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8" r:id="rId1"/>
  </p:sldMasterIdLst>
  <p:notesMasterIdLst>
    <p:notesMasterId r:id="rId67"/>
  </p:notesMasterIdLst>
  <p:handoutMasterIdLst>
    <p:handoutMasterId r:id="rId68"/>
  </p:handoutMasterIdLst>
  <p:sldIdLst>
    <p:sldId id="1533" r:id="rId2"/>
    <p:sldId id="1500" r:id="rId3"/>
    <p:sldId id="1499" r:id="rId4"/>
    <p:sldId id="1496" r:id="rId5"/>
    <p:sldId id="1026" r:id="rId6"/>
    <p:sldId id="1950" r:id="rId7"/>
    <p:sldId id="447" r:id="rId8"/>
    <p:sldId id="448" r:id="rId9"/>
    <p:sldId id="1954" r:id="rId10"/>
    <p:sldId id="1951" r:id="rId11"/>
    <p:sldId id="1498" r:id="rId12"/>
    <p:sldId id="317" r:id="rId13"/>
    <p:sldId id="1493" r:id="rId14"/>
    <p:sldId id="1494" r:id="rId15"/>
    <p:sldId id="1027" r:id="rId16"/>
    <p:sldId id="1454" r:id="rId17"/>
    <p:sldId id="1495" r:id="rId18"/>
    <p:sldId id="1029" r:id="rId19"/>
    <p:sldId id="1030" r:id="rId20"/>
    <p:sldId id="1031" r:id="rId21"/>
    <p:sldId id="1453" r:id="rId22"/>
    <p:sldId id="1455" r:id="rId23"/>
    <p:sldId id="1034" r:id="rId24"/>
    <p:sldId id="1947" r:id="rId25"/>
    <p:sldId id="1501" r:id="rId26"/>
    <p:sldId id="1502" r:id="rId27"/>
    <p:sldId id="1503" r:id="rId28"/>
    <p:sldId id="1504" r:id="rId29"/>
    <p:sldId id="1505" r:id="rId30"/>
    <p:sldId id="1506" r:id="rId31"/>
    <p:sldId id="1507" r:id="rId32"/>
    <p:sldId id="1508" r:id="rId33"/>
    <p:sldId id="1509" r:id="rId34"/>
    <p:sldId id="1510" r:id="rId35"/>
    <p:sldId id="1511" r:id="rId36"/>
    <p:sldId id="1512" r:id="rId37"/>
    <p:sldId id="1513" r:id="rId38"/>
    <p:sldId id="1946" r:id="rId39"/>
    <p:sldId id="1515" r:id="rId40"/>
    <p:sldId id="1033" r:id="rId41"/>
    <p:sldId id="1456" r:id="rId42"/>
    <p:sldId id="1039" r:id="rId43"/>
    <p:sldId id="1461" r:id="rId44"/>
    <p:sldId id="1462" r:id="rId45"/>
    <p:sldId id="1457" r:id="rId46"/>
    <p:sldId id="1458" r:id="rId47"/>
    <p:sldId id="1516" r:id="rId48"/>
    <p:sldId id="1517" r:id="rId49"/>
    <p:sldId id="1520" r:id="rId50"/>
    <p:sldId id="1949" r:id="rId51"/>
    <p:sldId id="1518" r:id="rId52"/>
    <p:sldId id="1519" r:id="rId53"/>
    <p:sldId id="1523" r:id="rId54"/>
    <p:sldId id="1524" r:id="rId55"/>
    <p:sldId id="1525" r:id="rId56"/>
    <p:sldId id="1532" r:id="rId57"/>
    <p:sldId id="1526" r:id="rId58"/>
    <p:sldId id="1528" r:id="rId59"/>
    <p:sldId id="1529" r:id="rId60"/>
    <p:sldId id="1531" r:id="rId61"/>
    <p:sldId id="1473" r:id="rId62"/>
    <p:sldId id="1474" r:id="rId63"/>
    <p:sldId id="1953" r:id="rId64"/>
    <p:sldId id="1952" r:id="rId65"/>
    <p:sldId id="1574" r:id="rId66"/>
  </p:sldIdLst>
  <p:sldSz cx="9144000" cy="6858000" type="screen4x3"/>
  <p:notesSz cx="7099300" cy="10234613"/>
  <p:defaultTex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黑体" panose="02010609060101010101" pitchFamily="49"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黑体" panose="02010609060101010101" pitchFamily="49"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黑体" panose="02010609060101010101" pitchFamily="49"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黑体" panose="02010609060101010101" pitchFamily="49"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黑体" panose="02010609060101010101" pitchFamily="49"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黑体" panose="02010609060101010101" pitchFamily="49"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黑体" panose="02010609060101010101" pitchFamily="49"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黑体" panose="02010609060101010101" pitchFamily="49"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924"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843" autoAdjust="0"/>
    <p:restoredTop sz="85170" autoAdjust="0"/>
  </p:normalViewPr>
  <p:slideViewPr>
    <p:cSldViewPr>
      <p:cViewPr varScale="1">
        <p:scale>
          <a:sx n="104" d="100"/>
          <a:sy n="104" d="100"/>
        </p:scale>
        <p:origin x="2696" y="192"/>
      </p:cViewPr>
      <p:guideLst>
        <p:guide orient="horz" pos="2160"/>
        <p:guide pos="29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5272"/>
    </p:cViewPr>
  </p:sorterViewPr>
  <p:notesViewPr>
    <p:cSldViewPr>
      <p:cViewPr varScale="1">
        <p:scale>
          <a:sx n="57" d="100"/>
          <a:sy n="57" d="100"/>
        </p:scale>
        <p:origin x="-1326"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79507719-F2CA-E04B-BB9B-D80E84E0D870}"/>
              </a:ext>
            </a:extLst>
          </p:cNvPr>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eaLnBrk="1" hangingPunct="1">
              <a:defRPr sz="1200">
                <a:ea typeface="宋体" pitchFamily="2" charset="-122"/>
              </a:defRPr>
            </a:lvl1pPr>
          </a:lstStyle>
          <a:p>
            <a:pPr>
              <a:defRPr/>
            </a:pPr>
            <a:endParaRPr lang="en-US" altLang="zh-CN"/>
          </a:p>
        </p:txBody>
      </p:sp>
      <p:sp>
        <p:nvSpPr>
          <p:cNvPr id="70659" name="Rectangle 3">
            <a:extLst>
              <a:ext uri="{FF2B5EF4-FFF2-40B4-BE49-F238E27FC236}">
                <a16:creationId xmlns:a16="http://schemas.microsoft.com/office/drawing/2014/main" id="{1D71BDBA-D774-C444-A779-C8880295961A}"/>
              </a:ext>
            </a:extLst>
          </p:cNvPr>
          <p:cNvSpPr>
            <a:spLocks noGrp="1" noChangeArrowheads="1"/>
          </p:cNvSpPr>
          <p:nvPr>
            <p:ph type="dt" sz="quarter"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eaLnBrk="1" hangingPunct="1">
              <a:defRPr sz="1200">
                <a:ea typeface="宋体" pitchFamily="2" charset="-122"/>
              </a:defRPr>
            </a:lvl1pPr>
          </a:lstStyle>
          <a:p>
            <a:pPr>
              <a:defRPr/>
            </a:pPr>
            <a:endParaRPr lang="en-US" altLang="zh-CN"/>
          </a:p>
        </p:txBody>
      </p:sp>
      <p:sp>
        <p:nvSpPr>
          <p:cNvPr id="70660" name="Rectangle 4">
            <a:extLst>
              <a:ext uri="{FF2B5EF4-FFF2-40B4-BE49-F238E27FC236}">
                <a16:creationId xmlns:a16="http://schemas.microsoft.com/office/drawing/2014/main" id="{CCF7C99A-6902-C146-AA83-114D0A01992B}"/>
              </a:ext>
            </a:extLst>
          </p:cNvPr>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eaLnBrk="1" hangingPunct="1">
              <a:defRPr sz="1200">
                <a:ea typeface="宋体" pitchFamily="2" charset="-122"/>
              </a:defRPr>
            </a:lvl1pPr>
          </a:lstStyle>
          <a:p>
            <a:pPr>
              <a:defRPr/>
            </a:pPr>
            <a:endParaRPr lang="en-US" altLang="zh-CN"/>
          </a:p>
        </p:txBody>
      </p:sp>
      <p:sp>
        <p:nvSpPr>
          <p:cNvPr id="70661" name="Rectangle 5">
            <a:extLst>
              <a:ext uri="{FF2B5EF4-FFF2-40B4-BE49-F238E27FC236}">
                <a16:creationId xmlns:a16="http://schemas.microsoft.com/office/drawing/2014/main" id="{E99D6043-0BE2-534A-A6E8-7BAA1B1D199D}"/>
              </a:ext>
            </a:extLst>
          </p:cNvPr>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eaLnBrk="1" hangingPunct="1">
              <a:defRPr sz="1200" smtClean="0">
                <a:ea typeface="宋体" panose="02010600030101010101" pitchFamily="2" charset="-122"/>
              </a:defRPr>
            </a:lvl1pPr>
          </a:lstStyle>
          <a:p>
            <a:pPr>
              <a:defRPr/>
            </a:pPr>
            <a:fld id="{6768CC04-B45A-334B-88F0-8CC8E6C8CC4B}"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7CF598AD-1F27-F743-BB09-74B482218115}"/>
              </a:ext>
            </a:extLst>
          </p:cNvPr>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eaLnBrk="1" hangingPunct="1">
              <a:defRPr sz="1200">
                <a:ea typeface="宋体" pitchFamily="2" charset="-122"/>
              </a:defRPr>
            </a:lvl1pPr>
          </a:lstStyle>
          <a:p>
            <a:pPr>
              <a:defRPr/>
            </a:pPr>
            <a:endParaRPr lang="en-US" altLang="zh-CN"/>
          </a:p>
        </p:txBody>
      </p:sp>
      <p:sp>
        <p:nvSpPr>
          <p:cNvPr id="69635" name="Rectangle 3">
            <a:extLst>
              <a:ext uri="{FF2B5EF4-FFF2-40B4-BE49-F238E27FC236}">
                <a16:creationId xmlns:a16="http://schemas.microsoft.com/office/drawing/2014/main" id="{F9F8F0B8-78CE-0F40-ACF8-580F32D04700}"/>
              </a:ext>
            </a:extLst>
          </p:cNvPr>
          <p:cNvSpPr>
            <a:spLocks noGrp="1" noChangeArrowheads="1"/>
          </p:cNvSpPr>
          <p:nvPr>
            <p:ph type="dt"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eaLnBrk="1" hangingPunct="1">
              <a:defRPr sz="1200">
                <a:ea typeface="宋体" pitchFamily="2" charset="-122"/>
              </a:defRPr>
            </a:lvl1pPr>
          </a:lstStyle>
          <a:p>
            <a:pPr>
              <a:defRPr/>
            </a:pPr>
            <a:endParaRPr lang="en-US" altLang="zh-CN"/>
          </a:p>
        </p:txBody>
      </p:sp>
      <p:sp>
        <p:nvSpPr>
          <p:cNvPr id="15364" name="Rectangle 4">
            <a:extLst>
              <a:ext uri="{FF2B5EF4-FFF2-40B4-BE49-F238E27FC236}">
                <a16:creationId xmlns:a16="http://schemas.microsoft.com/office/drawing/2014/main" id="{050A6211-67B1-8047-BC91-9BCF4755124A}"/>
              </a:ext>
            </a:extLst>
          </p:cNvPr>
          <p:cNvSpPr>
            <a:spLocks noGrp="1" noRot="1" noChangeAspect="1" noChangeArrowheads="1" noTextEdit="1"/>
          </p:cNvSpPr>
          <p:nvPr>
            <p:ph type="sldImg" idx="2"/>
          </p:nvPr>
        </p:nvSpPr>
        <p:spPr bwMode="auto">
          <a:xfrm>
            <a:off x="998538" y="769938"/>
            <a:ext cx="5116512"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a:extLst>
              <a:ext uri="{FF2B5EF4-FFF2-40B4-BE49-F238E27FC236}">
                <a16:creationId xmlns:a16="http://schemas.microsoft.com/office/drawing/2014/main" id="{CEB905BF-A6CC-0849-838E-2B77C675A240}"/>
              </a:ext>
            </a:extLst>
          </p:cNvPr>
          <p:cNvSpPr>
            <a:spLocks noGrp="1" noChangeArrowheads="1"/>
          </p:cNvSpPr>
          <p:nvPr>
            <p:ph type="body" sz="quarter" idx="3"/>
          </p:nvPr>
        </p:nvSpPr>
        <p:spPr bwMode="auto">
          <a:xfrm>
            <a:off x="708025" y="4860925"/>
            <a:ext cx="5683250" cy="4603750"/>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9638" name="Rectangle 6">
            <a:extLst>
              <a:ext uri="{FF2B5EF4-FFF2-40B4-BE49-F238E27FC236}">
                <a16:creationId xmlns:a16="http://schemas.microsoft.com/office/drawing/2014/main" id="{23192AAD-7FD4-744F-95A9-63475AD0D368}"/>
              </a:ext>
            </a:extLst>
          </p:cNvPr>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eaLnBrk="1" hangingPunct="1">
              <a:defRPr sz="1200">
                <a:ea typeface="宋体" pitchFamily="2" charset="-122"/>
              </a:defRPr>
            </a:lvl1pPr>
          </a:lstStyle>
          <a:p>
            <a:pPr>
              <a:defRPr/>
            </a:pPr>
            <a:endParaRPr lang="en-US" altLang="zh-CN"/>
          </a:p>
        </p:txBody>
      </p:sp>
      <p:sp>
        <p:nvSpPr>
          <p:cNvPr id="69639" name="Rectangle 7">
            <a:extLst>
              <a:ext uri="{FF2B5EF4-FFF2-40B4-BE49-F238E27FC236}">
                <a16:creationId xmlns:a16="http://schemas.microsoft.com/office/drawing/2014/main" id="{ED67BF10-458C-C346-94B1-70EE6049F0E5}"/>
              </a:ext>
            </a:extLst>
          </p:cNvPr>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eaLnBrk="1" hangingPunct="1">
              <a:defRPr sz="1200" smtClean="0">
                <a:ea typeface="宋体" panose="02010600030101010101" pitchFamily="2" charset="-122"/>
              </a:defRPr>
            </a:lvl1pPr>
          </a:lstStyle>
          <a:p>
            <a:pPr>
              <a:defRPr/>
            </a:pPr>
            <a:fld id="{679A824A-6495-834C-B915-689D0B99070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8538" y="769938"/>
            <a:ext cx="5116512" cy="3836987"/>
          </a:xfrm>
        </p:spPr>
      </p:sp>
      <p:sp>
        <p:nvSpPr>
          <p:cNvPr id="3" name="备注占位符 2"/>
          <p:cNvSpPr>
            <a:spLocks noGrp="1"/>
          </p:cNvSpPr>
          <p:nvPr>
            <p:ph type="body" idx="1"/>
          </p:nvPr>
        </p:nvSpPr>
        <p:spPr/>
        <p:txBody>
          <a:bodyPr/>
          <a:lstStyle/>
          <a:p>
            <a:r>
              <a:rPr lang="zh-CN" altLang="en-US" dirty="0"/>
              <a:t>人类对于元素进行分类由来已久，最早可以追溯到上古时代我国的“五行”学说</a:t>
            </a:r>
            <a:r>
              <a:rPr lang="en-US" altLang="zh-CN" dirty="0"/>
              <a:t>——</a:t>
            </a:r>
            <a:r>
              <a:rPr lang="zh-CN" altLang="en-US" dirty="0"/>
              <a:t>将元素分为金木水火土五大类。</a:t>
            </a:r>
            <a:r>
              <a:rPr lang="en-US" altLang="zh-CN" dirty="0"/>
              <a:t>18</a:t>
            </a:r>
            <a:r>
              <a:rPr lang="zh-CN" altLang="en-US" dirty="0"/>
              <a:t>世纪人们把元素分为金属、非金属、气体和土质四大类，根据原子量来研究元素的方法则始于</a:t>
            </a:r>
            <a:r>
              <a:rPr lang="en-US" altLang="zh-CN" dirty="0"/>
              <a:t>19</a:t>
            </a:r>
            <a:r>
              <a:rPr lang="zh-CN" altLang="en-US" dirty="0"/>
              <a:t>世纪初。</a:t>
            </a:r>
            <a:r>
              <a:rPr lang="en-US" altLang="zh-CN" dirty="0"/>
              <a:t>1829</a:t>
            </a:r>
            <a:r>
              <a:rPr lang="zh-CN" altLang="en-US" dirty="0"/>
              <a:t>年，德国化学家德贝莱纳提出了“三元素组”，</a:t>
            </a:r>
            <a:r>
              <a:rPr lang="en-US" altLang="zh-CN" dirty="0"/>
              <a:t>1864</a:t>
            </a:r>
            <a:r>
              <a:rPr lang="zh-CN" altLang="en-US" dirty="0"/>
              <a:t>年，迈尔发表了</a:t>
            </a:r>
            <a:r>
              <a:rPr lang="en-US" altLang="zh-CN" dirty="0"/>
              <a:t>《</a:t>
            </a:r>
            <a:r>
              <a:rPr lang="zh-CN" altLang="en-US" dirty="0"/>
              <a:t>六元素表</a:t>
            </a:r>
            <a:r>
              <a:rPr lang="en-US" altLang="zh-CN" dirty="0"/>
              <a:t>》</a:t>
            </a:r>
            <a:r>
              <a:rPr lang="zh-CN" altLang="en-US" dirty="0"/>
              <a:t>，将表中各元素按原子量排列成序。</a:t>
            </a:r>
            <a:r>
              <a:rPr lang="en-US" altLang="zh-CN" dirty="0"/>
              <a:t>1865</a:t>
            </a:r>
            <a:r>
              <a:rPr lang="zh-CN" altLang="en-US" dirty="0"/>
              <a:t>年，纽兰兹又提出一个叫做“八音律”的理论，他把元素按原子量递增的顺序进行排列，发现第八种元素的性质和第一种元素的性质几乎一致。这种像音乐中八度音似的“八音律”，进一步揭示了元素的性质和元素原子量之间的密切联系。化学历史发展至此，人类已经掌握根据原子量来研究元素的规律，但还未有重大突破。</a:t>
            </a:r>
            <a:endParaRPr kumimoji="1" lang="zh-CN" altLang="en-US" dirty="0"/>
          </a:p>
        </p:txBody>
      </p:sp>
      <p:sp>
        <p:nvSpPr>
          <p:cNvPr id="4" name="幻灯片编号占位符 3"/>
          <p:cNvSpPr>
            <a:spLocks noGrp="1"/>
          </p:cNvSpPr>
          <p:nvPr>
            <p:ph type="sldNum" sz="quarter" idx="10"/>
          </p:nvPr>
        </p:nvSpPr>
        <p:spPr/>
        <p:txBody>
          <a:bodyPr/>
          <a:lstStyle/>
          <a:p>
            <a:pPr>
              <a:defRPr/>
            </a:pPr>
            <a:fld id="{679A824A-6495-834C-B915-689D0B990707}" type="slidenum">
              <a:rPr lang="en-US" altLang="zh-CN" smtClean="0"/>
              <a:pPr>
                <a:defRPr/>
              </a:pPr>
              <a:t>11</a:t>
            </a:fld>
            <a:endParaRPr lang="en-US" altLang="zh-CN"/>
          </a:p>
        </p:txBody>
      </p:sp>
    </p:spTree>
    <p:extLst>
      <p:ext uri="{BB962C8B-B14F-4D97-AF65-F5344CB8AC3E}">
        <p14:creationId xmlns:p14="http://schemas.microsoft.com/office/powerpoint/2010/main" val="22677361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ct val="0"/>
              </a:spcBef>
              <a:buFontTx/>
              <a:buNone/>
            </a:pPr>
            <a:r>
              <a:rPr kumimoji="1" lang="en-US" altLang="zh-CN" sz="1200" b="1" dirty="0">
                <a:solidFill>
                  <a:srgbClr val="002060"/>
                </a:solidFill>
                <a:latin typeface="Times New Roman" panose="02020603050405020304" pitchFamily="18" charset="0"/>
                <a:ea typeface="黑体" panose="02010609060101010101" pitchFamily="49" charset="-122"/>
              </a:rPr>
              <a:t>Li</a:t>
            </a:r>
            <a:r>
              <a:rPr kumimoji="1" lang="en-US" altLang="zh-CN" sz="1200" b="1" baseline="30000" dirty="0">
                <a:solidFill>
                  <a:srgbClr val="002060"/>
                </a:solidFill>
                <a:latin typeface="Times New Roman" panose="02020603050405020304" pitchFamily="18" charset="0"/>
                <a:ea typeface="黑体" panose="02010609060101010101" pitchFamily="49" charset="-122"/>
              </a:rPr>
              <a:t>+</a:t>
            </a:r>
            <a:r>
              <a:rPr kumimoji="1" lang="en-US" altLang="zh-CN" sz="1200" b="1" dirty="0">
                <a:solidFill>
                  <a:srgbClr val="002060"/>
                </a:solidFill>
                <a:latin typeface="Times New Roman" panose="02020603050405020304" pitchFamily="18" charset="0"/>
                <a:ea typeface="黑体" panose="02010609060101010101" pitchFamily="49" charset="-122"/>
              </a:rPr>
              <a:t>, K</a:t>
            </a:r>
            <a:r>
              <a:rPr kumimoji="1" lang="en-US" altLang="zh-CN" sz="1200" b="1" baseline="30000" dirty="0">
                <a:solidFill>
                  <a:srgbClr val="002060"/>
                </a:solidFill>
                <a:latin typeface="Times New Roman" panose="02020603050405020304" pitchFamily="18" charset="0"/>
                <a:ea typeface="黑体" panose="02010609060101010101" pitchFamily="49" charset="-122"/>
              </a:rPr>
              <a:t>+</a:t>
            </a:r>
            <a:r>
              <a:rPr kumimoji="1" lang="en-US" altLang="zh-CN" sz="1200" b="1" dirty="0">
                <a:solidFill>
                  <a:srgbClr val="002060"/>
                </a:solidFill>
                <a:latin typeface="Times New Roman" panose="02020603050405020304" pitchFamily="18" charset="0"/>
                <a:ea typeface="黑体" panose="02010609060101010101" pitchFamily="49" charset="-122"/>
              </a:rPr>
              <a:t>, Lewis</a:t>
            </a:r>
            <a:r>
              <a:rPr kumimoji="1" lang="zh-CN" altLang="en-US" sz="1200" b="1" dirty="0">
                <a:solidFill>
                  <a:srgbClr val="002060"/>
                </a:solidFill>
                <a:latin typeface="Times New Roman" panose="02020603050405020304" pitchFamily="18" charset="0"/>
                <a:ea typeface="黑体" panose="02010609060101010101" pitchFamily="49" charset="-122"/>
              </a:rPr>
              <a:t>硬酸；沿着</a:t>
            </a:r>
            <a:r>
              <a:rPr kumimoji="1" lang="en-US" altLang="zh-CN" sz="1200" b="1" dirty="0">
                <a:solidFill>
                  <a:srgbClr val="002060"/>
                </a:solidFill>
                <a:latin typeface="Times New Roman" panose="02020603050405020304" pitchFamily="18" charset="0"/>
                <a:ea typeface="黑体" panose="02010609060101010101" pitchFamily="49" charset="-122"/>
              </a:rPr>
              <a:t>IA</a:t>
            </a:r>
            <a:r>
              <a:rPr kumimoji="1" lang="zh-CN" altLang="en-US" sz="1200" b="1" dirty="0">
                <a:solidFill>
                  <a:srgbClr val="002060"/>
                </a:solidFill>
                <a:latin typeface="Times New Roman" panose="02020603050405020304" pitchFamily="18" charset="0"/>
                <a:ea typeface="黑体" panose="02010609060101010101" pitchFamily="49" charset="-122"/>
              </a:rPr>
              <a:t>向下，</a:t>
            </a:r>
            <a:r>
              <a:rPr kumimoji="1" lang="en-US" altLang="zh-CN" sz="1200" b="1" dirty="0">
                <a:solidFill>
                  <a:srgbClr val="002060"/>
                </a:solidFill>
                <a:latin typeface="Times New Roman" panose="02020603050405020304" pitchFamily="18" charset="0"/>
                <a:ea typeface="黑体" panose="02010609060101010101" pitchFamily="49" charset="-122"/>
              </a:rPr>
              <a:t>Lewis</a:t>
            </a:r>
            <a:r>
              <a:rPr kumimoji="1" lang="zh-CN" altLang="en-US" sz="1200" b="1" dirty="0">
                <a:solidFill>
                  <a:srgbClr val="002060"/>
                </a:solidFill>
                <a:latin typeface="Times New Roman" panose="02020603050405020304" pitchFamily="18" charset="0"/>
                <a:ea typeface="黑体" panose="02010609060101010101" pitchFamily="49" charset="-122"/>
              </a:rPr>
              <a:t>酸性减弱；</a:t>
            </a:r>
            <a:endParaRPr kumimoji="1" lang="en-US" altLang="zh-CN" sz="1200" b="1" dirty="0">
              <a:solidFill>
                <a:srgbClr val="002060"/>
              </a:solidFill>
              <a:latin typeface="Times New Roman" panose="02020603050405020304" pitchFamily="18" charset="0"/>
              <a:ea typeface="黑体" panose="02010609060101010101" pitchFamily="49" charset="-122"/>
            </a:endParaRPr>
          </a:p>
          <a:p>
            <a:pPr>
              <a:spcBef>
                <a:spcPts val="1200"/>
              </a:spcBef>
              <a:buFontTx/>
              <a:buNone/>
            </a:pPr>
            <a:r>
              <a:rPr kumimoji="1" lang="en-US" altLang="zh-CN" sz="1200" b="1" dirty="0">
                <a:solidFill>
                  <a:srgbClr val="002060"/>
                </a:solidFill>
                <a:latin typeface="Times New Roman" panose="02020603050405020304" pitchFamily="18" charset="0"/>
                <a:ea typeface="黑体" panose="02010609060101010101" pitchFamily="49" charset="-122"/>
              </a:rPr>
              <a:t>M(OH</a:t>
            </a:r>
            <a:r>
              <a:rPr kumimoji="1" lang="en-US" altLang="zh-CN" sz="1200" b="1" baseline="-25000" dirty="0">
                <a:solidFill>
                  <a:srgbClr val="002060"/>
                </a:solidFill>
                <a:latin typeface="Times New Roman" panose="02020603050405020304" pitchFamily="18" charset="0"/>
                <a:ea typeface="黑体" panose="02010609060101010101" pitchFamily="49" charset="-122"/>
              </a:rPr>
              <a:t>2</a:t>
            </a:r>
            <a:r>
              <a:rPr kumimoji="1" lang="en-US" altLang="zh-CN" sz="1200" b="1" dirty="0">
                <a:solidFill>
                  <a:srgbClr val="002060"/>
                </a:solidFill>
                <a:latin typeface="Times New Roman" panose="02020603050405020304" pitchFamily="18" charset="0"/>
                <a:ea typeface="黑体" panose="02010609060101010101" pitchFamily="49" charset="-122"/>
              </a:rPr>
              <a:t>)</a:t>
            </a:r>
            <a:r>
              <a:rPr kumimoji="1" lang="en-US" altLang="zh-CN" sz="1200" b="1" baseline="-25000" dirty="0">
                <a:solidFill>
                  <a:srgbClr val="002060"/>
                </a:solidFill>
                <a:latin typeface="Times New Roman" panose="02020603050405020304" pitchFamily="18" charset="0"/>
                <a:ea typeface="黑体" panose="02010609060101010101" pitchFamily="49" charset="-122"/>
              </a:rPr>
              <a:t>n</a:t>
            </a:r>
            <a:r>
              <a:rPr kumimoji="1" lang="en-US" altLang="zh-CN" sz="1200" b="1" baseline="30000" dirty="0">
                <a:solidFill>
                  <a:srgbClr val="002060"/>
                </a:solidFill>
                <a:latin typeface="Times New Roman" panose="02020603050405020304" pitchFamily="18" charset="0"/>
                <a:ea typeface="黑体" panose="02010609060101010101" pitchFamily="49" charset="-122"/>
              </a:rPr>
              <a:t>+</a:t>
            </a:r>
            <a:r>
              <a:rPr kumimoji="1" lang="zh-CN" altLang="en-US" sz="1200" b="1" dirty="0">
                <a:solidFill>
                  <a:srgbClr val="002060"/>
                </a:solidFill>
                <a:latin typeface="Times New Roman" panose="02020603050405020304" pitchFamily="18" charset="0"/>
                <a:ea typeface="黑体" panose="02010609060101010101" pitchFamily="49" charset="-122"/>
              </a:rPr>
              <a:t>中的水可与周围的水分子交换</a:t>
            </a:r>
            <a:r>
              <a:rPr kumimoji="1" lang="en-US" altLang="zh-CN" sz="1200" b="1" dirty="0">
                <a:solidFill>
                  <a:srgbClr val="002060"/>
                </a:solidFill>
                <a:latin typeface="Times New Roman" panose="02020603050405020304" pitchFamily="18" charset="0"/>
                <a:ea typeface="黑体" panose="02010609060101010101" pitchFamily="49" charset="-122"/>
              </a:rPr>
              <a:t>(Li</a:t>
            </a:r>
            <a:r>
              <a:rPr kumimoji="1" lang="en-US" altLang="zh-CN" sz="1200" b="1" baseline="30000" dirty="0">
                <a:solidFill>
                  <a:srgbClr val="002060"/>
                </a:solidFill>
                <a:latin typeface="Times New Roman" panose="02020603050405020304" pitchFamily="18" charset="0"/>
                <a:ea typeface="黑体" panose="02010609060101010101" pitchFamily="49" charset="-122"/>
              </a:rPr>
              <a:t>+</a:t>
            </a:r>
            <a:r>
              <a:rPr kumimoji="1" lang="zh-CN" altLang="en-US" sz="1200" b="1" dirty="0">
                <a:solidFill>
                  <a:srgbClr val="002060"/>
                </a:solidFill>
                <a:latin typeface="Times New Roman" panose="02020603050405020304" pitchFamily="18" charset="0"/>
                <a:ea typeface="黑体" panose="02010609060101010101" pitchFamily="49" charset="-122"/>
              </a:rPr>
              <a:t>到</a:t>
            </a:r>
            <a:r>
              <a:rPr kumimoji="1" lang="en-US" altLang="zh-CN" sz="1200" b="1" dirty="0">
                <a:solidFill>
                  <a:srgbClr val="002060"/>
                </a:solidFill>
                <a:latin typeface="Times New Roman" panose="02020603050405020304" pitchFamily="18" charset="0"/>
                <a:ea typeface="黑体" panose="02010609060101010101" pitchFamily="49" charset="-122"/>
              </a:rPr>
              <a:t>Cs</a:t>
            </a:r>
            <a:r>
              <a:rPr kumimoji="1" lang="en-US" altLang="zh-CN" sz="1200" b="1" baseline="30000" dirty="0">
                <a:solidFill>
                  <a:srgbClr val="002060"/>
                </a:solidFill>
                <a:latin typeface="Times New Roman" panose="02020603050405020304" pitchFamily="18" charset="0"/>
                <a:ea typeface="黑体" panose="02010609060101010101" pitchFamily="49" charset="-122"/>
              </a:rPr>
              <a:t>+</a:t>
            </a:r>
            <a:r>
              <a:rPr kumimoji="1" lang="zh-CN" altLang="en-US" sz="1200" b="1" dirty="0">
                <a:solidFill>
                  <a:srgbClr val="002060"/>
                </a:solidFill>
                <a:latin typeface="Times New Roman" panose="02020603050405020304" pitchFamily="18" charset="0"/>
                <a:ea typeface="黑体" panose="02010609060101010101" pitchFamily="49" charset="-122"/>
              </a:rPr>
              <a:t>加快</a:t>
            </a:r>
            <a:r>
              <a:rPr kumimoji="1" lang="en-US" altLang="zh-CN" sz="1200" b="1" dirty="0">
                <a:solidFill>
                  <a:srgbClr val="002060"/>
                </a:solidFill>
                <a:latin typeface="Times New Roman" panose="02020603050405020304" pitchFamily="18" charset="0"/>
                <a:ea typeface="黑体" panose="02010609060101010101" pitchFamily="49" charset="-122"/>
              </a:rPr>
              <a:t>)</a:t>
            </a:r>
            <a:r>
              <a:rPr kumimoji="1" lang="zh-CN" altLang="en-US" sz="1200" b="1" dirty="0">
                <a:solidFill>
                  <a:srgbClr val="002060"/>
                </a:solidFill>
                <a:latin typeface="Times New Roman" panose="02020603050405020304" pitchFamily="18" charset="0"/>
                <a:ea typeface="黑体" panose="02010609060101010101" pitchFamily="49" charset="-122"/>
              </a:rPr>
              <a:t>；</a:t>
            </a:r>
            <a:endParaRPr kumimoji="1" lang="en-US" altLang="zh-CN" sz="1200" b="1" dirty="0">
              <a:solidFill>
                <a:srgbClr val="002060"/>
              </a:solidFill>
              <a:latin typeface="Times New Roman" panose="02020603050405020304" pitchFamily="18" charset="0"/>
              <a:ea typeface="黑体" panose="02010609060101010101" pitchFamily="49" charset="-122"/>
            </a:endParaRPr>
          </a:p>
          <a:p>
            <a:pPr>
              <a:spcBef>
                <a:spcPts val="600"/>
              </a:spcBef>
              <a:buFontTx/>
              <a:buNone/>
            </a:pPr>
            <a:r>
              <a:rPr kumimoji="1" lang="zh-CN" altLang="en-US" sz="1200" b="1" dirty="0">
                <a:solidFill>
                  <a:srgbClr val="002060"/>
                </a:solidFill>
                <a:latin typeface="Times New Roman" panose="02020603050405020304" pitchFamily="18" charset="0"/>
                <a:ea typeface="黑体" panose="02010609060101010101" pitchFamily="49" charset="-122"/>
              </a:rPr>
              <a:t>可与</a:t>
            </a:r>
            <a:r>
              <a:rPr kumimoji="1" lang="en-US" altLang="zh-CN" sz="1200" b="1" dirty="0">
                <a:solidFill>
                  <a:srgbClr val="002060"/>
                </a:solidFill>
                <a:latin typeface="Times New Roman" panose="02020603050405020304" pitchFamily="18" charset="0"/>
                <a:ea typeface="黑体" panose="02010609060101010101" pitchFamily="49" charset="-122"/>
              </a:rPr>
              <a:t>EDTA</a:t>
            </a:r>
            <a:r>
              <a:rPr kumimoji="1" lang="zh-CN" altLang="en-US" sz="1200" b="1" dirty="0">
                <a:solidFill>
                  <a:srgbClr val="002060"/>
                </a:solidFill>
                <a:latin typeface="Times New Roman" panose="02020603050405020304" pitchFamily="18" charset="0"/>
                <a:ea typeface="黑体" panose="02010609060101010101" pitchFamily="49" charset="-122"/>
              </a:rPr>
              <a:t>螯合配体稳定络合；</a:t>
            </a:r>
          </a:p>
          <a:p>
            <a:endParaRPr kumimoji="1" lang="zh-CN" altLang="en-US" dirty="0"/>
          </a:p>
        </p:txBody>
      </p:sp>
      <p:sp>
        <p:nvSpPr>
          <p:cNvPr id="4" name="幻灯片编号占位符 3"/>
          <p:cNvSpPr>
            <a:spLocks noGrp="1"/>
          </p:cNvSpPr>
          <p:nvPr>
            <p:ph type="sldNum" sz="quarter" idx="10"/>
          </p:nvPr>
        </p:nvSpPr>
        <p:spPr/>
        <p:txBody>
          <a:bodyPr/>
          <a:lstStyle/>
          <a:p>
            <a:pPr>
              <a:defRPr/>
            </a:pPr>
            <a:fld id="{679A824A-6495-834C-B915-689D0B990707}" type="slidenum">
              <a:rPr lang="en-US" altLang="zh-CN" smtClean="0"/>
              <a:pPr>
                <a:defRPr/>
              </a:pPr>
              <a:t>60</a:t>
            </a:fld>
            <a:endParaRPr lang="en-US" altLang="zh-CN"/>
          </a:p>
        </p:txBody>
      </p:sp>
    </p:spTree>
    <p:extLst>
      <p:ext uri="{BB962C8B-B14F-4D97-AF65-F5344CB8AC3E}">
        <p14:creationId xmlns:p14="http://schemas.microsoft.com/office/powerpoint/2010/main" val="48679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Arial" panose="020B0604020202020204" pitchFamily="34" charset="0"/>
                <a:ea typeface="黑体" panose="02010609060101010101" pitchFamily="49" charset="-122"/>
                <a:cs typeface="Arial" panose="020B0604020202020204" pitchFamily="34" charset="0"/>
              </a:rPr>
              <a:t>道尔顿提出的基准是氢：数值简单</a:t>
            </a:r>
            <a:endParaRPr lang="en-US" altLang="zh-CN"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贝尔塞柳斯的基准是氧：分布更广</a:t>
            </a:r>
            <a:endParaRPr lang="en-US" altLang="zh-CN" dirty="0">
              <a:latin typeface="Arial" panose="020B0604020202020204" pitchFamily="34" charset="0"/>
              <a:ea typeface="黑体" panose="02010609060101010101" pitchFamily="49" charset="-122"/>
              <a:cs typeface="Arial" panose="020B0604020202020204" pitchFamily="34" charset="0"/>
            </a:endParaRPr>
          </a:p>
          <a:p>
            <a:r>
              <a:rPr lang="zh-CN" altLang="en-US" dirty="0">
                <a:latin typeface="Arial" panose="020B0604020202020204" pitchFamily="34" charset="0"/>
                <a:ea typeface="黑体" panose="02010609060101010101" pitchFamily="49" charset="-122"/>
                <a:cs typeface="Arial" panose="020B0604020202020204" pitchFamily="34" charset="0"/>
              </a:rPr>
              <a:t>多套标准（</a:t>
            </a:r>
            <a:r>
              <a:rPr lang="en-US" altLang="zh-CN" dirty="0">
                <a:latin typeface="Arial" panose="020B0604020202020204" pitchFamily="34" charset="0"/>
                <a:ea typeface="黑体" panose="02010609060101010101" pitchFamily="49" charset="-122"/>
                <a:cs typeface="Arial" panose="020B0604020202020204" pitchFamily="34" charset="0"/>
              </a:rPr>
              <a:t>1932</a:t>
            </a:r>
            <a:r>
              <a:rPr lang="zh-CN" altLang="en-US" dirty="0">
                <a:latin typeface="Arial" panose="020B0604020202020204" pitchFamily="34" charset="0"/>
                <a:ea typeface="黑体" panose="02010609060101010101" pitchFamily="49" charset="-122"/>
                <a:cs typeface="Arial" panose="020B0604020202020204" pitchFamily="34" charset="0"/>
              </a:rPr>
              <a:t>）：</a:t>
            </a:r>
            <a:endParaRPr lang="en-US" altLang="zh-CN" dirty="0">
              <a:latin typeface="Arial" panose="020B0604020202020204" pitchFamily="34" charset="0"/>
              <a:ea typeface="黑体" panose="02010609060101010101" pitchFamily="49" charset="-122"/>
              <a:cs typeface="Arial" panose="020B0604020202020204" pitchFamily="34" charset="0"/>
            </a:endParaRPr>
          </a:p>
          <a:p>
            <a:pPr marL="0" indent="0">
              <a:buNone/>
            </a:pPr>
            <a:r>
              <a:rPr lang="en-US" altLang="zh-CN" baseline="30000" dirty="0">
                <a:latin typeface="Arial" panose="020B0604020202020204" pitchFamily="34" charset="0"/>
                <a:ea typeface="黑体" panose="02010609060101010101" pitchFamily="49" charset="-122"/>
                <a:cs typeface="Arial" panose="020B0604020202020204" pitchFamily="34" charset="0"/>
              </a:rPr>
              <a:t>             1</a:t>
            </a:r>
            <a:r>
              <a:rPr lang="en-US" altLang="zh-CN" dirty="0">
                <a:latin typeface="Arial" panose="020B0604020202020204" pitchFamily="34" charset="0"/>
                <a:ea typeface="黑体" panose="02010609060101010101" pitchFamily="49" charset="-122"/>
                <a:cs typeface="Arial" panose="020B0604020202020204" pitchFamily="34" charset="0"/>
              </a:rPr>
              <a:t>H=1</a:t>
            </a: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baseline="30000" dirty="0">
                <a:latin typeface="Arial" panose="020B0604020202020204" pitchFamily="34" charset="0"/>
                <a:ea typeface="黑体" panose="02010609060101010101" pitchFamily="49" charset="-122"/>
                <a:cs typeface="Arial" panose="020B0604020202020204" pitchFamily="34" charset="0"/>
              </a:rPr>
              <a:t>4</a:t>
            </a:r>
            <a:r>
              <a:rPr lang="en-US" altLang="zh-CN" dirty="0">
                <a:latin typeface="Arial" panose="020B0604020202020204" pitchFamily="34" charset="0"/>
                <a:ea typeface="黑体" panose="02010609060101010101" pitchFamily="49" charset="-122"/>
                <a:cs typeface="Arial" panose="020B0604020202020204" pitchFamily="34" charset="0"/>
              </a:rPr>
              <a:t>He=4</a:t>
            </a: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baseline="30000" dirty="0">
                <a:solidFill>
                  <a:srgbClr val="FF0000"/>
                </a:solidFill>
                <a:latin typeface="Arial" panose="020B0604020202020204" pitchFamily="34" charset="0"/>
                <a:ea typeface="黑体" panose="02010609060101010101" pitchFamily="49" charset="-122"/>
                <a:cs typeface="Arial" panose="020B0604020202020204" pitchFamily="34" charset="0"/>
              </a:rPr>
              <a:t>16</a:t>
            </a:r>
            <a:r>
              <a:rPr lang="en-US" altLang="zh-CN" dirty="0">
                <a:solidFill>
                  <a:srgbClr val="FF0000"/>
                </a:solidFill>
                <a:latin typeface="Arial" panose="020B0604020202020204" pitchFamily="34" charset="0"/>
                <a:ea typeface="黑体" panose="02010609060101010101" pitchFamily="49" charset="-122"/>
                <a:cs typeface="Arial" panose="020B0604020202020204" pitchFamily="34" charset="0"/>
              </a:rPr>
              <a:t>O=16</a:t>
            </a:r>
            <a:r>
              <a:rPr lang="zh-CN" altLang="en-US" dirty="0">
                <a:solidFill>
                  <a:srgbClr val="FF0000"/>
                </a:solidFill>
                <a:latin typeface="Arial" panose="020B0604020202020204" pitchFamily="34" charset="0"/>
                <a:ea typeface="黑体" panose="02010609060101010101" pitchFamily="49" charset="-122"/>
                <a:cs typeface="Arial" panose="020B0604020202020204" pitchFamily="34" charset="0"/>
              </a:rPr>
              <a:t>；</a:t>
            </a:r>
            <a:r>
              <a:rPr lang="en-US" altLang="zh-CN" dirty="0">
                <a:solidFill>
                  <a:srgbClr val="FF0000"/>
                </a:solidFill>
                <a:latin typeface="Arial" panose="020B0604020202020204" pitchFamily="34" charset="0"/>
                <a:ea typeface="黑体" panose="02010609060101010101" pitchFamily="49" charset="-122"/>
                <a:cs typeface="Arial" panose="020B0604020202020204" pitchFamily="34" charset="0"/>
              </a:rPr>
              <a:t>O=16</a:t>
            </a:r>
          </a:p>
          <a:p>
            <a:r>
              <a:rPr lang="zh-CN" altLang="en-US" dirty="0">
                <a:latin typeface="Arial" panose="020B0604020202020204" pitchFamily="34" charset="0"/>
                <a:ea typeface="黑体" panose="02010609060101010101" pitchFamily="49" charset="-122"/>
                <a:cs typeface="Arial" panose="020B0604020202020204" pitchFamily="34" charset="0"/>
              </a:rPr>
              <a:t>碳时代</a:t>
            </a:r>
            <a:r>
              <a:rPr lang="en-US" altLang="zh-CN" baseline="30000" dirty="0">
                <a:solidFill>
                  <a:srgbClr val="FF0000"/>
                </a:solidFill>
                <a:latin typeface="Arial" panose="020B0604020202020204" pitchFamily="34" charset="0"/>
                <a:ea typeface="黑体" panose="02010609060101010101" pitchFamily="49" charset="-122"/>
                <a:cs typeface="Arial" panose="020B0604020202020204" pitchFamily="34" charset="0"/>
              </a:rPr>
              <a:t>12</a:t>
            </a:r>
            <a:r>
              <a:rPr lang="en-US" altLang="zh-CN" dirty="0">
                <a:solidFill>
                  <a:srgbClr val="FF0000"/>
                </a:solidFill>
                <a:latin typeface="Arial" panose="020B0604020202020204" pitchFamily="34" charset="0"/>
                <a:ea typeface="黑体" panose="02010609060101010101" pitchFamily="49" charset="-122"/>
                <a:cs typeface="Arial" panose="020B0604020202020204" pitchFamily="34" charset="0"/>
              </a:rPr>
              <a:t>C=12 </a:t>
            </a:r>
            <a:r>
              <a:rPr lang="zh-CN" altLang="en-US" dirty="0">
                <a:latin typeface="Arial" panose="020B0604020202020204" pitchFamily="34" charset="0"/>
                <a:ea typeface="黑体" panose="02010609060101010101" pitchFamily="49" charset="-122"/>
                <a:cs typeface="Arial" panose="020B0604020202020204" pitchFamily="34" charset="0"/>
              </a:rPr>
              <a:t>（</a:t>
            </a:r>
            <a:r>
              <a:rPr lang="en-US" altLang="zh-CN" dirty="0">
                <a:latin typeface="Arial" panose="020B0604020202020204" pitchFamily="34" charset="0"/>
                <a:ea typeface="黑体" panose="02010609060101010101" pitchFamily="49" charset="-122"/>
                <a:cs typeface="Arial" panose="020B0604020202020204" pitchFamily="34" charset="0"/>
              </a:rPr>
              <a:t>1960</a:t>
            </a:r>
            <a:r>
              <a:rPr lang="zh-CN" altLang="en-US" dirty="0">
                <a:latin typeface="Arial" panose="020B0604020202020204" pitchFamily="34" charset="0"/>
                <a:ea typeface="黑体" panose="02010609060101010101" pitchFamily="49" charset="-122"/>
                <a:cs typeface="Arial" panose="020B0604020202020204" pitchFamily="34" charset="0"/>
              </a:rPr>
              <a:t>） ：分布最广，质谱基准</a:t>
            </a:r>
          </a:p>
          <a:p>
            <a:endParaRPr kumimoji="1" lang="zh-CN" altLang="en-US" dirty="0"/>
          </a:p>
        </p:txBody>
      </p:sp>
      <p:sp>
        <p:nvSpPr>
          <p:cNvPr id="4" name="灯片编号占位符 3"/>
          <p:cNvSpPr>
            <a:spLocks noGrp="1"/>
          </p:cNvSpPr>
          <p:nvPr>
            <p:ph type="sldNum" sz="quarter" idx="5"/>
          </p:nvPr>
        </p:nvSpPr>
        <p:spPr/>
        <p:txBody>
          <a:bodyPr/>
          <a:lstStyle/>
          <a:p>
            <a:pPr>
              <a:defRPr/>
            </a:pPr>
            <a:fld id="{679A824A-6495-834C-B915-689D0B990707}" type="slidenum">
              <a:rPr lang="en-US" altLang="zh-CN" smtClean="0"/>
              <a:pPr>
                <a:defRPr/>
              </a:pPr>
              <a:t>12</a:t>
            </a:fld>
            <a:endParaRPr lang="en-US" altLang="zh-CN"/>
          </a:p>
        </p:txBody>
      </p:sp>
    </p:spTree>
    <p:extLst>
      <p:ext uri="{BB962C8B-B14F-4D97-AF65-F5344CB8AC3E}">
        <p14:creationId xmlns:p14="http://schemas.microsoft.com/office/powerpoint/2010/main" val="3474758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a:extLst>
              <a:ext uri="{FF2B5EF4-FFF2-40B4-BE49-F238E27FC236}">
                <a16:creationId xmlns:a16="http://schemas.microsoft.com/office/drawing/2014/main" id="{D37F5613-27B7-D34D-AF4F-22B377894343}"/>
              </a:ext>
            </a:extLst>
          </p:cNvPr>
          <p:cNvSpPr>
            <a:spLocks noGrp="1" noRot="1" noChangeAspect="1" noChangeArrowheads="1" noTextEdit="1"/>
          </p:cNvSpPr>
          <p:nvPr>
            <p:ph type="sldImg"/>
          </p:nvPr>
        </p:nvSpPr>
        <p:spPr>
          <a:xfrm>
            <a:off x="998538" y="769938"/>
            <a:ext cx="5116512" cy="3836987"/>
          </a:xfrm>
          <a:ln/>
        </p:spPr>
      </p:sp>
      <p:sp>
        <p:nvSpPr>
          <p:cNvPr id="28674" name="备注占位符 2">
            <a:extLst>
              <a:ext uri="{FF2B5EF4-FFF2-40B4-BE49-F238E27FC236}">
                <a16:creationId xmlns:a16="http://schemas.microsoft.com/office/drawing/2014/main" id="{FBEC51E0-D77B-114D-8900-23776DDFE5F0}"/>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锂辉石，绿柱石</a:t>
            </a:r>
            <a:endParaRPr lang="en-US" altLang="zh-CN" dirty="0"/>
          </a:p>
          <a:p>
            <a:r>
              <a:rPr lang="zh-CN" altLang="en-US" dirty="0"/>
              <a:t>碳酸锂   </a:t>
            </a:r>
            <a:r>
              <a:rPr lang="en-US" altLang="zh-CN" dirty="0"/>
              <a:t>58</a:t>
            </a:r>
            <a:r>
              <a:rPr lang="zh-CN" altLang="en-US" dirty="0"/>
              <a:t>万</a:t>
            </a:r>
            <a:r>
              <a:rPr lang="en-US" altLang="zh-CN" dirty="0"/>
              <a:t>/</a:t>
            </a:r>
            <a:r>
              <a:rPr lang="zh-CN" altLang="en-US" dirty="0"/>
              <a:t>吨，锂矿  </a:t>
            </a:r>
            <a:r>
              <a:rPr lang="en-US" altLang="zh-CN" dirty="0"/>
              <a:t>5.6</a:t>
            </a:r>
            <a:r>
              <a:rPr lang="zh-CN" altLang="en-US" dirty="0"/>
              <a:t>万元</a:t>
            </a:r>
            <a:r>
              <a:rPr lang="en-US" altLang="zh-CN" dirty="0"/>
              <a:t>/</a:t>
            </a:r>
            <a:r>
              <a:rPr lang="zh-CN" altLang="en-US" dirty="0"/>
              <a:t>吨</a:t>
            </a:r>
          </a:p>
        </p:txBody>
      </p:sp>
      <p:sp>
        <p:nvSpPr>
          <p:cNvPr id="28675" name="灯片编号占位符 3">
            <a:extLst>
              <a:ext uri="{FF2B5EF4-FFF2-40B4-BE49-F238E27FC236}">
                <a16:creationId xmlns:a16="http://schemas.microsoft.com/office/drawing/2014/main" id="{7940A8CC-354F-274E-9D0A-9F74CD5214FC}"/>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B992393D-25FE-6D4F-BED3-DDFB846AF1DB}" type="slidenum">
              <a:rPr lang="en-US" altLang="zh-CN"/>
              <a:pPr>
                <a:spcBef>
                  <a:spcPct val="0"/>
                </a:spcBef>
              </a:pPr>
              <a:t>20</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a:extLst>
              <a:ext uri="{FF2B5EF4-FFF2-40B4-BE49-F238E27FC236}">
                <a16:creationId xmlns:a16="http://schemas.microsoft.com/office/drawing/2014/main" id="{1DE294B8-856E-D14A-A9E4-43B090371CD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E95012DB-DC2D-7E46-9C24-A689014F931B}" type="slidenum">
              <a:rPr lang="en-US" altLang="zh-CN"/>
              <a:pPr>
                <a:spcBef>
                  <a:spcPct val="0"/>
                </a:spcBef>
              </a:pPr>
              <a:t>23</a:t>
            </a:fld>
            <a:endParaRPr lang="en-US" altLang="zh-CN"/>
          </a:p>
        </p:txBody>
      </p:sp>
      <p:sp>
        <p:nvSpPr>
          <p:cNvPr id="32770" name="Rectangle 2">
            <a:extLst>
              <a:ext uri="{FF2B5EF4-FFF2-40B4-BE49-F238E27FC236}">
                <a16:creationId xmlns:a16="http://schemas.microsoft.com/office/drawing/2014/main" id="{A8B2ACCE-DB7B-5C44-8713-53016049FDD7}"/>
              </a:ext>
            </a:extLst>
          </p:cNvPr>
          <p:cNvSpPr>
            <a:spLocks noGrp="1" noRot="1" noChangeAspect="1" noChangeArrowheads="1" noTextEdit="1"/>
          </p:cNvSpPr>
          <p:nvPr>
            <p:ph type="sldImg"/>
          </p:nvPr>
        </p:nvSpPr>
        <p:spPr>
          <a:xfrm>
            <a:off x="992188" y="768350"/>
            <a:ext cx="5114925" cy="3836988"/>
          </a:xfrm>
          <a:solidFill>
            <a:srgbClr val="FFFFFF"/>
          </a:solidFill>
          <a:ln/>
        </p:spPr>
      </p:sp>
      <p:sp>
        <p:nvSpPr>
          <p:cNvPr id="32771" name="Rectangle 3">
            <a:extLst>
              <a:ext uri="{FF2B5EF4-FFF2-40B4-BE49-F238E27FC236}">
                <a16:creationId xmlns:a16="http://schemas.microsoft.com/office/drawing/2014/main" id="{C1FC2DEA-33E9-4E49-904F-CA2820A4A2D4}"/>
              </a:ext>
            </a:extLst>
          </p:cNvPr>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endParaRPr lang="zh-CN"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Jupiter</a:t>
            </a:r>
            <a:r>
              <a:rPr kumimoji="1" lang="zh-CN" altLang="en-US" dirty="0"/>
              <a:t> 木星</a:t>
            </a:r>
          </a:p>
        </p:txBody>
      </p:sp>
      <p:sp>
        <p:nvSpPr>
          <p:cNvPr id="4" name="灯片编号占位符 3"/>
          <p:cNvSpPr>
            <a:spLocks noGrp="1"/>
          </p:cNvSpPr>
          <p:nvPr>
            <p:ph type="sldNum" sz="quarter" idx="5"/>
          </p:nvPr>
        </p:nvSpPr>
        <p:spPr/>
        <p:txBody>
          <a:bodyPr/>
          <a:lstStyle/>
          <a:p>
            <a:pPr>
              <a:defRPr/>
            </a:pPr>
            <a:fld id="{679A824A-6495-834C-B915-689D0B990707}" type="slidenum">
              <a:rPr lang="en-US" altLang="zh-CN" smtClean="0"/>
              <a:pPr>
                <a:defRPr/>
              </a:pPr>
              <a:t>30</a:t>
            </a:fld>
            <a:endParaRPr lang="en-US" altLang="zh-CN"/>
          </a:p>
        </p:txBody>
      </p:sp>
    </p:spTree>
    <p:extLst>
      <p:ext uri="{BB962C8B-B14F-4D97-AF65-F5344CB8AC3E}">
        <p14:creationId xmlns:p14="http://schemas.microsoft.com/office/powerpoint/2010/main" val="29907539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120000"/>
              </a:lnSpc>
            </a:pPr>
            <a:r>
              <a:rPr kumimoji="0" lang="en-US" altLang="zh-CN" sz="1200" dirty="0">
                <a:ln w="0"/>
                <a:effectLst>
                  <a:outerShdw blurRad="38100" dist="19050" dir="2700000" algn="tl" rotWithShape="0">
                    <a:schemeClr val="dk1">
                      <a:alpha val="40000"/>
                    </a:schemeClr>
                  </a:outerShdw>
                </a:effectLst>
              </a:rPr>
              <a:t>1. </a:t>
            </a:r>
            <a:r>
              <a:rPr kumimoji="0" lang="zh-CN" altLang="zh-CN" sz="1200" dirty="0">
                <a:ln w="0"/>
                <a:effectLst>
                  <a:outerShdw blurRad="38100" dist="19050" dir="2700000" algn="tl" rotWithShape="0">
                    <a:schemeClr val="dk1">
                      <a:alpha val="40000"/>
                    </a:schemeClr>
                  </a:outerShdw>
                </a:effectLst>
              </a:rPr>
              <a:t>价电子构型</a:t>
            </a:r>
            <a:r>
              <a:rPr kumimoji="0" lang="zh-CN" altLang="en-US" sz="1200" dirty="0">
                <a:ln w="0"/>
                <a:effectLst>
                  <a:outerShdw blurRad="38100" dist="19050" dir="2700000" algn="tl" rotWithShape="0">
                    <a:schemeClr val="dk1">
                      <a:alpha val="40000"/>
                    </a:schemeClr>
                  </a:outerShdw>
                </a:effectLst>
              </a:rPr>
              <a:t>：</a:t>
            </a:r>
            <a:r>
              <a:rPr kumimoji="0" lang="en-US" altLang="zh-CN" sz="1200" dirty="0">
                <a:ln w="0"/>
                <a:effectLst>
                  <a:outerShdw blurRad="38100" dist="19050" dir="2700000" algn="tl" rotWithShape="0">
                    <a:schemeClr val="dk1">
                      <a:alpha val="40000"/>
                    </a:schemeClr>
                  </a:outerShdw>
                </a:effectLst>
              </a:rPr>
              <a:t>ns</a:t>
            </a:r>
            <a:r>
              <a:rPr kumimoji="0" lang="en-US" altLang="zh-CN" sz="1200" baseline="30000" dirty="0">
                <a:ln w="0"/>
                <a:effectLst>
                  <a:outerShdw blurRad="38100" dist="19050" dir="2700000" algn="tl" rotWithShape="0">
                    <a:schemeClr val="dk1">
                      <a:alpha val="40000"/>
                    </a:schemeClr>
                  </a:outerShdw>
                </a:effectLst>
              </a:rPr>
              <a:t>1</a:t>
            </a:r>
            <a:r>
              <a:rPr kumimoji="0" lang="en-US" altLang="zh-CN" sz="1200" dirty="0">
                <a:ln w="0"/>
                <a:effectLst>
                  <a:outerShdw blurRad="38100" dist="19050" dir="2700000" algn="tl" rotWithShape="0">
                    <a:schemeClr val="dk1">
                      <a:alpha val="40000"/>
                    </a:schemeClr>
                  </a:outerShdw>
                </a:effectLst>
              </a:rPr>
              <a:t> </a:t>
            </a:r>
            <a:r>
              <a:rPr kumimoji="0" lang="zh-CN" altLang="zh-CN" sz="1200" dirty="0">
                <a:ln w="0"/>
                <a:effectLst>
                  <a:outerShdw blurRad="38100" dist="19050" dir="2700000" algn="tl" rotWithShape="0">
                    <a:schemeClr val="dk1">
                      <a:alpha val="40000"/>
                    </a:schemeClr>
                  </a:outerShdw>
                </a:effectLst>
              </a:rPr>
              <a:t>、</a:t>
            </a:r>
            <a:r>
              <a:rPr kumimoji="0" lang="en-US" altLang="zh-CN" sz="1200" dirty="0">
                <a:ln w="0"/>
                <a:effectLst>
                  <a:outerShdw blurRad="38100" dist="19050" dir="2700000" algn="tl" rotWithShape="0">
                    <a:schemeClr val="dk1">
                      <a:alpha val="40000"/>
                    </a:schemeClr>
                  </a:outerShdw>
                </a:effectLst>
              </a:rPr>
              <a:t>ns</a:t>
            </a:r>
            <a:r>
              <a:rPr kumimoji="0" lang="en-US" altLang="zh-CN" sz="1200" baseline="30000" dirty="0">
                <a:ln w="0"/>
                <a:effectLst>
                  <a:outerShdw blurRad="38100" dist="19050" dir="2700000" algn="tl" rotWithShape="0">
                    <a:schemeClr val="dk1">
                      <a:alpha val="40000"/>
                    </a:schemeClr>
                  </a:outerShdw>
                </a:effectLst>
              </a:rPr>
              <a:t>2</a:t>
            </a:r>
            <a:r>
              <a:rPr kumimoji="0" lang="en-US" altLang="zh-CN" sz="1200" dirty="0">
                <a:ln w="0"/>
                <a:effectLst>
                  <a:outerShdw blurRad="38100" dist="19050" dir="2700000" algn="tl" rotWithShape="0">
                    <a:schemeClr val="dk1">
                      <a:alpha val="40000"/>
                    </a:schemeClr>
                  </a:outerShdw>
                </a:effectLst>
              </a:rPr>
              <a:t> </a:t>
            </a:r>
            <a:r>
              <a:rPr kumimoji="0" lang="zh-CN" altLang="zh-CN" sz="1200" dirty="0">
                <a:ln w="0"/>
                <a:effectLst>
                  <a:outerShdw blurRad="38100" dist="19050" dir="2700000" algn="tl" rotWithShape="0">
                    <a:schemeClr val="dk1">
                      <a:alpha val="40000"/>
                    </a:schemeClr>
                  </a:outerShdw>
                </a:effectLst>
              </a:rPr>
              <a:t>次外层都为</a:t>
            </a:r>
            <a:r>
              <a:rPr kumimoji="0" lang="en-US" altLang="zh-CN" sz="1200" dirty="0">
                <a:ln w="0"/>
                <a:effectLst>
                  <a:outerShdw blurRad="38100" dist="19050" dir="2700000" algn="tl" rotWithShape="0">
                    <a:schemeClr val="dk1">
                      <a:alpha val="40000"/>
                    </a:schemeClr>
                  </a:outerShdw>
                </a:effectLst>
              </a:rPr>
              <a:t>8e</a:t>
            </a:r>
            <a:r>
              <a:rPr kumimoji="0" lang="zh-CN" altLang="zh-CN" sz="1200" dirty="0">
                <a:ln w="0"/>
                <a:effectLst>
                  <a:outerShdw blurRad="38100" dist="19050" dir="2700000" algn="tl" rotWithShape="0">
                    <a:schemeClr val="dk1">
                      <a:alpha val="40000"/>
                    </a:schemeClr>
                  </a:outerShdw>
                </a:effectLst>
              </a:rPr>
              <a:t>构型，</a:t>
            </a:r>
            <a:r>
              <a:rPr kumimoji="0" lang="en-US" altLang="zh-CN" sz="1200" dirty="0">
                <a:ln w="0"/>
                <a:effectLst>
                  <a:outerShdw blurRad="38100" dist="19050" dir="2700000" algn="tl" rotWithShape="0">
                    <a:schemeClr val="dk1">
                      <a:alpha val="40000"/>
                    </a:schemeClr>
                  </a:outerShdw>
                </a:effectLst>
              </a:rPr>
              <a:t>Li</a:t>
            </a:r>
            <a:r>
              <a:rPr kumimoji="0" lang="zh-CN" altLang="en-US" sz="1200" dirty="0">
                <a:ln w="0"/>
                <a:effectLst>
                  <a:outerShdw blurRad="38100" dist="19050" dir="2700000" algn="tl" rotWithShape="0">
                    <a:schemeClr val="dk1">
                      <a:alpha val="40000"/>
                    </a:schemeClr>
                  </a:outerShdw>
                </a:effectLst>
              </a:rPr>
              <a:t>、  </a:t>
            </a:r>
            <a:r>
              <a:rPr kumimoji="0" lang="en-US" altLang="zh-CN" sz="1200" dirty="0">
                <a:ln w="0"/>
                <a:effectLst>
                  <a:outerShdw blurRad="38100" dist="19050" dir="2700000" algn="tl" rotWithShape="0">
                    <a:schemeClr val="dk1">
                      <a:alpha val="40000"/>
                    </a:schemeClr>
                  </a:outerShdw>
                </a:effectLst>
              </a:rPr>
              <a:t>Be</a:t>
            </a:r>
            <a:r>
              <a:rPr kumimoji="0" lang="zh-CN" altLang="zh-CN" sz="1200" dirty="0">
                <a:ln w="0"/>
                <a:effectLst>
                  <a:outerShdw blurRad="38100" dist="19050" dir="2700000" algn="tl" rotWithShape="0">
                    <a:schemeClr val="dk1">
                      <a:alpha val="40000"/>
                    </a:schemeClr>
                  </a:outerShdw>
                </a:effectLst>
              </a:rPr>
              <a:t>为</a:t>
            </a:r>
            <a:r>
              <a:rPr kumimoji="0" lang="en-US" altLang="zh-CN" sz="1200" dirty="0">
                <a:ln w="0"/>
                <a:effectLst>
                  <a:outerShdw blurRad="38100" dist="19050" dir="2700000" algn="tl" rotWithShape="0">
                    <a:schemeClr val="dk1">
                      <a:alpha val="40000"/>
                    </a:schemeClr>
                  </a:outerShdw>
                </a:effectLst>
              </a:rPr>
              <a:t>2e</a:t>
            </a:r>
            <a:r>
              <a:rPr kumimoji="0" lang="zh-CN" altLang="zh-CN" sz="1200" dirty="0">
                <a:ln w="0"/>
                <a:effectLst>
                  <a:outerShdw blurRad="38100" dist="19050" dir="2700000" algn="tl" rotWithShape="0">
                    <a:schemeClr val="dk1">
                      <a:alpha val="40000"/>
                    </a:schemeClr>
                  </a:outerShdw>
                </a:effectLst>
              </a:rPr>
              <a:t>构型。碱金属易显＋</a:t>
            </a:r>
            <a:r>
              <a:rPr kumimoji="0" lang="en-US" altLang="zh-CN" sz="1200" dirty="0">
                <a:ln w="0"/>
                <a:effectLst>
                  <a:outerShdw blurRad="38100" dist="19050" dir="2700000" algn="tl" rotWithShape="0">
                    <a:schemeClr val="dk1">
                      <a:alpha val="40000"/>
                    </a:schemeClr>
                  </a:outerShdw>
                </a:effectLst>
              </a:rPr>
              <a:t>1</a:t>
            </a:r>
            <a:r>
              <a:rPr kumimoji="0" lang="zh-CN" altLang="zh-CN" sz="1200" dirty="0">
                <a:ln w="0"/>
                <a:effectLst>
                  <a:outerShdw blurRad="38100" dist="19050" dir="2700000" algn="tl" rotWithShape="0">
                    <a:schemeClr val="dk1">
                      <a:alpha val="40000"/>
                    </a:schemeClr>
                  </a:outerShdw>
                </a:effectLst>
              </a:rPr>
              <a:t>价，碱土金属</a:t>
            </a:r>
            <a:r>
              <a:rPr kumimoji="0" lang="en-US" altLang="zh-CN" sz="1200" dirty="0">
                <a:ln w="0"/>
                <a:effectLst>
                  <a:outerShdw blurRad="38100" dist="19050" dir="2700000" algn="tl" rotWithShape="0">
                    <a:schemeClr val="dk1">
                      <a:alpha val="40000"/>
                    </a:schemeClr>
                  </a:outerShdw>
                </a:effectLst>
              </a:rPr>
              <a:t>+2</a:t>
            </a:r>
            <a:r>
              <a:rPr kumimoji="0" lang="zh-CN" altLang="zh-CN" sz="1200" dirty="0">
                <a:ln w="0"/>
                <a:effectLst>
                  <a:outerShdw blurRad="38100" dist="19050" dir="2700000" algn="tl" rotWithShape="0">
                    <a:schemeClr val="dk1">
                      <a:alpha val="40000"/>
                    </a:schemeClr>
                  </a:outerShdw>
                </a:effectLst>
              </a:rPr>
              <a:t>价</a:t>
            </a:r>
            <a:r>
              <a:rPr kumimoji="0" lang="zh-CN" altLang="en-US" sz="1200" dirty="0">
                <a:ln w="0"/>
                <a:effectLst>
                  <a:outerShdw blurRad="38100" dist="19050" dir="2700000" algn="tl" rotWithShape="0">
                    <a:schemeClr val="dk1">
                      <a:alpha val="40000"/>
                    </a:schemeClr>
                  </a:outerShdw>
                </a:effectLst>
              </a:rPr>
              <a:t>；</a:t>
            </a:r>
            <a:endParaRPr kumimoji="0" lang="zh-CN" altLang="zh-CN" sz="1200" dirty="0">
              <a:ln w="0"/>
              <a:effectLst>
                <a:outerShdw blurRad="38100" dist="19050" dir="2700000" algn="tl" rotWithShape="0">
                  <a:schemeClr val="dk1">
                    <a:alpha val="40000"/>
                  </a:schemeClr>
                </a:outerShdw>
              </a:effectLst>
            </a:endParaRPr>
          </a:p>
          <a:p>
            <a:pPr eaLnBrk="1" hangingPunct="1">
              <a:lnSpc>
                <a:spcPct val="120000"/>
              </a:lnSpc>
            </a:pPr>
            <a:r>
              <a:rPr kumimoji="0" lang="en-US" altLang="zh-CN" sz="1200" dirty="0">
                <a:ln w="0"/>
                <a:effectLst>
                  <a:outerShdw blurRad="38100" dist="19050" dir="2700000" algn="tl" rotWithShape="0">
                    <a:schemeClr val="dk1">
                      <a:alpha val="40000"/>
                    </a:schemeClr>
                  </a:outerShdw>
                </a:effectLst>
              </a:rPr>
              <a:t>2. </a:t>
            </a:r>
            <a:r>
              <a:rPr kumimoji="0" lang="zh-CN" altLang="zh-CN" sz="1200" dirty="0">
                <a:ln w="0"/>
                <a:effectLst>
                  <a:outerShdw blurRad="38100" dist="19050" dir="2700000" algn="tl" rotWithShape="0">
                    <a:schemeClr val="dk1">
                      <a:alpha val="40000"/>
                    </a:schemeClr>
                  </a:outerShdw>
                </a:effectLst>
              </a:rPr>
              <a:t>半径</a:t>
            </a:r>
            <a:r>
              <a:rPr kumimoji="0" lang="zh-CN" altLang="en-US" sz="1200" dirty="0">
                <a:ln w="0"/>
                <a:effectLst>
                  <a:outerShdw blurRad="38100" dist="19050" dir="2700000" algn="tl" rotWithShape="0">
                    <a:schemeClr val="dk1">
                      <a:alpha val="40000"/>
                    </a:schemeClr>
                  </a:outerShdw>
                </a:effectLst>
              </a:rPr>
              <a:t>：</a:t>
            </a:r>
            <a:r>
              <a:rPr kumimoji="0" lang="zh-CN" altLang="zh-CN" sz="1200" dirty="0">
                <a:ln w="0"/>
                <a:effectLst>
                  <a:outerShdw blurRad="38100" dist="19050" dir="2700000" algn="tl" rotWithShape="0">
                    <a:schemeClr val="dk1">
                      <a:alpha val="40000"/>
                    </a:schemeClr>
                  </a:outerShdw>
                </a:effectLst>
              </a:rPr>
              <a:t>同周期中最大</a:t>
            </a:r>
            <a:r>
              <a:rPr kumimoji="0" lang="zh-CN" altLang="en-US" sz="1200" dirty="0">
                <a:ln w="0"/>
                <a:effectLst>
                  <a:outerShdw blurRad="38100" dist="19050" dir="2700000" algn="tl" rotWithShape="0">
                    <a:schemeClr val="dk1">
                      <a:alpha val="40000"/>
                    </a:schemeClr>
                  </a:outerShdw>
                </a:effectLst>
              </a:rPr>
              <a:t>；</a:t>
            </a:r>
            <a:r>
              <a:rPr kumimoji="0" lang="zh-CN" altLang="zh-CN" sz="1200" dirty="0">
                <a:ln w="0"/>
                <a:effectLst>
                  <a:outerShdw blurRad="38100" dist="19050" dir="2700000" algn="tl" rotWithShape="0">
                    <a:schemeClr val="dk1">
                      <a:alpha val="40000"/>
                    </a:schemeClr>
                  </a:outerShdw>
                </a:effectLst>
              </a:rPr>
              <a:t>同主族从上到下增大</a:t>
            </a:r>
            <a:r>
              <a:rPr kumimoji="0" lang="zh-CN" altLang="en-US" sz="1200" dirty="0">
                <a:ln w="0"/>
                <a:effectLst>
                  <a:outerShdw blurRad="38100" dist="19050" dir="2700000" algn="tl" rotWithShape="0">
                    <a:schemeClr val="dk1">
                      <a:alpha val="40000"/>
                    </a:schemeClr>
                  </a:outerShdw>
                </a:effectLst>
              </a:rPr>
              <a:t>；</a:t>
            </a:r>
            <a:endParaRPr kumimoji="0" lang="zh-CN" altLang="zh-CN" sz="1200" dirty="0">
              <a:ln w="0"/>
              <a:effectLst>
                <a:outerShdw blurRad="38100" dist="19050" dir="2700000" algn="tl" rotWithShape="0">
                  <a:schemeClr val="dk1">
                    <a:alpha val="40000"/>
                  </a:schemeClr>
                </a:outerShdw>
              </a:effectLst>
            </a:endParaRPr>
          </a:p>
          <a:p>
            <a:pPr eaLnBrk="1" hangingPunct="1">
              <a:lnSpc>
                <a:spcPct val="120000"/>
              </a:lnSpc>
            </a:pPr>
            <a:r>
              <a:rPr kumimoji="0" lang="en-US" altLang="zh-CN" sz="1200" dirty="0">
                <a:ln w="0"/>
                <a:effectLst>
                  <a:outerShdw blurRad="38100" dist="19050" dir="2700000" algn="tl" rotWithShape="0">
                    <a:schemeClr val="dk1">
                      <a:alpha val="40000"/>
                    </a:schemeClr>
                  </a:outerShdw>
                </a:effectLst>
              </a:rPr>
              <a:t>3. </a:t>
            </a:r>
            <a:r>
              <a:rPr kumimoji="0" lang="zh-CN" altLang="zh-CN" sz="1200" dirty="0">
                <a:ln w="0"/>
                <a:effectLst>
                  <a:outerShdw blurRad="38100" dist="19050" dir="2700000" algn="tl" rotWithShape="0">
                    <a:schemeClr val="dk1">
                      <a:alpha val="40000"/>
                    </a:schemeClr>
                  </a:outerShdw>
                </a:effectLst>
              </a:rPr>
              <a:t>成键特征：</a:t>
            </a:r>
            <a:r>
              <a:rPr kumimoji="0" lang="zh-CN" altLang="en-US" sz="1200" dirty="0">
                <a:ln w="0"/>
                <a:effectLst>
                  <a:outerShdw blurRad="38100" dist="19050" dir="2700000" algn="tl" rotWithShape="0">
                    <a:schemeClr val="dk1">
                      <a:alpha val="40000"/>
                    </a:schemeClr>
                  </a:outerShdw>
                </a:effectLst>
              </a:rPr>
              <a:t>以</a:t>
            </a:r>
            <a:r>
              <a:rPr kumimoji="0" lang="zh-CN" altLang="zh-CN" sz="1200" dirty="0">
                <a:ln w="0"/>
                <a:effectLst>
                  <a:outerShdw blurRad="38100" dist="19050" dir="2700000" algn="tl" rotWithShape="0">
                    <a:schemeClr val="dk1">
                      <a:alpha val="40000"/>
                    </a:schemeClr>
                  </a:outerShdw>
                </a:effectLst>
              </a:rPr>
              <a:t>形成离子键为</a:t>
            </a:r>
            <a:r>
              <a:rPr kumimoji="0" lang="zh-CN" altLang="en-US" sz="1200" dirty="0">
                <a:ln w="0"/>
                <a:effectLst>
                  <a:outerShdw blurRad="38100" dist="19050" dir="2700000" algn="tl" rotWithShape="0">
                    <a:schemeClr val="dk1">
                      <a:alpha val="40000"/>
                    </a:schemeClr>
                  </a:outerShdw>
                </a:effectLst>
              </a:rPr>
              <a:t>主</a:t>
            </a:r>
            <a:r>
              <a:rPr kumimoji="0" lang="zh-CN" altLang="zh-CN" sz="1200" dirty="0">
                <a:ln w="0"/>
                <a:effectLst>
                  <a:outerShdw blurRad="38100" dist="19050" dir="2700000" algn="tl" rotWithShape="0">
                    <a:schemeClr val="dk1">
                      <a:alpha val="40000"/>
                    </a:schemeClr>
                  </a:outerShdw>
                </a:effectLst>
              </a:rPr>
              <a:t>，但在某些情况下呈共价性</a:t>
            </a:r>
            <a:r>
              <a:rPr kumimoji="0" lang="zh-CN" altLang="en-US" sz="1200" dirty="0">
                <a:ln w="0"/>
                <a:effectLst>
                  <a:outerShdw blurRad="38100" dist="19050" dir="2700000" algn="tl" rotWithShape="0">
                    <a:schemeClr val="dk1">
                      <a:alpha val="40000"/>
                    </a:schemeClr>
                  </a:outerShdw>
                </a:effectLst>
              </a:rPr>
              <a:t>；</a:t>
            </a:r>
            <a:endParaRPr kumimoji="0" lang="en-US" altLang="zh-CN" sz="1200" dirty="0">
              <a:ln w="0"/>
              <a:effectLst>
                <a:outerShdw blurRad="38100" dist="19050" dir="2700000" algn="tl" rotWithShape="0">
                  <a:schemeClr val="dk1">
                    <a:alpha val="40000"/>
                  </a:schemeClr>
                </a:outerShdw>
              </a:effectLst>
            </a:endParaRPr>
          </a:p>
          <a:p>
            <a:pPr eaLnBrk="1" hangingPunct="1">
              <a:lnSpc>
                <a:spcPct val="120000"/>
              </a:lnSpc>
            </a:pPr>
            <a:r>
              <a:rPr kumimoji="0" lang="en-US" altLang="zh-CN" sz="1200" dirty="0">
                <a:ln w="0"/>
                <a:effectLst>
                  <a:outerShdw blurRad="38100" dist="19050" dir="2700000" algn="tl" rotWithShape="0">
                    <a:schemeClr val="dk1">
                      <a:alpha val="40000"/>
                    </a:schemeClr>
                  </a:outerShdw>
                </a:effectLst>
              </a:rPr>
              <a:t>4. </a:t>
            </a:r>
            <a:r>
              <a:rPr kumimoji="0" lang="zh-CN" altLang="zh-CN" sz="1200" dirty="0">
                <a:ln w="0"/>
                <a:effectLst>
                  <a:outerShdw blurRad="38100" dist="19050" dir="2700000" algn="tl" rotWithShape="0">
                    <a:schemeClr val="dk1">
                      <a:alpha val="40000"/>
                    </a:schemeClr>
                  </a:outerShdw>
                </a:effectLst>
              </a:rPr>
              <a:t>晶格：碱金属</a:t>
            </a:r>
            <a:r>
              <a:rPr kumimoji="0" lang="zh-CN" altLang="en-US" sz="1200" dirty="0">
                <a:ln w="0"/>
                <a:effectLst>
                  <a:outerShdw blurRad="38100" dist="19050" dir="2700000" algn="tl" rotWithShape="0">
                    <a:schemeClr val="dk1">
                      <a:alpha val="40000"/>
                    </a:schemeClr>
                  </a:outerShdw>
                </a:effectLst>
              </a:rPr>
              <a:t>均</a:t>
            </a:r>
            <a:r>
              <a:rPr kumimoji="0" lang="zh-CN" altLang="zh-CN" sz="1200" dirty="0">
                <a:ln w="0"/>
                <a:effectLst>
                  <a:outerShdw blurRad="38100" dist="19050" dir="2700000" algn="tl" rotWithShape="0">
                    <a:schemeClr val="dk1">
                      <a:alpha val="40000"/>
                    </a:schemeClr>
                  </a:outerShdw>
                </a:effectLst>
              </a:rPr>
              <a:t>为体心立方晶格，碱土金属中，</a:t>
            </a:r>
            <a:r>
              <a:rPr kumimoji="0" lang="en-US" altLang="zh-CN" sz="1200" dirty="0">
                <a:ln w="0"/>
                <a:effectLst>
                  <a:outerShdw blurRad="38100" dist="19050" dir="2700000" algn="tl" rotWithShape="0">
                    <a:schemeClr val="dk1">
                      <a:alpha val="40000"/>
                    </a:schemeClr>
                  </a:outerShdw>
                </a:effectLst>
              </a:rPr>
              <a:t>Be</a:t>
            </a:r>
            <a:r>
              <a:rPr kumimoji="0" lang="zh-CN" altLang="en-US" sz="1200" dirty="0">
                <a:ln w="0"/>
                <a:effectLst>
                  <a:outerShdw blurRad="38100" dist="19050" dir="2700000" algn="tl" rotWithShape="0">
                    <a:schemeClr val="dk1">
                      <a:alpha val="40000"/>
                    </a:schemeClr>
                  </a:outerShdw>
                </a:effectLst>
              </a:rPr>
              <a:t>、</a:t>
            </a:r>
            <a:r>
              <a:rPr kumimoji="0" lang="en-US" altLang="zh-CN" sz="1200" dirty="0">
                <a:ln w="0"/>
                <a:effectLst>
                  <a:outerShdw blurRad="38100" dist="19050" dir="2700000" algn="tl" rotWithShape="0">
                    <a:schemeClr val="dk1">
                      <a:alpha val="40000"/>
                    </a:schemeClr>
                  </a:outerShdw>
                </a:effectLst>
              </a:rPr>
              <a:t>Mg</a:t>
            </a:r>
            <a:r>
              <a:rPr kumimoji="0" lang="zh-CN" altLang="zh-CN" sz="1200" dirty="0">
                <a:ln w="0"/>
                <a:effectLst>
                  <a:outerShdw blurRad="38100" dist="19050" dir="2700000" algn="tl" rotWithShape="0">
                    <a:schemeClr val="dk1">
                      <a:alpha val="40000"/>
                    </a:schemeClr>
                  </a:outerShdw>
                </a:effectLst>
              </a:rPr>
              <a:t>为六方晶格，</a:t>
            </a:r>
            <a:r>
              <a:rPr kumimoji="0" lang="en-US" altLang="zh-CN" sz="1200" dirty="0">
                <a:ln w="0"/>
                <a:effectLst>
                  <a:outerShdw blurRad="38100" dist="19050" dir="2700000" algn="tl" rotWithShape="0">
                    <a:schemeClr val="dk1">
                      <a:alpha val="40000"/>
                    </a:schemeClr>
                  </a:outerShdw>
                </a:effectLst>
              </a:rPr>
              <a:t>Ca</a:t>
            </a:r>
            <a:r>
              <a:rPr kumimoji="0" lang="zh-CN" altLang="en-US" sz="1200" dirty="0">
                <a:ln w="0"/>
                <a:effectLst>
                  <a:outerShdw blurRad="38100" dist="19050" dir="2700000" algn="tl" rotWithShape="0">
                    <a:schemeClr val="dk1">
                      <a:alpha val="40000"/>
                    </a:schemeClr>
                  </a:outerShdw>
                </a:effectLst>
              </a:rPr>
              <a:t>、</a:t>
            </a:r>
            <a:r>
              <a:rPr kumimoji="0" lang="en-US" altLang="zh-CN" sz="1200" dirty="0" err="1">
                <a:ln w="0"/>
                <a:effectLst>
                  <a:outerShdw blurRad="38100" dist="19050" dir="2700000" algn="tl" rotWithShape="0">
                    <a:schemeClr val="dk1">
                      <a:alpha val="40000"/>
                    </a:schemeClr>
                  </a:outerShdw>
                </a:effectLst>
              </a:rPr>
              <a:t>Sr</a:t>
            </a:r>
            <a:r>
              <a:rPr kumimoji="0" lang="zh-CN" altLang="zh-CN" sz="1200" dirty="0">
                <a:ln w="0"/>
                <a:effectLst>
                  <a:outerShdw blurRad="38100" dist="19050" dir="2700000" algn="tl" rotWithShape="0">
                    <a:schemeClr val="dk1">
                      <a:alpha val="40000"/>
                    </a:schemeClr>
                  </a:outerShdw>
                </a:effectLst>
              </a:rPr>
              <a:t>为面心立方晶格，</a:t>
            </a:r>
            <a:r>
              <a:rPr kumimoji="0" lang="en-US" altLang="zh-CN" sz="1200" dirty="0">
                <a:ln w="0"/>
                <a:effectLst>
                  <a:outerShdw blurRad="38100" dist="19050" dir="2700000" algn="tl" rotWithShape="0">
                    <a:schemeClr val="dk1">
                      <a:alpha val="40000"/>
                    </a:schemeClr>
                  </a:outerShdw>
                </a:effectLst>
              </a:rPr>
              <a:t>Ba</a:t>
            </a:r>
            <a:r>
              <a:rPr kumimoji="0" lang="zh-CN" altLang="zh-CN" sz="1200" dirty="0">
                <a:ln w="0"/>
                <a:effectLst>
                  <a:outerShdw blurRad="38100" dist="19050" dir="2700000" algn="tl" rotWithShape="0">
                    <a:schemeClr val="dk1">
                      <a:alpha val="40000"/>
                    </a:schemeClr>
                  </a:outerShdw>
                </a:effectLst>
              </a:rPr>
              <a:t>为体心立方晶格</a:t>
            </a:r>
          </a:p>
          <a:p>
            <a:endParaRPr kumimoji="1" lang="zh-CN" altLang="en-US" dirty="0"/>
          </a:p>
        </p:txBody>
      </p:sp>
      <p:sp>
        <p:nvSpPr>
          <p:cNvPr id="4" name="幻灯片编号占位符 3"/>
          <p:cNvSpPr>
            <a:spLocks noGrp="1"/>
          </p:cNvSpPr>
          <p:nvPr>
            <p:ph type="sldNum" sz="quarter" idx="10"/>
          </p:nvPr>
        </p:nvSpPr>
        <p:spPr/>
        <p:txBody>
          <a:bodyPr/>
          <a:lstStyle/>
          <a:p>
            <a:pPr>
              <a:defRPr/>
            </a:pPr>
            <a:fld id="{679A824A-6495-834C-B915-689D0B990707}" type="slidenum">
              <a:rPr lang="en-US" altLang="zh-CN" smtClean="0"/>
              <a:pPr>
                <a:defRPr/>
              </a:pPr>
              <a:t>41</a:t>
            </a:fld>
            <a:endParaRPr lang="en-US" altLang="zh-CN"/>
          </a:p>
        </p:txBody>
      </p:sp>
    </p:spTree>
    <p:extLst>
      <p:ext uri="{BB962C8B-B14F-4D97-AF65-F5344CB8AC3E}">
        <p14:creationId xmlns:p14="http://schemas.microsoft.com/office/powerpoint/2010/main" val="14727381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CaF</a:t>
            </a:r>
            <a:r>
              <a:rPr lang="en-US" altLang="zh-CN" sz="1200" b="1" baseline="-25000"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2</a:t>
            </a:r>
            <a:r>
              <a:rPr lang="zh-CN" altLang="en-US"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光学玻璃  </a:t>
            </a:r>
            <a:r>
              <a:rPr lang="en-US" altLang="zh-CN" sz="1200" b="1" dirty="0">
                <a:solidFill>
                  <a:srgbClr val="00206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UV-NIR</a:t>
            </a:r>
            <a:endParaRPr kumimoji="1" lang="zh-CN" altLang="en-US" dirty="0"/>
          </a:p>
        </p:txBody>
      </p:sp>
      <p:sp>
        <p:nvSpPr>
          <p:cNvPr id="4" name="幻灯片编号占位符 3"/>
          <p:cNvSpPr>
            <a:spLocks noGrp="1"/>
          </p:cNvSpPr>
          <p:nvPr>
            <p:ph type="sldNum" sz="quarter" idx="10"/>
          </p:nvPr>
        </p:nvSpPr>
        <p:spPr/>
        <p:txBody>
          <a:bodyPr/>
          <a:lstStyle/>
          <a:p>
            <a:pPr>
              <a:defRPr/>
            </a:pPr>
            <a:fld id="{679A824A-6495-834C-B915-689D0B990707}" type="slidenum">
              <a:rPr lang="en-US" altLang="zh-CN" smtClean="0"/>
              <a:pPr>
                <a:defRPr/>
              </a:pPr>
              <a:t>55</a:t>
            </a:fld>
            <a:endParaRPr lang="en-US" altLang="zh-CN"/>
          </a:p>
        </p:txBody>
      </p:sp>
    </p:spTree>
    <p:extLst>
      <p:ext uri="{BB962C8B-B14F-4D97-AF65-F5344CB8AC3E}">
        <p14:creationId xmlns:p14="http://schemas.microsoft.com/office/powerpoint/2010/main" val="3024083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en-US" altLang="zh-CN" sz="1200" b="1" kern="1200" dirty="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Aragonite </a:t>
            </a:r>
            <a:r>
              <a:rPr kumimoji="0" lang="zh-Hans" altLang="en-US" sz="1200" b="1" kern="1200" dirty="0">
                <a:solidFill>
                  <a:srgbClr val="002060"/>
                </a:solidFill>
                <a:effectLst>
                  <a:outerShdw blurRad="38100" dist="38100" dir="2700000" algn="tl">
                    <a:srgbClr val="000000">
                      <a:alpha val="43137"/>
                    </a:srgbClr>
                  </a:outerShdw>
                </a:effectLst>
                <a:latin typeface="Times New Roman" pitchFamily="18" charset="0"/>
                <a:ea typeface="宋体" pitchFamily="2" charset="-122"/>
                <a:cs typeface="Times New Roman" pitchFamily="18" charset="0"/>
              </a:rPr>
              <a:t>文石</a:t>
            </a:r>
            <a:endParaRPr kumimoji="1" lang="zh-CN" altLang="en-US" dirty="0"/>
          </a:p>
        </p:txBody>
      </p:sp>
      <p:sp>
        <p:nvSpPr>
          <p:cNvPr id="4" name="幻灯片编号占位符 3"/>
          <p:cNvSpPr>
            <a:spLocks noGrp="1"/>
          </p:cNvSpPr>
          <p:nvPr>
            <p:ph type="sldNum" sz="quarter" idx="10"/>
          </p:nvPr>
        </p:nvSpPr>
        <p:spPr/>
        <p:txBody>
          <a:bodyPr/>
          <a:lstStyle/>
          <a:p>
            <a:pPr>
              <a:defRPr/>
            </a:pPr>
            <a:fld id="{679A824A-6495-834C-B915-689D0B990707}" type="slidenum">
              <a:rPr lang="en-US" altLang="zh-CN" smtClean="0"/>
              <a:pPr>
                <a:defRPr/>
              </a:pPr>
              <a:t>58</a:t>
            </a:fld>
            <a:endParaRPr lang="en-US" altLang="zh-CN"/>
          </a:p>
        </p:txBody>
      </p:sp>
    </p:spTree>
    <p:extLst>
      <p:ext uri="{BB962C8B-B14F-4D97-AF65-F5344CB8AC3E}">
        <p14:creationId xmlns:p14="http://schemas.microsoft.com/office/powerpoint/2010/main" val="3842654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Mortar </a:t>
            </a:r>
            <a:r>
              <a:rPr kumimoji="1" lang="zh-Hans" altLang="en-US" dirty="0"/>
              <a:t>石灰</a:t>
            </a:r>
            <a:endParaRPr kumimoji="1" lang="zh-CN" altLang="en-US" dirty="0"/>
          </a:p>
        </p:txBody>
      </p:sp>
      <p:sp>
        <p:nvSpPr>
          <p:cNvPr id="4" name="幻灯片编号占位符 3"/>
          <p:cNvSpPr>
            <a:spLocks noGrp="1"/>
          </p:cNvSpPr>
          <p:nvPr>
            <p:ph type="sldNum" sz="quarter" idx="10"/>
          </p:nvPr>
        </p:nvSpPr>
        <p:spPr/>
        <p:txBody>
          <a:bodyPr/>
          <a:lstStyle/>
          <a:p>
            <a:pPr>
              <a:defRPr/>
            </a:pPr>
            <a:fld id="{679A824A-6495-834C-B915-689D0B990707}" type="slidenum">
              <a:rPr lang="en-US" altLang="zh-CN" smtClean="0"/>
              <a:pPr>
                <a:defRPr/>
              </a:pPr>
              <a:t>59</a:t>
            </a:fld>
            <a:endParaRPr lang="en-US" altLang="zh-CN"/>
          </a:p>
        </p:txBody>
      </p:sp>
    </p:spTree>
    <p:extLst>
      <p:ext uri="{BB962C8B-B14F-4D97-AF65-F5344CB8AC3E}">
        <p14:creationId xmlns:p14="http://schemas.microsoft.com/office/powerpoint/2010/main" val="981669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C2DAE50A-E95D-9140-88AE-6C01CD234526}"/>
              </a:ext>
            </a:extLst>
          </p:cNvPr>
          <p:cNvSpPr>
            <a:spLocks noGrp="1" noChangeArrowheads="1"/>
          </p:cNvSpPr>
          <p:nvPr>
            <p:ph type="sldNum" sz="quarter" idx="10"/>
          </p:nvPr>
        </p:nvSpPr>
        <p:spPr>
          <a:ln/>
        </p:spPr>
        <p:txBody>
          <a:bodyPr/>
          <a:lstStyle>
            <a:lvl1pPr>
              <a:defRPr/>
            </a:lvl1pPr>
          </a:lstStyle>
          <a:p>
            <a:pPr>
              <a:defRPr/>
            </a:pPr>
            <a:fld id="{794180D2-D916-3947-B635-5A1E8E56A77C}" type="slidenum">
              <a:rPr lang="en-US" altLang="zh-CN"/>
              <a:pPr>
                <a:defRPr/>
              </a:pPr>
              <a:t>‹#›</a:t>
            </a:fld>
            <a:endParaRPr lang="en-US" altLang="zh-CN"/>
          </a:p>
        </p:txBody>
      </p:sp>
    </p:spTree>
    <p:extLst>
      <p:ext uri="{BB962C8B-B14F-4D97-AF65-F5344CB8AC3E}">
        <p14:creationId xmlns:p14="http://schemas.microsoft.com/office/powerpoint/2010/main" val="28033076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BD1F72C5-DB53-034F-A89D-20C78CA581FC}"/>
              </a:ext>
            </a:extLst>
          </p:cNvPr>
          <p:cNvSpPr>
            <a:spLocks noGrp="1" noChangeArrowheads="1"/>
          </p:cNvSpPr>
          <p:nvPr>
            <p:ph type="sldNum" sz="quarter" idx="10"/>
          </p:nvPr>
        </p:nvSpPr>
        <p:spPr>
          <a:ln/>
        </p:spPr>
        <p:txBody>
          <a:bodyPr/>
          <a:lstStyle>
            <a:lvl1pPr>
              <a:defRPr/>
            </a:lvl1pPr>
          </a:lstStyle>
          <a:p>
            <a:pPr>
              <a:defRPr/>
            </a:pPr>
            <a:fld id="{F4E841EE-66BC-2C44-B4ED-9E7099E14CB5}" type="slidenum">
              <a:rPr lang="en-US" altLang="zh-CN"/>
              <a:pPr>
                <a:defRPr/>
              </a:pPr>
              <a:t>‹#›</a:t>
            </a:fld>
            <a:endParaRPr lang="en-US" altLang="zh-CN"/>
          </a:p>
        </p:txBody>
      </p:sp>
    </p:spTree>
    <p:extLst>
      <p:ext uri="{BB962C8B-B14F-4D97-AF65-F5344CB8AC3E}">
        <p14:creationId xmlns:p14="http://schemas.microsoft.com/office/powerpoint/2010/main" val="1675234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12AAF-A587-478A-9FC4-DCBF2D7DD4D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799D71E-FFCF-4B82-96D0-4CDEC7989CE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EE1230F-078D-40CF-BF55-EF1E246A468B}"/>
              </a:ext>
            </a:extLst>
          </p:cNvPr>
          <p:cNvSpPr>
            <a:spLocks noGrp="1"/>
          </p:cNvSpPr>
          <p:nvPr>
            <p:ph type="dt" sz="half" idx="10"/>
          </p:nvPr>
        </p:nvSpPr>
        <p:spPr/>
        <p:txBody>
          <a:bodyPr/>
          <a:lstStyle/>
          <a:p>
            <a:fld id="{B4F35083-D106-44D9-ACFC-4CEF1255307A}" type="datetimeFigureOut">
              <a:rPr lang="zh-CN" altLang="en-US" smtClean="0"/>
              <a:t>2022/12/1</a:t>
            </a:fld>
            <a:endParaRPr lang="zh-CN" altLang="en-US"/>
          </a:p>
        </p:txBody>
      </p:sp>
      <p:sp>
        <p:nvSpPr>
          <p:cNvPr id="5" name="页脚占位符 4">
            <a:extLst>
              <a:ext uri="{FF2B5EF4-FFF2-40B4-BE49-F238E27FC236}">
                <a16:creationId xmlns:a16="http://schemas.microsoft.com/office/drawing/2014/main" id="{7C236493-6A55-478E-94AD-E3DCE3EC52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B240244-65D2-478B-972B-E04D1E882F34}"/>
              </a:ext>
            </a:extLst>
          </p:cNvPr>
          <p:cNvSpPr>
            <a:spLocks noGrp="1"/>
          </p:cNvSpPr>
          <p:nvPr>
            <p:ph type="sldNum" sz="quarter" idx="12"/>
          </p:nvPr>
        </p:nvSpPr>
        <p:spPr/>
        <p:txBody>
          <a:bodyPr/>
          <a:lstStyle/>
          <a:p>
            <a:fld id="{4508E011-9097-416E-AE5C-ADC4D03DC43A}" type="slidenum">
              <a:rPr lang="zh-CN" altLang="en-US" smtClean="0"/>
              <a:t>‹#›</a:t>
            </a:fld>
            <a:endParaRPr lang="zh-CN" altLang="en-US"/>
          </a:p>
        </p:txBody>
      </p:sp>
    </p:spTree>
    <p:extLst>
      <p:ext uri="{BB962C8B-B14F-4D97-AF65-F5344CB8AC3E}">
        <p14:creationId xmlns:p14="http://schemas.microsoft.com/office/powerpoint/2010/main" val="10527599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AED9158-9C00-A842-9652-029CE6871096}"/>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8686800" y="6400800"/>
            <a:ext cx="422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8" name="Rectangle 4">
            <a:extLst>
              <a:ext uri="{FF2B5EF4-FFF2-40B4-BE49-F238E27FC236}">
                <a16:creationId xmlns:a16="http://schemas.microsoft.com/office/drawing/2014/main" id="{10930950-6C2C-2840-B554-0D40E2AE44D0}"/>
              </a:ext>
            </a:extLst>
          </p:cNvPr>
          <p:cNvSpPr>
            <a:spLocks noGrp="1" noChangeArrowheads="1"/>
          </p:cNvSpPr>
          <p:nvPr>
            <p:ph type="title"/>
          </p:nvPr>
        </p:nvSpPr>
        <p:spPr bwMode="auto">
          <a:xfrm>
            <a:off x="685800" y="762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9" name="Rectangle 5">
            <a:extLst>
              <a:ext uri="{FF2B5EF4-FFF2-40B4-BE49-F238E27FC236}">
                <a16:creationId xmlns:a16="http://schemas.microsoft.com/office/drawing/2014/main" id="{462AB7A2-3328-A143-A6BF-30B363E408D9}"/>
              </a:ext>
            </a:extLst>
          </p:cNvPr>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31782" name="Rectangle 6">
            <a:extLst>
              <a:ext uri="{FF2B5EF4-FFF2-40B4-BE49-F238E27FC236}">
                <a16:creationId xmlns:a16="http://schemas.microsoft.com/office/drawing/2014/main" id="{0F5BCC5F-9613-B743-9FDC-9F3766340532}"/>
              </a:ext>
            </a:extLst>
          </p:cNvPr>
          <p:cNvSpPr>
            <a:spLocks noGrp="1" noChangeArrowheads="1"/>
          </p:cNvSpPr>
          <p:nvPr>
            <p:ph type="sldNum" sz="quarter" idx="4"/>
          </p:nvPr>
        </p:nvSpPr>
        <p:spPr bwMode="auto">
          <a:xfrm>
            <a:off x="38101" y="6597651"/>
            <a:ext cx="213946"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0" hangingPunct="0">
              <a:defRPr sz="1400" smtClean="0"/>
            </a:lvl1pPr>
          </a:lstStyle>
          <a:p>
            <a:pPr>
              <a:defRPr/>
            </a:pPr>
            <a:fld id="{74151888-671E-DE42-98EB-4EDC12D1B62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Lst>
  <p:hf hdr="0" ftr="0" dt="0"/>
  <p:txStyles>
    <p:title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1.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en.wikipedia.org/wiki/John_Bockris" TargetMode="External"/><Relationship Id="rId2" Type="http://schemas.openxmlformats.org/officeDocument/2006/relationships/image" Target="../media/image46.jpe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image" Target="../media/image51.tiff"/><Relationship Id="rId1" Type="http://schemas.openxmlformats.org/officeDocument/2006/relationships/slideLayout" Target="../slideLayouts/slideLayout2.xml"/><Relationship Id="rId4" Type="http://schemas.openxmlformats.org/officeDocument/2006/relationships/image" Target="../media/image53.tif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57.png"/><Relationship Id="rId18" Type="http://schemas.openxmlformats.org/officeDocument/2006/relationships/image" Target="../media/image60.jpeg"/><Relationship Id="rId3" Type="http://schemas.openxmlformats.org/officeDocument/2006/relationships/image" Target="../media/image54.png"/><Relationship Id="rId21" Type="http://schemas.openxmlformats.org/officeDocument/2006/relationships/image" Target="../media/image62.jpeg"/><Relationship Id="rId7" Type="http://schemas.openxmlformats.org/officeDocument/2006/relationships/oleObject" Target="../embeddings/oleObject5.bin"/><Relationship Id="rId12" Type="http://schemas.openxmlformats.org/officeDocument/2006/relationships/oleObject" Target="../embeddings/oleObject8.bin"/><Relationship Id="rId17" Type="http://schemas.openxmlformats.org/officeDocument/2006/relationships/image" Target="../media/image59.png"/><Relationship Id="rId2" Type="http://schemas.openxmlformats.org/officeDocument/2006/relationships/oleObject" Target="../embeddings/oleObject1.bin"/><Relationship Id="rId16" Type="http://schemas.openxmlformats.org/officeDocument/2006/relationships/oleObject" Target="../embeddings/oleObject10.bin"/><Relationship Id="rId20"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oleObject" Target="../embeddings/oleObject4.bin"/><Relationship Id="rId11" Type="http://schemas.openxmlformats.org/officeDocument/2006/relationships/image" Target="../media/image56.png"/><Relationship Id="rId5" Type="http://schemas.openxmlformats.org/officeDocument/2006/relationships/oleObject" Target="../embeddings/oleObject3.bin"/><Relationship Id="rId15" Type="http://schemas.openxmlformats.org/officeDocument/2006/relationships/image" Target="../media/image58.png"/><Relationship Id="rId10" Type="http://schemas.openxmlformats.org/officeDocument/2006/relationships/oleObject" Target="../embeddings/oleObject7.bin"/><Relationship Id="rId19" Type="http://schemas.openxmlformats.org/officeDocument/2006/relationships/oleObject" Target="../embeddings/oleObject11.bin"/><Relationship Id="rId4" Type="http://schemas.openxmlformats.org/officeDocument/2006/relationships/oleObject" Target="../embeddings/oleObject2.bin"/><Relationship Id="rId9" Type="http://schemas.openxmlformats.org/officeDocument/2006/relationships/image" Target="../media/image55.png"/><Relationship Id="rId14" Type="http://schemas.openxmlformats.org/officeDocument/2006/relationships/oleObject" Target="../embeddings/oleObject9.bin"/></Relationships>
</file>

<file path=ppt/slides/_rels/slide4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3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image" Target="../media/image65.wmf"/><Relationship Id="rId7" Type="http://schemas.openxmlformats.org/officeDocument/2006/relationships/image" Target="../media/image68.wmf"/><Relationship Id="rId2" Type="http://schemas.openxmlformats.org/officeDocument/2006/relationships/oleObject" Target="../embeddings/oleObject12.bin"/><Relationship Id="rId1" Type="http://schemas.openxmlformats.org/officeDocument/2006/relationships/slideLayout" Target="../slideLayouts/slideLayout2.xml"/><Relationship Id="rId6" Type="http://schemas.openxmlformats.org/officeDocument/2006/relationships/oleObject" Target="../embeddings/oleObject13.bin"/><Relationship Id="rId11" Type="http://schemas.openxmlformats.org/officeDocument/2006/relationships/image" Target="../media/image71.jpeg"/><Relationship Id="rId5" Type="http://schemas.openxmlformats.org/officeDocument/2006/relationships/image" Target="../media/image67.jpeg"/><Relationship Id="rId10" Type="http://schemas.openxmlformats.org/officeDocument/2006/relationships/image" Target="../media/image70.jpeg"/><Relationship Id="rId4" Type="http://schemas.openxmlformats.org/officeDocument/2006/relationships/image" Target="../media/image66.jpeg"/><Relationship Id="rId9" Type="http://schemas.openxmlformats.org/officeDocument/2006/relationships/image" Target="../media/image69.wmf"/></Relationships>
</file>

<file path=ppt/slides/_rels/slide4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jpeg"/></Relationships>
</file>

<file path=ppt/slides/_rels/slide5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Layout" Target="../slideLayouts/slideLayout2.xml"/><Relationship Id="rId5" Type="http://schemas.openxmlformats.org/officeDocument/2006/relationships/image" Target="../media/image82.jpeg"/><Relationship Id="rId4" Type="http://schemas.openxmlformats.org/officeDocument/2006/relationships/image" Target="../media/image81.png"/></Relationships>
</file>

<file path=ppt/slides/_rels/slide58.xml.rels><?xml version="1.0" encoding="UTF-8" standalone="yes"?>
<Relationships xmlns="http://schemas.openxmlformats.org/package/2006/relationships"><Relationship Id="rId3" Type="http://schemas.openxmlformats.org/officeDocument/2006/relationships/hyperlink" Target="file:///localhost/upload.wikimedia.org/wikipedia/commons/0/0a/Aragonite_layers_in_a_blue_mussel_shell.jpg"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4.jpeg"/><Relationship Id="rId5" Type="http://schemas.openxmlformats.org/officeDocument/2006/relationships/hyperlink" Target="http://en.wikipedia.org/wiki/File:NautilusCutawayLogarithmicSpiral.jpg" TargetMode="External"/><Relationship Id="rId4" Type="http://schemas.openxmlformats.org/officeDocument/2006/relationships/image" Target="../media/image83.jpeg"/></Relationships>
</file>

<file path=ppt/slides/_rels/slide5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jpeg"/><Relationship Id="rId4" Type="http://schemas.openxmlformats.org/officeDocument/2006/relationships/image" Target="../media/image89.jpeg"/></Relationships>
</file>

<file path=ppt/slides/_rels/slide61.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png"/><Relationship Id="rId2" Type="http://schemas.openxmlformats.org/officeDocument/2006/relationships/image" Target="../media/image92.jpe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jpeg"/></Relationships>
</file>

<file path=ppt/slides/_rels/slide62.xml.rels><?xml version="1.0" encoding="UTF-8" standalone="yes"?>
<Relationships xmlns="http://schemas.openxmlformats.org/package/2006/relationships"><Relationship Id="rId8" Type="http://schemas.openxmlformats.org/officeDocument/2006/relationships/image" Target="../media/image105.jpeg"/><Relationship Id="rId3" Type="http://schemas.openxmlformats.org/officeDocument/2006/relationships/image" Target="../media/image100.png"/><Relationship Id="rId7" Type="http://schemas.openxmlformats.org/officeDocument/2006/relationships/image" Target="../media/image104.jpeg"/><Relationship Id="rId2"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102.jpe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106.png"/></Relationships>
</file>

<file path=ppt/slides/_rels/slide63.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9.png"/><Relationship Id="rId7" Type="http://schemas.openxmlformats.org/officeDocument/2006/relationships/image" Target="../media/image112.jpe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1.jpeg"/><Relationship Id="rId5" Type="http://schemas.openxmlformats.org/officeDocument/2006/relationships/image" Target="../media/image110.emf"/><Relationship Id="rId4" Type="http://schemas.openxmlformats.org/officeDocument/2006/relationships/oleObject" Target="../embeddings/oleObject15.bin"/><Relationship Id="rId9" Type="http://schemas.openxmlformats.org/officeDocument/2006/relationships/image" Target="../media/image114.gi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44D5014-B3C5-264C-BECC-312D9A64D475}"/>
              </a:ext>
            </a:extLst>
          </p:cNvPr>
          <p:cNvSpPr>
            <a:spLocks noGrp="1"/>
          </p:cNvSpPr>
          <p:nvPr>
            <p:ph type="sldNum" sz="quarter" idx="10"/>
          </p:nvPr>
        </p:nvSpPr>
        <p:spPr/>
        <p:txBody>
          <a:bodyPr/>
          <a:lstStyle/>
          <a:p>
            <a:pPr>
              <a:defRPr/>
            </a:pPr>
            <a:fld id="{F4E841EE-66BC-2C44-B4ED-9E7099E14CB5}" type="slidenum">
              <a:rPr lang="en-US" altLang="zh-CN" smtClean="0"/>
              <a:pPr>
                <a:defRPr/>
              </a:pPr>
              <a:t>1</a:t>
            </a:fld>
            <a:endParaRPr lang="en-US" altLang="zh-CN"/>
          </a:p>
        </p:txBody>
      </p:sp>
      <p:sp>
        <p:nvSpPr>
          <p:cNvPr id="3" name="矩形 2">
            <a:extLst>
              <a:ext uri="{FF2B5EF4-FFF2-40B4-BE49-F238E27FC236}">
                <a16:creationId xmlns:a16="http://schemas.microsoft.com/office/drawing/2014/main" id="{BC4FAD51-A41E-FD4B-B1A1-2B5F74DB4EB9}"/>
              </a:ext>
            </a:extLst>
          </p:cNvPr>
          <p:cNvSpPr/>
          <p:nvPr/>
        </p:nvSpPr>
        <p:spPr>
          <a:xfrm>
            <a:off x="989856" y="1427585"/>
            <a:ext cx="7182544" cy="461665"/>
          </a:xfrm>
          <a:prstGeom prst="rect">
            <a:avLst/>
          </a:prstGeom>
        </p:spPr>
        <p:txBody>
          <a:bodyPr wrap="square">
            <a:spAutoFit/>
          </a:bodyPr>
          <a:lstStyle/>
          <a:p>
            <a:pPr algn="ctr"/>
            <a:r>
              <a:rPr lang="zh-CN" altLang="en-US" dirty="0"/>
              <a:t>https://www.bilibili.com/video/av6657829</a:t>
            </a:r>
          </a:p>
        </p:txBody>
      </p:sp>
      <p:sp>
        <p:nvSpPr>
          <p:cNvPr id="4" name="矩形 3">
            <a:extLst>
              <a:ext uri="{FF2B5EF4-FFF2-40B4-BE49-F238E27FC236}">
                <a16:creationId xmlns:a16="http://schemas.microsoft.com/office/drawing/2014/main" id="{5AF17E5E-B858-E443-9E0E-E80399CE0524}"/>
              </a:ext>
            </a:extLst>
          </p:cNvPr>
          <p:cNvSpPr/>
          <p:nvPr/>
        </p:nvSpPr>
        <p:spPr>
          <a:xfrm>
            <a:off x="1619672" y="4797152"/>
            <a:ext cx="6174432" cy="461665"/>
          </a:xfrm>
          <a:prstGeom prst="rect">
            <a:avLst/>
          </a:prstGeom>
        </p:spPr>
        <p:txBody>
          <a:bodyPr wrap="square">
            <a:spAutoFit/>
          </a:bodyPr>
          <a:lstStyle/>
          <a:p>
            <a:pPr algn="ctr"/>
            <a:r>
              <a:rPr lang="zh-CN" altLang="en-US" dirty="0"/>
              <a:t>https://www.bilibili.com/video/av20903795</a:t>
            </a:r>
          </a:p>
        </p:txBody>
      </p:sp>
      <p:sp>
        <p:nvSpPr>
          <p:cNvPr id="6" name="矩形 5">
            <a:extLst>
              <a:ext uri="{FF2B5EF4-FFF2-40B4-BE49-F238E27FC236}">
                <a16:creationId xmlns:a16="http://schemas.microsoft.com/office/drawing/2014/main" id="{C6B53438-EE4E-E244-A585-C5A47DB89B4B}"/>
              </a:ext>
            </a:extLst>
          </p:cNvPr>
          <p:cNvSpPr/>
          <p:nvPr/>
        </p:nvSpPr>
        <p:spPr>
          <a:xfrm>
            <a:off x="2411760" y="692696"/>
            <a:ext cx="3744416" cy="584775"/>
          </a:xfrm>
          <a:prstGeom prst="rect">
            <a:avLst/>
          </a:prstGeom>
        </p:spPr>
        <p:txBody>
          <a:bodyPr wrap="square">
            <a:spAutoFit/>
          </a:bodyPr>
          <a:lstStyle/>
          <a:p>
            <a:pPr algn="ctr"/>
            <a:r>
              <a:rPr lang="zh-CN" altLang="en-US" sz="3200" b="1" dirty="0">
                <a:solidFill>
                  <a:srgbClr val="FF0000"/>
                </a:solidFill>
              </a:rPr>
              <a:t>化学元素的毒性</a:t>
            </a:r>
          </a:p>
        </p:txBody>
      </p:sp>
      <p:sp>
        <p:nvSpPr>
          <p:cNvPr id="7" name="矩形 6">
            <a:extLst>
              <a:ext uri="{FF2B5EF4-FFF2-40B4-BE49-F238E27FC236}">
                <a16:creationId xmlns:a16="http://schemas.microsoft.com/office/drawing/2014/main" id="{D3FE1139-CE4A-554F-9098-931392BFA16F}"/>
              </a:ext>
            </a:extLst>
          </p:cNvPr>
          <p:cNvSpPr/>
          <p:nvPr/>
        </p:nvSpPr>
        <p:spPr>
          <a:xfrm>
            <a:off x="3563888" y="4273932"/>
            <a:ext cx="2244525" cy="584775"/>
          </a:xfrm>
          <a:prstGeom prst="rect">
            <a:avLst/>
          </a:prstGeom>
        </p:spPr>
        <p:txBody>
          <a:bodyPr wrap="none">
            <a:spAutoFit/>
          </a:bodyPr>
          <a:lstStyle/>
          <a:p>
            <a:r>
              <a:rPr lang="zh-CN" altLang="en-US" sz="3200" b="1" dirty="0">
                <a:solidFill>
                  <a:schemeClr val="accent2"/>
                </a:solidFill>
              </a:rPr>
              <a:t>碱金属合集</a:t>
            </a:r>
          </a:p>
        </p:txBody>
      </p:sp>
      <p:sp>
        <p:nvSpPr>
          <p:cNvPr id="8" name="矩形 7">
            <a:extLst>
              <a:ext uri="{FF2B5EF4-FFF2-40B4-BE49-F238E27FC236}">
                <a16:creationId xmlns:a16="http://schemas.microsoft.com/office/drawing/2014/main" id="{A781992A-8E5B-FD47-AA88-A680B49C6D1A}"/>
              </a:ext>
            </a:extLst>
          </p:cNvPr>
          <p:cNvSpPr/>
          <p:nvPr/>
        </p:nvSpPr>
        <p:spPr>
          <a:xfrm>
            <a:off x="623055" y="3045113"/>
            <a:ext cx="7897890" cy="461665"/>
          </a:xfrm>
          <a:prstGeom prst="rect">
            <a:avLst/>
          </a:prstGeom>
        </p:spPr>
        <p:txBody>
          <a:bodyPr wrap="square">
            <a:spAutoFit/>
          </a:bodyPr>
          <a:lstStyle/>
          <a:p>
            <a:pPr algn="ctr"/>
            <a:r>
              <a:rPr lang="en-US" altLang="zh-CN" dirty="0"/>
              <a:t>https://</a:t>
            </a:r>
            <a:r>
              <a:rPr lang="en-US" altLang="zh-CN" dirty="0" err="1"/>
              <a:t>haokan.baidu.com</a:t>
            </a:r>
            <a:r>
              <a:rPr lang="en-US" altLang="zh-CN" dirty="0"/>
              <a:t>/</a:t>
            </a:r>
            <a:r>
              <a:rPr lang="en-US" altLang="zh-CN" dirty="0" err="1"/>
              <a:t>v?vid</a:t>
            </a:r>
            <a:r>
              <a:rPr lang="en-US" altLang="zh-CN" dirty="0"/>
              <a:t>=3171326223790059969</a:t>
            </a:r>
            <a:endParaRPr lang="zh-CN" altLang="en-US" dirty="0"/>
          </a:p>
        </p:txBody>
      </p:sp>
      <p:sp>
        <p:nvSpPr>
          <p:cNvPr id="9" name="矩形 8">
            <a:extLst>
              <a:ext uri="{FF2B5EF4-FFF2-40B4-BE49-F238E27FC236}">
                <a16:creationId xmlns:a16="http://schemas.microsoft.com/office/drawing/2014/main" id="{FD5023D4-8622-B04B-8280-3E705EF4E9BC}"/>
              </a:ext>
            </a:extLst>
          </p:cNvPr>
          <p:cNvSpPr/>
          <p:nvPr/>
        </p:nvSpPr>
        <p:spPr>
          <a:xfrm>
            <a:off x="2797534" y="2352615"/>
            <a:ext cx="3892412" cy="584775"/>
          </a:xfrm>
          <a:prstGeom prst="rect">
            <a:avLst/>
          </a:prstGeom>
        </p:spPr>
        <p:txBody>
          <a:bodyPr wrap="none">
            <a:spAutoFit/>
          </a:bodyPr>
          <a:lstStyle/>
          <a:p>
            <a:r>
              <a:rPr lang="zh-CN" altLang="en-US" sz="3200" b="1" dirty="0">
                <a:solidFill>
                  <a:srgbClr val="7030A0"/>
                </a:solidFill>
              </a:rPr>
              <a:t>地球上最机密的金属</a:t>
            </a:r>
          </a:p>
        </p:txBody>
      </p:sp>
    </p:spTree>
    <p:extLst>
      <p:ext uri="{BB962C8B-B14F-4D97-AF65-F5344CB8AC3E}">
        <p14:creationId xmlns:p14="http://schemas.microsoft.com/office/powerpoint/2010/main" val="2036641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51C65D4-B564-1745-56A6-352D21B66129}"/>
              </a:ext>
            </a:extLst>
          </p:cNvPr>
          <p:cNvSpPr>
            <a:spLocks noGrp="1"/>
          </p:cNvSpPr>
          <p:nvPr>
            <p:ph type="sldNum" sz="quarter" idx="10"/>
          </p:nvPr>
        </p:nvSpPr>
        <p:spPr/>
        <p:txBody>
          <a:bodyPr/>
          <a:lstStyle/>
          <a:p>
            <a:pPr>
              <a:defRPr/>
            </a:pPr>
            <a:fld id="{F4E841EE-66BC-2C44-B4ED-9E7099E14CB5}" type="slidenum">
              <a:rPr lang="en-US" altLang="zh-CN" smtClean="0"/>
              <a:pPr>
                <a:defRPr/>
              </a:pPr>
              <a:t>10</a:t>
            </a:fld>
            <a:endParaRPr lang="en-US" altLang="zh-CN"/>
          </a:p>
        </p:txBody>
      </p:sp>
      <p:pic>
        <p:nvPicPr>
          <p:cNvPr id="3" name="图片 2">
            <a:extLst>
              <a:ext uri="{FF2B5EF4-FFF2-40B4-BE49-F238E27FC236}">
                <a16:creationId xmlns:a16="http://schemas.microsoft.com/office/drawing/2014/main" id="{D9FA7E99-AC83-6955-C65B-7D8BC11EA4E6}"/>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43608" y="1124744"/>
            <a:ext cx="7128792" cy="5508612"/>
          </a:xfrm>
          <a:prstGeom prst="rect">
            <a:avLst/>
          </a:prstGeom>
        </p:spPr>
      </p:pic>
      <p:sp>
        <p:nvSpPr>
          <p:cNvPr id="4" name="矩形 3">
            <a:extLst>
              <a:ext uri="{FF2B5EF4-FFF2-40B4-BE49-F238E27FC236}">
                <a16:creationId xmlns:a16="http://schemas.microsoft.com/office/drawing/2014/main" id="{3B1214FC-8E44-70D1-3F81-7658C91D7E93}"/>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2">
            <a:extLst>
              <a:ext uri="{FF2B5EF4-FFF2-40B4-BE49-F238E27FC236}">
                <a16:creationId xmlns:a16="http://schemas.microsoft.com/office/drawing/2014/main" id="{04CFE4E8-BB45-7B45-506B-C86A542B7AF5}"/>
              </a:ext>
            </a:extLst>
          </p:cNvPr>
          <p:cNvSpPr txBox="1">
            <a:spLocks noChangeArrowheads="1"/>
          </p:cNvSpPr>
          <p:nvPr/>
        </p:nvSpPr>
        <p:spPr bwMode="auto">
          <a:xfrm>
            <a:off x="2771800" y="171460"/>
            <a:ext cx="4176464" cy="646331"/>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sz="3600" dirty="0">
                <a:solidFill>
                  <a:srgbClr val="CC0000"/>
                </a:solidFill>
                <a:effectLst>
                  <a:outerShdw blurRad="38100" dist="38100" dir="2700000" algn="tl">
                    <a:srgbClr val="C0C0C0"/>
                  </a:outerShdw>
                </a:effectLst>
                <a:ea typeface="黑体" panose="02010609060101010101" pitchFamily="49" charset="-122"/>
              </a:rPr>
              <a:t>元素周期表</a:t>
            </a:r>
          </a:p>
        </p:txBody>
      </p:sp>
    </p:spTree>
    <p:extLst>
      <p:ext uri="{BB962C8B-B14F-4D97-AF65-F5344CB8AC3E}">
        <p14:creationId xmlns:p14="http://schemas.microsoft.com/office/powerpoint/2010/main" val="17941052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灯片编号占位符 1">
            <a:extLst>
              <a:ext uri="{FF2B5EF4-FFF2-40B4-BE49-F238E27FC236}">
                <a16:creationId xmlns:a16="http://schemas.microsoft.com/office/drawing/2014/main" id="{0BD51395-AE0C-B94E-9040-DCC0CDD50742}"/>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3C0F462-8A83-F14F-8972-83B8417185B0}" type="slidenum">
              <a:rPr lang="en-US" altLang="zh-CN" sz="1400" b="0">
                <a:solidFill>
                  <a:schemeClr val="tx1"/>
                </a:solidFill>
                <a:ea typeface="黑体" panose="02010609060101010101" pitchFamily="49" charset="-122"/>
              </a:rPr>
              <a:pPr>
                <a:spcBef>
                  <a:spcPct val="0"/>
                </a:spcBef>
                <a:buFontTx/>
                <a:buNone/>
              </a:pPr>
              <a:t>11</a:t>
            </a:fld>
            <a:endParaRPr lang="en-US" altLang="zh-CN" sz="1400" b="0">
              <a:solidFill>
                <a:schemeClr val="tx1"/>
              </a:solidFill>
              <a:ea typeface="黑体" panose="02010609060101010101" pitchFamily="49" charset="-122"/>
            </a:endParaRPr>
          </a:p>
        </p:txBody>
      </p:sp>
      <p:pic>
        <p:nvPicPr>
          <p:cNvPr id="19458" name="Picture 6">
            <a:extLst>
              <a:ext uri="{FF2B5EF4-FFF2-40B4-BE49-F238E27FC236}">
                <a16:creationId xmlns:a16="http://schemas.microsoft.com/office/drawing/2014/main" id="{CB597453-E1F2-EC4B-8F3C-898B4BD43E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1560" y="1174211"/>
            <a:ext cx="7920880" cy="50484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a:extLst>
              <a:ext uri="{FF2B5EF4-FFF2-40B4-BE49-F238E27FC236}">
                <a16:creationId xmlns:a16="http://schemas.microsoft.com/office/drawing/2014/main" id="{D434DD01-7E3A-AD08-654B-C20F5F36BEC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Text Box 2">
            <a:extLst>
              <a:ext uri="{FF2B5EF4-FFF2-40B4-BE49-F238E27FC236}">
                <a16:creationId xmlns:a16="http://schemas.microsoft.com/office/drawing/2014/main" id="{6D4A994B-5A5E-03CF-9C6F-AC69F7B42A92}"/>
              </a:ext>
            </a:extLst>
          </p:cNvPr>
          <p:cNvSpPr txBox="1">
            <a:spLocks noChangeArrowheads="1"/>
          </p:cNvSpPr>
          <p:nvPr/>
        </p:nvSpPr>
        <p:spPr bwMode="auto">
          <a:xfrm>
            <a:off x="2771800" y="171460"/>
            <a:ext cx="4176464" cy="646331"/>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sz="3600" dirty="0">
                <a:solidFill>
                  <a:srgbClr val="CC0000"/>
                </a:solidFill>
                <a:effectLst>
                  <a:outerShdw blurRad="38100" dist="38100" dir="2700000" algn="tl">
                    <a:srgbClr val="C0C0C0"/>
                  </a:outerShdw>
                </a:effectLst>
                <a:ea typeface="黑体" panose="02010609060101010101" pitchFamily="49" charset="-122"/>
              </a:rPr>
              <a:t>元素周期表</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4"/>
          <p:cNvSpPr>
            <a:spLocks noChangeArrowheads="1"/>
          </p:cNvSpPr>
          <p:nvPr/>
        </p:nvSpPr>
        <p:spPr bwMode="auto">
          <a:xfrm>
            <a:off x="6660232" y="2871288"/>
            <a:ext cx="2106215" cy="2031325"/>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ctr"/>
            <a:r>
              <a:rPr lang="en-US" altLang="zh-CN" sz="1800" dirty="0">
                <a:solidFill>
                  <a:srgbClr val="0000CC"/>
                </a:solidFill>
              </a:rPr>
              <a:t>In</a:t>
            </a:r>
            <a:r>
              <a:rPr lang="zh-CN" altLang="en-US" sz="1800" dirty="0">
                <a:solidFill>
                  <a:srgbClr val="0000CC"/>
                </a:solidFill>
              </a:rPr>
              <a:t>、</a:t>
            </a:r>
            <a:r>
              <a:rPr lang="en-US" altLang="zh-CN" sz="1800" dirty="0" err="1">
                <a:solidFill>
                  <a:srgbClr val="0000CC"/>
                </a:solidFill>
              </a:rPr>
              <a:t>Ir</a:t>
            </a:r>
            <a:r>
              <a:rPr lang="zh-CN" altLang="en-US" sz="1800" dirty="0">
                <a:solidFill>
                  <a:srgbClr val="0000CC"/>
                </a:solidFill>
              </a:rPr>
              <a:t>、</a:t>
            </a:r>
            <a:r>
              <a:rPr lang="en-US" altLang="zh-CN" sz="1800" dirty="0">
                <a:solidFill>
                  <a:srgbClr val="0000CC"/>
                </a:solidFill>
              </a:rPr>
              <a:t>Sb</a:t>
            </a:r>
            <a:r>
              <a:rPr lang="zh-CN" altLang="en-US" sz="1800" dirty="0">
                <a:solidFill>
                  <a:srgbClr val="0000CC"/>
                </a:solidFill>
              </a:rPr>
              <a:t>、</a:t>
            </a:r>
            <a:r>
              <a:rPr lang="en-US" altLang="zh-CN" sz="1800" dirty="0">
                <a:solidFill>
                  <a:srgbClr val="0000CC"/>
                </a:solidFill>
              </a:rPr>
              <a:t>Eu</a:t>
            </a:r>
            <a:r>
              <a:rPr lang="zh-CN" altLang="en-US" sz="1800" dirty="0">
                <a:solidFill>
                  <a:srgbClr val="0000CC"/>
                </a:solidFill>
              </a:rPr>
              <a:t>、</a:t>
            </a:r>
            <a:r>
              <a:rPr lang="en-US" altLang="zh-CN" sz="1800" dirty="0">
                <a:solidFill>
                  <a:srgbClr val="0000CC"/>
                </a:solidFill>
              </a:rPr>
              <a:t>Ce</a:t>
            </a:r>
            <a:r>
              <a:rPr lang="zh-CN" altLang="en-US" sz="1800" dirty="0">
                <a:solidFill>
                  <a:srgbClr val="0000CC"/>
                </a:solidFill>
              </a:rPr>
              <a:t>、</a:t>
            </a:r>
            <a:r>
              <a:rPr lang="en-US" altLang="zh-CN" sz="1800" dirty="0">
                <a:solidFill>
                  <a:srgbClr val="0000CC"/>
                </a:solidFill>
              </a:rPr>
              <a:t>Er</a:t>
            </a:r>
            <a:r>
              <a:rPr lang="zh-CN" altLang="en-US" sz="1800" dirty="0">
                <a:solidFill>
                  <a:srgbClr val="0000CC"/>
                </a:solidFill>
              </a:rPr>
              <a:t>、</a:t>
            </a:r>
            <a:r>
              <a:rPr lang="en-US" altLang="zh-CN" sz="1800" dirty="0">
                <a:solidFill>
                  <a:srgbClr val="0000CC"/>
                </a:solidFill>
              </a:rPr>
              <a:t>Ge</a:t>
            </a:r>
            <a:r>
              <a:rPr lang="zh-CN" altLang="en-US" sz="1800" dirty="0">
                <a:solidFill>
                  <a:srgbClr val="0000CC"/>
                </a:solidFill>
              </a:rPr>
              <a:t>、</a:t>
            </a:r>
            <a:r>
              <a:rPr lang="en-US" altLang="zh-CN" sz="1800" dirty="0">
                <a:solidFill>
                  <a:srgbClr val="0000CC"/>
                </a:solidFill>
              </a:rPr>
              <a:t>Dy</a:t>
            </a:r>
            <a:r>
              <a:rPr lang="zh-CN" altLang="en-US" sz="1800" dirty="0">
                <a:solidFill>
                  <a:srgbClr val="0000CC"/>
                </a:solidFill>
              </a:rPr>
              <a:t>、</a:t>
            </a:r>
            <a:r>
              <a:rPr lang="en-US" altLang="zh-CN" sz="1800" dirty="0">
                <a:solidFill>
                  <a:srgbClr val="0000CC"/>
                </a:solidFill>
              </a:rPr>
              <a:t>Zn</a:t>
            </a:r>
            <a:r>
              <a:rPr lang="zh-CN" altLang="en-US" sz="1800" dirty="0">
                <a:solidFill>
                  <a:srgbClr val="0000CC"/>
                </a:solidFill>
              </a:rPr>
              <a:t>、</a:t>
            </a:r>
            <a:r>
              <a:rPr lang="en-US" altLang="zh-CN" sz="1800" dirty="0" err="1">
                <a:solidFill>
                  <a:srgbClr val="0000CC"/>
                </a:solidFill>
              </a:rPr>
              <a:t>Sm</a:t>
            </a:r>
            <a:r>
              <a:rPr lang="zh-CN" altLang="en-US" sz="1800" dirty="0">
                <a:solidFill>
                  <a:srgbClr val="0000CC"/>
                </a:solidFill>
              </a:rPr>
              <a:t>等</a:t>
            </a:r>
            <a:r>
              <a:rPr lang="en-US" altLang="zh-CN" sz="1800" dirty="0">
                <a:solidFill>
                  <a:srgbClr val="0000CC"/>
                </a:solidFill>
              </a:rPr>
              <a:t>10</a:t>
            </a:r>
            <a:r>
              <a:rPr lang="zh-CN" altLang="en-US" sz="1800" dirty="0">
                <a:solidFill>
                  <a:srgbClr val="0000CC"/>
                </a:solidFill>
              </a:rPr>
              <a:t>项原子量新值现都已被</a:t>
            </a:r>
            <a:r>
              <a:rPr lang="en-US" altLang="zh-CN" sz="1800" dirty="0">
                <a:solidFill>
                  <a:srgbClr val="0000CC"/>
                </a:solidFill>
              </a:rPr>
              <a:t>CAWIA</a:t>
            </a:r>
            <a:r>
              <a:rPr lang="zh-CN" altLang="en-US" sz="1800" dirty="0">
                <a:solidFill>
                  <a:srgbClr val="0000CC"/>
                </a:solidFill>
              </a:rPr>
              <a:t>正式确认为原子量的国际新标准值 </a:t>
            </a:r>
          </a:p>
        </p:txBody>
      </p:sp>
      <p:grpSp>
        <p:nvGrpSpPr>
          <p:cNvPr id="6" name="组合 5">
            <a:extLst>
              <a:ext uri="{FF2B5EF4-FFF2-40B4-BE49-F238E27FC236}">
                <a16:creationId xmlns:a16="http://schemas.microsoft.com/office/drawing/2014/main" id="{BDE4E4C2-6AF8-02D0-1A39-3FCF02691118}"/>
              </a:ext>
            </a:extLst>
          </p:cNvPr>
          <p:cNvGrpSpPr/>
          <p:nvPr/>
        </p:nvGrpSpPr>
        <p:grpSpPr>
          <a:xfrm>
            <a:off x="395833" y="1225748"/>
            <a:ext cx="6048375" cy="3931444"/>
            <a:chOff x="25127" y="1974492"/>
            <a:chExt cx="6048375" cy="3931444"/>
          </a:xfrm>
        </p:grpSpPr>
        <p:pic>
          <p:nvPicPr>
            <p:cNvPr id="69635" name="Picture 3" descr="507c389796bc725555fb96a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5127" y="1974492"/>
              <a:ext cx="6048375" cy="3931444"/>
            </a:xfrm>
            <a:prstGeom prst="rect">
              <a:avLst/>
            </a:prstGeom>
            <a:noFill/>
            <a:extLst>
              <a:ext uri="{909E8E84-426E-40DD-AFC4-6F175D3DCCD1}">
                <a14:hiddenFill xmlns:a14="http://schemas.microsoft.com/office/drawing/2010/main">
                  <a:solidFill>
                    <a:srgbClr val="FFFFFF"/>
                  </a:solidFill>
                </a14:hiddenFill>
              </a:ext>
            </a:extLst>
          </p:spPr>
        </p:pic>
        <p:pic>
          <p:nvPicPr>
            <p:cNvPr id="69637" name="Picture 5" descr="image001"/>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996679" y="1974492"/>
              <a:ext cx="896540" cy="1026319"/>
            </a:xfrm>
            <a:prstGeom prst="rect">
              <a:avLst/>
            </a:prstGeom>
            <a:noFill/>
            <a:extLst>
              <a:ext uri="{909E8E84-426E-40DD-AFC4-6F175D3DCCD1}">
                <a14:hiddenFill xmlns:a14="http://schemas.microsoft.com/office/drawing/2010/main">
                  <a:solidFill>
                    <a:srgbClr val="FFFFFF"/>
                  </a:solidFill>
                </a14:hiddenFill>
              </a:ext>
            </a:extLst>
          </p:spPr>
        </p:pic>
        <p:sp>
          <p:nvSpPr>
            <p:cNvPr id="69638" name="Rectangle 6"/>
            <p:cNvSpPr>
              <a:spLocks noChangeArrowheads="1"/>
            </p:cNvSpPr>
            <p:nvPr/>
          </p:nvSpPr>
          <p:spPr bwMode="auto">
            <a:xfrm>
              <a:off x="868091" y="2934015"/>
              <a:ext cx="131959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en-US" altLang="zh-CN" sz="1200" b="1">
                  <a:solidFill>
                    <a:schemeClr val="bg1"/>
                  </a:solidFill>
                </a:rPr>
                <a:t>(1908.7-2006.12)</a:t>
              </a:r>
              <a:r>
                <a:rPr lang="en-US" altLang="zh-CN" sz="1800"/>
                <a:t> </a:t>
              </a:r>
            </a:p>
          </p:txBody>
        </p:sp>
        <p:sp>
          <p:nvSpPr>
            <p:cNvPr id="69639" name="Rectangle 7"/>
            <p:cNvSpPr>
              <a:spLocks noChangeArrowheads="1"/>
            </p:cNvSpPr>
            <p:nvPr/>
          </p:nvSpPr>
          <p:spPr bwMode="auto">
            <a:xfrm>
              <a:off x="4129213" y="3865204"/>
              <a:ext cx="270272" cy="377428"/>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640" name="Rectangle 8"/>
            <p:cNvSpPr>
              <a:spLocks noChangeArrowheads="1"/>
            </p:cNvSpPr>
            <p:nvPr/>
          </p:nvSpPr>
          <p:spPr bwMode="auto">
            <a:xfrm>
              <a:off x="4776913" y="3865204"/>
              <a:ext cx="270272" cy="377428"/>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641" name="Rectangle 9"/>
            <p:cNvSpPr>
              <a:spLocks noChangeArrowheads="1"/>
            </p:cNvSpPr>
            <p:nvPr/>
          </p:nvSpPr>
          <p:spPr bwMode="auto">
            <a:xfrm>
              <a:off x="2886200" y="4189054"/>
              <a:ext cx="270272" cy="377428"/>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642" name="Rectangle 10"/>
            <p:cNvSpPr>
              <a:spLocks noChangeArrowheads="1"/>
            </p:cNvSpPr>
            <p:nvPr/>
          </p:nvSpPr>
          <p:spPr bwMode="auto">
            <a:xfrm>
              <a:off x="2779044" y="5053448"/>
              <a:ext cx="270272" cy="377428"/>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643" name="Rectangle 11"/>
            <p:cNvSpPr>
              <a:spLocks noChangeArrowheads="1"/>
            </p:cNvSpPr>
            <p:nvPr/>
          </p:nvSpPr>
          <p:spPr bwMode="auto">
            <a:xfrm>
              <a:off x="4453063" y="3434198"/>
              <a:ext cx="270272" cy="377428"/>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644" name="Rectangle 12"/>
            <p:cNvSpPr>
              <a:spLocks noChangeArrowheads="1"/>
            </p:cNvSpPr>
            <p:nvPr/>
          </p:nvSpPr>
          <p:spPr bwMode="auto">
            <a:xfrm>
              <a:off x="3805363" y="3487774"/>
              <a:ext cx="270272" cy="377429"/>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645" name="Rectangle 13"/>
            <p:cNvSpPr>
              <a:spLocks noChangeArrowheads="1"/>
            </p:cNvSpPr>
            <p:nvPr/>
          </p:nvSpPr>
          <p:spPr bwMode="auto">
            <a:xfrm>
              <a:off x="1158602" y="5053448"/>
              <a:ext cx="270272" cy="377428"/>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646" name="Rectangle 14"/>
            <p:cNvSpPr>
              <a:spLocks noChangeArrowheads="1"/>
            </p:cNvSpPr>
            <p:nvPr/>
          </p:nvSpPr>
          <p:spPr bwMode="auto">
            <a:xfrm>
              <a:off x="3697015" y="5053448"/>
              <a:ext cx="270272" cy="377428"/>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647" name="Rectangle 15"/>
            <p:cNvSpPr>
              <a:spLocks noChangeArrowheads="1"/>
            </p:cNvSpPr>
            <p:nvPr/>
          </p:nvSpPr>
          <p:spPr bwMode="auto">
            <a:xfrm>
              <a:off x="2454002" y="5053448"/>
              <a:ext cx="270272" cy="377428"/>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sp>
          <p:nvSpPr>
            <p:cNvPr id="69648" name="Rectangle 16"/>
            <p:cNvSpPr>
              <a:spLocks noChangeArrowheads="1"/>
            </p:cNvSpPr>
            <p:nvPr/>
          </p:nvSpPr>
          <p:spPr bwMode="auto">
            <a:xfrm>
              <a:off x="4344715" y="5053448"/>
              <a:ext cx="270272" cy="377428"/>
            </a:xfrm>
            <a:prstGeom prst="rect">
              <a:avLst/>
            </a:prstGeom>
            <a:noFill/>
            <a:ln w="57150">
              <a:solidFill>
                <a:srgbClr val="0070C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800"/>
            </a:p>
          </p:txBody>
        </p:sp>
      </p:grpSp>
      <p:pic>
        <p:nvPicPr>
          <p:cNvPr id="2" name="图片 1">
            <a:extLst>
              <a:ext uri="{FF2B5EF4-FFF2-40B4-BE49-F238E27FC236}">
                <a16:creationId xmlns:a16="http://schemas.microsoft.com/office/drawing/2014/main" id="{B2F6BAFB-1EB9-4CF2-82B2-098F12D57FBA}"/>
              </a:ext>
            </a:extLst>
          </p:cNvPr>
          <p:cNvPicPr>
            <a:picLocks noChangeAspect="1"/>
          </p:cNvPicPr>
          <p:nvPr/>
        </p:nvPicPr>
        <p:blipFill>
          <a:blip r:embed="rId5"/>
          <a:stretch>
            <a:fillRect/>
          </a:stretch>
        </p:blipFill>
        <p:spPr>
          <a:xfrm>
            <a:off x="6477794" y="1400395"/>
            <a:ext cx="2597642" cy="1168833"/>
          </a:xfrm>
          <a:prstGeom prst="rect">
            <a:avLst/>
          </a:prstGeom>
        </p:spPr>
      </p:pic>
      <p:sp>
        <p:nvSpPr>
          <p:cNvPr id="3" name="矩形 2">
            <a:extLst>
              <a:ext uri="{FF2B5EF4-FFF2-40B4-BE49-F238E27FC236}">
                <a16:creationId xmlns:a16="http://schemas.microsoft.com/office/drawing/2014/main" id="{1221C981-FB5E-9F22-968F-8F21AF309EB0}"/>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Text Box 2">
            <a:extLst>
              <a:ext uri="{FF2B5EF4-FFF2-40B4-BE49-F238E27FC236}">
                <a16:creationId xmlns:a16="http://schemas.microsoft.com/office/drawing/2014/main" id="{1D5DADD1-BA9F-C105-324D-E5BA49932544}"/>
              </a:ext>
            </a:extLst>
          </p:cNvPr>
          <p:cNvSpPr txBox="1">
            <a:spLocks noChangeArrowheads="1"/>
          </p:cNvSpPr>
          <p:nvPr/>
        </p:nvSpPr>
        <p:spPr bwMode="auto">
          <a:xfrm>
            <a:off x="755576" y="171460"/>
            <a:ext cx="7704856" cy="584775"/>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dirty="0">
                <a:solidFill>
                  <a:srgbClr val="C00000"/>
                </a:solidFill>
                <a:effectLst>
                  <a:outerShdw blurRad="38100" dist="38100" dir="2700000" algn="tl">
                    <a:srgbClr val="C0C0C0"/>
                  </a:outerShdw>
                </a:effectLst>
                <a:ea typeface="黑体" panose="02010609060101010101" pitchFamily="49" charset="-122"/>
              </a:rPr>
              <a:t>原子量的测定：张青莲先生的贡献</a:t>
            </a:r>
          </a:p>
        </p:txBody>
      </p:sp>
      <p:sp>
        <p:nvSpPr>
          <p:cNvPr id="8" name="文本框 7">
            <a:extLst>
              <a:ext uri="{FF2B5EF4-FFF2-40B4-BE49-F238E27FC236}">
                <a16:creationId xmlns:a16="http://schemas.microsoft.com/office/drawing/2014/main" id="{2D51E24F-2ACA-8103-00E1-481E8E1C9301}"/>
              </a:ext>
            </a:extLst>
          </p:cNvPr>
          <p:cNvSpPr txBox="1"/>
          <p:nvPr/>
        </p:nvSpPr>
        <p:spPr>
          <a:xfrm>
            <a:off x="478311" y="5400958"/>
            <a:ext cx="8187377" cy="1200329"/>
          </a:xfrm>
          <a:prstGeom prst="rect">
            <a:avLst/>
          </a:prstGeom>
          <a:noFill/>
        </p:spPr>
        <p:txBody>
          <a:bodyPr wrap="square">
            <a:spAutoFit/>
          </a:bodyPr>
          <a:lstStyle/>
          <a:p>
            <a:r>
              <a:rPr lang="zh-CN" altLang="en-US" sz="2400" dirty="0">
                <a:latin typeface="华文楷体" panose="02010600040101010101" pitchFamily="2" charset="-122"/>
                <a:ea typeface="华文楷体" panose="02010600040101010101" pitchFamily="2" charset="-122"/>
              </a:rPr>
              <a:t>拥有与</a:t>
            </a:r>
            <a:r>
              <a:rPr lang="en-US" altLang="zh-CN" sz="2400" dirty="0">
                <a:latin typeface="华文楷体" panose="02010600040101010101" pitchFamily="2" charset="-122"/>
                <a:ea typeface="华文楷体" panose="02010600040101010101" pitchFamily="2" charset="-122"/>
              </a:rPr>
              <a:t>12 g </a:t>
            </a:r>
            <a:r>
              <a:rPr lang="zh-CN" altLang="en-US" sz="2400" dirty="0">
                <a:latin typeface="华文楷体" panose="02010600040101010101" pitchFamily="2" charset="-122"/>
                <a:ea typeface="华文楷体" panose="02010600040101010101" pitchFamily="2" charset="-122"/>
              </a:rPr>
              <a:t>碳</a:t>
            </a:r>
            <a:r>
              <a:rPr lang="en-US" altLang="zh-CN" sz="2400" dirty="0">
                <a:latin typeface="华文楷体" panose="02010600040101010101" pitchFamily="2" charset="-122"/>
                <a:ea typeface="华文楷体" panose="02010600040101010101" pitchFamily="2" charset="-122"/>
              </a:rPr>
              <a:t>-12</a:t>
            </a:r>
            <a:r>
              <a:rPr lang="zh-CN" altLang="en-US" sz="2400" dirty="0">
                <a:latin typeface="华文楷体" panose="02010600040101010101" pitchFamily="2" charset="-122"/>
                <a:ea typeface="华文楷体" panose="02010600040101010101" pitchFamily="2" charset="-122"/>
              </a:rPr>
              <a:t>所含原子数量相同的基本微粒的系统，其物质的量为</a:t>
            </a: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摩尔。</a:t>
            </a:r>
            <a:endParaRPr lang="en-US" altLang="zh-CN" sz="2400" dirty="0">
              <a:latin typeface="华文楷体" panose="02010600040101010101" pitchFamily="2" charset="-122"/>
              <a:ea typeface="华文楷体" panose="02010600040101010101" pitchFamily="2" charset="-122"/>
            </a:endParaRPr>
          </a:p>
          <a:p>
            <a:r>
              <a:rPr lang="en-US" altLang="zh-CN" sz="2400" dirty="0">
                <a:latin typeface="华文楷体" panose="02010600040101010101" pitchFamily="2" charset="-122"/>
                <a:ea typeface="华文楷体" panose="02010600040101010101" pitchFamily="2" charset="-122"/>
              </a:rPr>
              <a:t>    ——1960</a:t>
            </a:r>
            <a:r>
              <a:rPr lang="zh-CN" altLang="en-US" sz="2400" dirty="0">
                <a:latin typeface="华文楷体" panose="02010600040101010101" pitchFamily="2" charset="-122"/>
                <a:ea typeface="华文楷体" panose="02010600040101010101" pitchFamily="2" charset="-122"/>
              </a:rPr>
              <a:t>年国际纯粹化学与应用化学联盟大会</a:t>
            </a:r>
            <a:endParaRPr lang="en-US" altLang="zh-CN" sz="24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317754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灯片编号占位符 1">
            <a:extLst>
              <a:ext uri="{FF2B5EF4-FFF2-40B4-BE49-F238E27FC236}">
                <a16:creationId xmlns:a16="http://schemas.microsoft.com/office/drawing/2014/main" id="{52FEA768-087D-2848-B37C-1978191A673F}"/>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C733E6F-B87F-0C4C-B143-5476A8630E20}" type="slidenum">
              <a:rPr lang="en-US" altLang="zh-CN" sz="1400" b="0">
                <a:solidFill>
                  <a:schemeClr val="tx1"/>
                </a:solidFill>
                <a:ea typeface="黑体" panose="02010609060101010101" pitchFamily="49" charset="-122"/>
              </a:rPr>
              <a:pPr>
                <a:spcBef>
                  <a:spcPct val="0"/>
                </a:spcBef>
                <a:buFontTx/>
                <a:buNone/>
              </a:pPr>
              <a:t>13</a:t>
            </a:fld>
            <a:endParaRPr lang="en-US" altLang="zh-CN" sz="1400" b="0">
              <a:solidFill>
                <a:schemeClr val="tx1"/>
              </a:solidFill>
              <a:ea typeface="黑体" panose="02010609060101010101" pitchFamily="49" charset="-122"/>
            </a:endParaRPr>
          </a:p>
        </p:txBody>
      </p:sp>
      <p:sp>
        <p:nvSpPr>
          <p:cNvPr id="20483" name="Rectangle 5">
            <a:extLst>
              <a:ext uri="{FF2B5EF4-FFF2-40B4-BE49-F238E27FC236}">
                <a16:creationId xmlns:a16="http://schemas.microsoft.com/office/drawing/2014/main" id="{0F64C75C-70DC-1B49-B777-4D30CEE0EF1E}"/>
              </a:ext>
            </a:extLst>
          </p:cNvPr>
          <p:cNvSpPr>
            <a:spLocks noChangeArrowheads="1"/>
          </p:cNvSpPr>
          <p:nvPr/>
        </p:nvSpPr>
        <p:spPr bwMode="auto">
          <a:xfrm>
            <a:off x="-117431" y="5300663"/>
            <a:ext cx="3278431" cy="83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4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元素化学反应手册</a:t>
            </a:r>
            <a:r>
              <a:rPr lang="en-US" altLang="zh-CN" sz="2400" dirty="0">
                <a:solidFill>
                  <a:schemeClr val="tx1"/>
                </a:solidFill>
                <a:latin typeface="黑体" panose="02010609060101010101" pitchFamily="49" charset="-122"/>
                <a:ea typeface="黑体" panose="02010609060101010101" pitchFamily="49" charset="-122"/>
              </a:rPr>
              <a:t>》</a:t>
            </a:r>
          </a:p>
          <a:p>
            <a:pPr algn="ctr">
              <a:spcBef>
                <a:spcPct val="0"/>
              </a:spcBef>
              <a:buFontTx/>
              <a:buNone/>
            </a:pPr>
            <a:r>
              <a:rPr lang="zh-CN" altLang="en-US" sz="2400" dirty="0">
                <a:solidFill>
                  <a:schemeClr val="tx1"/>
                </a:solidFill>
                <a:latin typeface="黑体" panose="02010609060101010101" pitchFamily="49" charset="-122"/>
                <a:ea typeface="黑体" panose="02010609060101010101" pitchFamily="49" charset="-122"/>
              </a:rPr>
              <a:t>姚守拙 主编</a:t>
            </a:r>
            <a:endParaRPr lang="en-US" altLang="zh-CN" sz="2400" dirty="0">
              <a:solidFill>
                <a:schemeClr val="tx1"/>
              </a:solidFill>
              <a:latin typeface="黑体" panose="02010609060101010101" pitchFamily="49" charset="-122"/>
              <a:ea typeface="黑体" panose="02010609060101010101" pitchFamily="49" charset="-122"/>
            </a:endParaRPr>
          </a:p>
        </p:txBody>
      </p:sp>
      <p:pic>
        <p:nvPicPr>
          <p:cNvPr id="20484" name="Picture 6">
            <a:extLst>
              <a:ext uri="{FF2B5EF4-FFF2-40B4-BE49-F238E27FC236}">
                <a16:creationId xmlns:a16="http://schemas.microsoft.com/office/drawing/2014/main" id="{CBCF3CC0-D7D2-D446-AA9E-66B00704755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7641" y="1268760"/>
            <a:ext cx="2808288"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7">
            <a:extLst>
              <a:ext uri="{FF2B5EF4-FFF2-40B4-BE49-F238E27FC236}">
                <a16:creationId xmlns:a16="http://schemas.microsoft.com/office/drawing/2014/main" id="{4B2A3CA0-B996-4B4C-A088-DD5245815B4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54799" y="1019538"/>
            <a:ext cx="2183530" cy="319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6" name="Rectangle 8">
            <a:extLst>
              <a:ext uri="{FF2B5EF4-FFF2-40B4-BE49-F238E27FC236}">
                <a16:creationId xmlns:a16="http://schemas.microsoft.com/office/drawing/2014/main" id="{756B2DEE-16AD-914C-9A3A-2A567972F2D1}"/>
              </a:ext>
            </a:extLst>
          </p:cNvPr>
          <p:cNvSpPr>
            <a:spLocks noChangeArrowheads="1"/>
          </p:cNvSpPr>
          <p:nvPr/>
        </p:nvSpPr>
        <p:spPr bwMode="auto">
          <a:xfrm>
            <a:off x="6012160" y="5517232"/>
            <a:ext cx="2659672" cy="830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en-US" altLang="zh-CN" sz="2400" dirty="0">
                <a:solidFill>
                  <a:schemeClr val="tx1"/>
                </a:solidFill>
                <a:latin typeface="黑体" panose="02010609060101010101" pitchFamily="49" charset="-122"/>
                <a:ea typeface="黑体" panose="02010609060101010101" pitchFamily="49" charset="-122"/>
              </a:rPr>
              <a:t>《</a:t>
            </a:r>
            <a:r>
              <a:rPr lang="zh-CN" altLang="en-US" sz="2400" dirty="0">
                <a:solidFill>
                  <a:schemeClr val="tx1"/>
                </a:solidFill>
                <a:latin typeface="黑体" panose="02010609060101010101" pitchFamily="49" charset="-122"/>
                <a:ea typeface="黑体" panose="02010609060101010101" pitchFamily="49" charset="-122"/>
              </a:rPr>
              <a:t>无机化学丛书</a:t>
            </a:r>
            <a:r>
              <a:rPr lang="en-US" altLang="zh-CN" sz="2400" dirty="0">
                <a:solidFill>
                  <a:schemeClr val="tx1"/>
                </a:solidFill>
                <a:latin typeface="黑体" panose="02010609060101010101" pitchFamily="49" charset="-122"/>
                <a:ea typeface="黑体" panose="02010609060101010101" pitchFamily="49" charset="-122"/>
              </a:rPr>
              <a:t>》</a:t>
            </a:r>
          </a:p>
          <a:p>
            <a:pPr algn="ctr">
              <a:spcBef>
                <a:spcPct val="0"/>
              </a:spcBef>
              <a:buFontTx/>
              <a:buNone/>
            </a:pPr>
            <a:r>
              <a:rPr lang="zh-CN" altLang="en-US" sz="2400" dirty="0">
                <a:solidFill>
                  <a:schemeClr val="tx1"/>
                </a:solidFill>
                <a:latin typeface="黑体" panose="02010609060101010101" pitchFamily="49" charset="-122"/>
                <a:ea typeface="黑体" panose="02010609060101010101" pitchFamily="49" charset="-122"/>
              </a:rPr>
              <a:t>张青莲 主编</a:t>
            </a:r>
            <a:endParaRPr lang="en-US" altLang="zh-CN" sz="2400" dirty="0">
              <a:solidFill>
                <a:schemeClr val="tx1"/>
              </a:solidFill>
              <a:latin typeface="黑体" panose="02010609060101010101" pitchFamily="49" charset="-122"/>
              <a:ea typeface="黑体" panose="02010609060101010101" pitchFamily="49" charset="-122"/>
            </a:endParaRPr>
          </a:p>
        </p:txBody>
      </p:sp>
      <p:pic>
        <p:nvPicPr>
          <p:cNvPr id="20487" name="Picture 9">
            <a:extLst>
              <a:ext uri="{FF2B5EF4-FFF2-40B4-BE49-F238E27FC236}">
                <a16:creationId xmlns:a16="http://schemas.microsoft.com/office/drawing/2014/main" id="{B65B6326-18F5-1F4C-95DF-98F79996BA4A}"/>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227763" y="1412875"/>
            <a:ext cx="2813050" cy="388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93A9F455-F916-5B49-81CF-10D0BD1E24B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Text Box 2">
            <a:extLst>
              <a:ext uri="{FF2B5EF4-FFF2-40B4-BE49-F238E27FC236}">
                <a16:creationId xmlns:a16="http://schemas.microsoft.com/office/drawing/2014/main" id="{8645CC09-230D-6544-A119-629210EF3E75}"/>
              </a:ext>
            </a:extLst>
          </p:cNvPr>
          <p:cNvSpPr txBox="1">
            <a:spLocks noChangeArrowheads="1"/>
          </p:cNvSpPr>
          <p:nvPr/>
        </p:nvSpPr>
        <p:spPr bwMode="auto">
          <a:xfrm>
            <a:off x="2771800" y="171460"/>
            <a:ext cx="4176464" cy="646331"/>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sz="3600" dirty="0">
                <a:solidFill>
                  <a:srgbClr val="CC0000"/>
                </a:solidFill>
                <a:effectLst>
                  <a:outerShdw blurRad="38100" dist="38100" dir="2700000" algn="tl">
                    <a:srgbClr val="C0C0C0"/>
                  </a:outerShdw>
                </a:effectLst>
                <a:ea typeface="黑体" panose="02010609060101010101" pitchFamily="49" charset="-122"/>
              </a:rPr>
              <a:t>参考书</a:t>
            </a:r>
            <a:r>
              <a:rPr kumimoji="0" lang="zh-Hans" altLang="en-US" sz="3600" dirty="0">
                <a:solidFill>
                  <a:srgbClr val="CC0000"/>
                </a:solidFill>
                <a:effectLst>
                  <a:outerShdw blurRad="38100" dist="38100" dir="2700000" algn="tl">
                    <a:srgbClr val="C0C0C0"/>
                  </a:outerShdw>
                </a:effectLst>
                <a:ea typeface="黑体" panose="02010609060101010101" pitchFamily="49" charset="-122"/>
              </a:rPr>
              <a:t>和工具书</a:t>
            </a:r>
            <a:endParaRPr kumimoji="0" lang="zh-CN" altLang="en-US" sz="3600" dirty="0">
              <a:solidFill>
                <a:srgbClr val="CC0000"/>
              </a:solidFill>
              <a:effectLst>
                <a:outerShdw blurRad="38100" dist="38100" dir="2700000" algn="tl">
                  <a:srgbClr val="C0C0C0"/>
                </a:outerShdw>
              </a:effectLst>
              <a:ea typeface="黑体" panose="02010609060101010101" pitchFamily="49" charset="-122"/>
            </a:endParaRPr>
          </a:p>
        </p:txBody>
      </p:sp>
      <p:pic>
        <p:nvPicPr>
          <p:cNvPr id="145412" name="Picture 4" descr="https://timgsa.baidu.com/timg?image&amp;quality=80&amp;size=b9999_10000&amp;sec=1576058645162&amp;di=ed970b566782aeea97e80a6f6bc069ba&amp;imgtype=0&amp;src=http%3A%2F%2Fbookask-cover.oss-cn-beijing.aliyuncs.com%2Fc%2F0%2F842%2F842493%2F842493.jpg%2521b">
            <a:extLst>
              <a:ext uri="{FF2B5EF4-FFF2-40B4-BE49-F238E27FC236}">
                <a16:creationId xmlns:a16="http://schemas.microsoft.com/office/drawing/2014/main" id="{B3D65D22-C0D1-7B4A-BC31-80EFB5442B0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161000" y="3651156"/>
            <a:ext cx="2172056" cy="30560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灯片编号占位符 1">
            <a:extLst>
              <a:ext uri="{FF2B5EF4-FFF2-40B4-BE49-F238E27FC236}">
                <a16:creationId xmlns:a16="http://schemas.microsoft.com/office/drawing/2014/main" id="{95B8C4D2-31A1-E04B-AD76-AFA72B8F8722}"/>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414A932-2357-A845-A4D4-298B06C2EA1C}" type="slidenum">
              <a:rPr lang="en-US" altLang="zh-CN" sz="1400" b="0">
                <a:solidFill>
                  <a:schemeClr val="tx1"/>
                </a:solidFill>
                <a:ea typeface="黑体" panose="02010609060101010101" pitchFamily="49" charset="-122"/>
              </a:rPr>
              <a:pPr>
                <a:spcBef>
                  <a:spcPct val="0"/>
                </a:spcBef>
                <a:buFontTx/>
                <a:buNone/>
              </a:pPr>
              <a:t>14</a:t>
            </a:fld>
            <a:endParaRPr lang="en-US" altLang="zh-CN" sz="1400" b="0">
              <a:solidFill>
                <a:schemeClr val="tx1"/>
              </a:solidFill>
              <a:ea typeface="黑体" panose="02010609060101010101" pitchFamily="49" charset="-122"/>
            </a:endParaRPr>
          </a:p>
        </p:txBody>
      </p:sp>
      <p:pic>
        <p:nvPicPr>
          <p:cNvPr id="21506" name="Picture 4">
            <a:extLst>
              <a:ext uri="{FF2B5EF4-FFF2-40B4-BE49-F238E27FC236}">
                <a16:creationId xmlns:a16="http://schemas.microsoft.com/office/drawing/2014/main" id="{A8403B39-D32E-FE44-9D09-2D1711B5E97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30025" y="1285084"/>
            <a:ext cx="2952750" cy="2276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07" name="Rectangle 5">
            <a:extLst>
              <a:ext uri="{FF2B5EF4-FFF2-40B4-BE49-F238E27FC236}">
                <a16:creationId xmlns:a16="http://schemas.microsoft.com/office/drawing/2014/main" id="{CE4AE5D1-BEB7-E049-89BB-23546F4F2067}"/>
              </a:ext>
            </a:extLst>
          </p:cNvPr>
          <p:cNvSpPr>
            <a:spLocks noChangeArrowheads="1"/>
          </p:cNvSpPr>
          <p:nvPr/>
        </p:nvSpPr>
        <p:spPr bwMode="auto">
          <a:xfrm>
            <a:off x="3268486" y="1261312"/>
            <a:ext cx="5864005" cy="2771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10000"/>
              </a:lnSpc>
              <a:spcBef>
                <a:spcPct val="0"/>
              </a:spcBef>
              <a:buFont typeface="Arial" panose="020B0604020202020204" pitchFamily="34" charset="0"/>
              <a:buChar char="►"/>
            </a:pPr>
            <a:r>
              <a:rPr lang="en-US" altLang="zh-CN" sz="2000" dirty="0">
                <a:solidFill>
                  <a:srgbClr val="0000FF"/>
                </a:solidFill>
                <a:latin typeface="Arial" panose="020B0604020202020204" pitchFamily="34" charset="0"/>
                <a:ea typeface="黑体" panose="02010609060101010101" pitchFamily="49" charset="-122"/>
              </a:rPr>
              <a:t> History and occurrence</a:t>
            </a:r>
            <a:r>
              <a:rPr lang="zh-CN" altLang="en-US" sz="2000" dirty="0">
                <a:solidFill>
                  <a:srgbClr val="0000FF"/>
                </a:solidFill>
                <a:latin typeface="Arial" panose="020B0604020202020204" pitchFamily="34" charset="0"/>
                <a:ea typeface="黑体" panose="02010609060101010101" pitchFamily="49" charset="-122"/>
              </a:rPr>
              <a:t>        </a:t>
            </a:r>
            <a:r>
              <a:rPr lang="zh-CN" altLang="en-US" sz="2000" dirty="0">
                <a:solidFill>
                  <a:srgbClr val="C00000"/>
                </a:solidFill>
                <a:latin typeface="Arial" panose="020B0604020202020204" pitchFamily="34" charset="0"/>
                <a:ea typeface="黑体" panose="02010609060101010101" pitchFamily="49" charset="-122"/>
              </a:rPr>
              <a:t>历史和存在形态</a:t>
            </a:r>
            <a:r>
              <a:rPr lang="en-US" altLang="zh-CN" sz="2000" dirty="0">
                <a:solidFill>
                  <a:srgbClr val="C00000"/>
                </a:solidFill>
                <a:latin typeface="Arial" panose="020B0604020202020204" pitchFamily="34" charset="0"/>
                <a:ea typeface="黑体" panose="02010609060101010101" pitchFamily="49" charset="-122"/>
              </a:rPr>
              <a:t> </a:t>
            </a:r>
          </a:p>
          <a:p>
            <a:pPr eaLnBrk="1" hangingPunct="1">
              <a:lnSpc>
                <a:spcPct val="110000"/>
              </a:lnSpc>
              <a:spcBef>
                <a:spcPct val="0"/>
              </a:spcBef>
              <a:buFont typeface="Arial" panose="020B0604020202020204" pitchFamily="34" charset="0"/>
              <a:buChar char="►"/>
            </a:pPr>
            <a:r>
              <a:rPr lang="en-US" altLang="zh-CN" sz="2000" dirty="0">
                <a:solidFill>
                  <a:srgbClr val="0000FF"/>
                </a:solidFill>
                <a:latin typeface="Arial" panose="020B0604020202020204" pitchFamily="34" charset="0"/>
                <a:ea typeface="黑体" panose="02010609060101010101" pitchFamily="49" charset="-122"/>
              </a:rPr>
              <a:t> Formation and Preparation</a:t>
            </a:r>
            <a:r>
              <a:rPr lang="zh-CN" altLang="en-US" sz="2000" dirty="0">
                <a:solidFill>
                  <a:srgbClr val="0000FF"/>
                </a:solidFill>
                <a:latin typeface="Arial" panose="020B0604020202020204" pitchFamily="34" charset="0"/>
                <a:ea typeface="黑体" panose="02010609060101010101" pitchFamily="49" charset="-122"/>
              </a:rPr>
              <a:t>  </a:t>
            </a:r>
            <a:r>
              <a:rPr lang="zh-CN" altLang="en-US" sz="2000" dirty="0">
                <a:solidFill>
                  <a:srgbClr val="C00000"/>
                </a:solidFill>
                <a:latin typeface="Arial" panose="020B0604020202020204" pitchFamily="34" charset="0"/>
                <a:ea typeface="黑体" panose="02010609060101010101" pitchFamily="49" charset="-122"/>
              </a:rPr>
              <a:t>组成和制备</a:t>
            </a:r>
            <a:endParaRPr lang="en-US" altLang="zh-CN" sz="2000" dirty="0">
              <a:solidFill>
                <a:srgbClr val="C00000"/>
              </a:solidFill>
              <a:latin typeface="Arial" panose="020B0604020202020204" pitchFamily="34" charset="0"/>
              <a:ea typeface="黑体" panose="02010609060101010101" pitchFamily="49" charset="-122"/>
            </a:endParaRPr>
          </a:p>
          <a:p>
            <a:pPr eaLnBrk="1" hangingPunct="1">
              <a:lnSpc>
                <a:spcPct val="110000"/>
              </a:lnSpc>
              <a:spcBef>
                <a:spcPct val="0"/>
              </a:spcBef>
              <a:buFont typeface="Arial" panose="020B0604020202020204" pitchFamily="34" charset="0"/>
              <a:buChar char="►"/>
            </a:pPr>
            <a:r>
              <a:rPr lang="en-US" altLang="zh-CN" sz="2000" dirty="0">
                <a:solidFill>
                  <a:srgbClr val="0000FF"/>
                </a:solidFill>
                <a:latin typeface="Arial" panose="020B0604020202020204" pitchFamily="34" charset="0"/>
                <a:ea typeface="黑体" panose="02010609060101010101" pitchFamily="49" charset="-122"/>
              </a:rPr>
              <a:t> Physical properties (crystallographic, </a:t>
            </a:r>
            <a:r>
              <a:rPr lang="zh-CN" altLang="en-US" sz="2000" dirty="0">
                <a:solidFill>
                  <a:srgbClr val="0000FF"/>
                </a:solidFill>
                <a:latin typeface="Arial" panose="020B0604020202020204" pitchFamily="34" charset="0"/>
                <a:ea typeface="黑体" panose="02010609060101010101" pitchFamily="49" charset="-122"/>
              </a:rPr>
              <a:t>      </a:t>
            </a:r>
            <a:endParaRPr lang="en-US" altLang="zh-CN" sz="2000" dirty="0">
              <a:solidFill>
                <a:srgbClr val="0000FF"/>
              </a:solidFill>
              <a:latin typeface="Arial" panose="020B0604020202020204" pitchFamily="34" charset="0"/>
              <a:ea typeface="黑体" panose="02010609060101010101" pitchFamily="49" charset="-122"/>
            </a:endParaRPr>
          </a:p>
          <a:p>
            <a:pPr eaLnBrk="1" hangingPunct="1">
              <a:lnSpc>
                <a:spcPct val="110000"/>
              </a:lnSpc>
              <a:spcBef>
                <a:spcPct val="0"/>
              </a:spcBef>
              <a:buNone/>
            </a:pPr>
            <a:r>
              <a:rPr lang="zh-CN" altLang="en-US" sz="2000" dirty="0">
                <a:solidFill>
                  <a:srgbClr val="0000FF"/>
                </a:solidFill>
                <a:latin typeface="Arial" panose="020B0604020202020204" pitchFamily="34" charset="0"/>
                <a:ea typeface="黑体" panose="02010609060101010101" pitchFamily="49" charset="-122"/>
              </a:rPr>
              <a:t>     </a:t>
            </a:r>
            <a:r>
              <a:rPr lang="en-US" altLang="zh-CN" sz="2000" dirty="0">
                <a:solidFill>
                  <a:srgbClr val="0000FF"/>
                </a:solidFill>
                <a:latin typeface="Arial" panose="020B0604020202020204" pitchFamily="34" charset="0"/>
                <a:ea typeface="黑体" panose="02010609060101010101" pitchFamily="49" charset="-122"/>
              </a:rPr>
              <a:t>optical, spectral, electrical, magnetic, </a:t>
            </a:r>
            <a:r>
              <a:rPr lang="zh-CN" altLang="en-US" sz="2000" dirty="0">
                <a:solidFill>
                  <a:srgbClr val="0000FF"/>
                </a:solidFill>
                <a:latin typeface="Arial" panose="020B0604020202020204" pitchFamily="34" charset="0"/>
                <a:ea typeface="黑体" panose="02010609060101010101" pitchFamily="49" charset="-122"/>
              </a:rPr>
              <a:t>       </a:t>
            </a:r>
            <a:endParaRPr lang="en-US" altLang="zh-CN" sz="2000" dirty="0">
              <a:solidFill>
                <a:srgbClr val="0000FF"/>
              </a:solidFill>
              <a:latin typeface="Arial" panose="020B0604020202020204" pitchFamily="34" charset="0"/>
              <a:ea typeface="黑体" panose="02010609060101010101" pitchFamily="49" charset="-122"/>
            </a:endParaRPr>
          </a:p>
          <a:p>
            <a:pPr eaLnBrk="1" hangingPunct="1">
              <a:lnSpc>
                <a:spcPct val="110000"/>
              </a:lnSpc>
              <a:spcBef>
                <a:spcPct val="0"/>
              </a:spcBef>
              <a:buNone/>
            </a:pPr>
            <a:r>
              <a:rPr lang="zh-CN" altLang="en-US" sz="2000" dirty="0">
                <a:solidFill>
                  <a:srgbClr val="0000FF"/>
                </a:solidFill>
                <a:latin typeface="Arial" panose="020B0604020202020204" pitchFamily="34" charset="0"/>
                <a:ea typeface="黑体" panose="02010609060101010101" pitchFamily="49" charset="-122"/>
              </a:rPr>
              <a:t>     </a:t>
            </a:r>
            <a:r>
              <a:rPr lang="en-US" altLang="zh-CN" sz="2000" dirty="0">
                <a:solidFill>
                  <a:srgbClr val="0000FF"/>
                </a:solidFill>
                <a:latin typeface="Arial" panose="020B0604020202020204" pitchFamily="34" charset="0"/>
                <a:ea typeface="黑体" panose="02010609060101010101" pitchFamily="49" charset="-122"/>
              </a:rPr>
              <a:t>mechanical, thermodynamic)</a:t>
            </a:r>
            <a:r>
              <a:rPr lang="zh-CN" altLang="en-US" sz="2000" dirty="0">
                <a:solidFill>
                  <a:srgbClr val="0000FF"/>
                </a:solidFill>
                <a:latin typeface="Arial" panose="020B0604020202020204" pitchFamily="34" charset="0"/>
                <a:ea typeface="黑体" panose="02010609060101010101" pitchFamily="49" charset="-122"/>
              </a:rPr>
              <a:t>  </a:t>
            </a:r>
            <a:r>
              <a:rPr lang="zh-CN" altLang="en-US" sz="2000" dirty="0">
                <a:solidFill>
                  <a:srgbClr val="C00000"/>
                </a:solidFill>
                <a:latin typeface="Arial" panose="020B0604020202020204" pitchFamily="34" charset="0"/>
                <a:ea typeface="黑体" panose="02010609060101010101" pitchFamily="49" charset="-122"/>
              </a:rPr>
              <a:t>物理性质</a:t>
            </a:r>
            <a:r>
              <a:rPr lang="en-US" altLang="zh-CN" sz="2000" dirty="0">
                <a:solidFill>
                  <a:srgbClr val="C00000"/>
                </a:solidFill>
                <a:latin typeface="Arial" panose="020B0604020202020204" pitchFamily="34" charset="0"/>
                <a:ea typeface="黑体" panose="02010609060101010101" pitchFamily="49" charset="-122"/>
              </a:rPr>
              <a:t> </a:t>
            </a:r>
          </a:p>
          <a:p>
            <a:pPr eaLnBrk="1" hangingPunct="1">
              <a:lnSpc>
                <a:spcPct val="110000"/>
              </a:lnSpc>
              <a:spcBef>
                <a:spcPct val="0"/>
              </a:spcBef>
              <a:buFont typeface="Arial" panose="020B0604020202020204" pitchFamily="34" charset="0"/>
              <a:buChar char="►"/>
            </a:pPr>
            <a:r>
              <a:rPr lang="en-US" altLang="zh-CN" sz="2000" dirty="0">
                <a:solidFill>
                  <a:srgbClr val="0000FF"/>
                </a:solidFill>
                <a:latin typeface="Arial" panose="020B0604020202020204" pitchFamily="34" charset="0"/>
                <a:ea typeface="黑体" panose="02010609060101010101" pitchFamily="49" charset="-122"/>
              </a:rPr>
              <a:t> Chemical properties and reactions, </a:t>
            </a:r>
          </a:p>
          <a:p>
            <a:pPr eaLnBrk="1" hangingPunct="1">
              <a:lnSpc>
                <a:spcPct val="110000"/>
              </a:lnSpc>
              <a:spcBef>
                <a:spcPct val="0"/>
              </a:spcBef>
              <a:buNone/>
            </a:pPr>
            <a:r>
              <a:rPr lang="en-US" altLang="zh-CN" sz="2000" dirty="0">
                <a:solidFill>
                  <a:srgbClr val="0000FF"/>
                </a:solidFill>
                <a:latin typeface="Arial" panose="020B0604020202020204" pitchFamily="34" charset="0"/>
                <a:ea typeface="黑体" panose="02010609060101010101" pitchFamily="49" charset="-122"/>
              </a:rPr>
              <a:t>     electrochemical behavior, etc. </a:t>
            </a:r>
            <a:r>
              <a:rPr lang="zh-CN" altLang="en-US" sz="2000" dirty="0">
                <a:solidFill>
                  <a:srgbClr val="0000FF"/>
                </a:solidFill>
                <a:latin typeface="Arial" panose="020B0604020202020204" pitchFamily="34" charset="0"/>
                <a:ea typeface="黑体" panose="02010609060101010101" pitchFamily="49" charset="-122"/>
              </a:rPr>
              <a:t> </a:t>
            </a:r>
            <a:r>
              <a:rPr lang="zh-CN" altLang="en-US" sz="2000" dirty="0">
                <a:solidFill>
                  <a:srgbClr val="C00000"/>
                </a:solidFill>
                <a:latin typeface="Arial" panose="020B0604020202020204" pitchFamily="34" charset="0"/>
                <a:ea typeface="黑体" panose="02010609060101010101" pitchFamily="49" charset="-122"/>
              </a:rPr>
              <a:t>化学性质</a:t>
            </a:r>
            <a:endParaRPr lang="en-US" altLang="zh-CN" sz="2000" dirty="0">
              <a:solidFill>
                <a:srgbClr val="C00000"/>
              </a:solidFill>
              <a:latin typeface="Arial" panose="020B0604020202020204" pitchFamily="34" charset="0"/>
              <a:ea typeface="黑体" panose="02010609060101010101" pitchFamily="49" charset="-122"/>
            </a:endParaRPr>
          </a:p>
          <a:p>
            <a:pPr eaLnBrk="1" hangingPunct="1">
              <a:lnSpc>
                <a:spcPct val="110000"/>
              </a:lnSpc>
              <a:spcBef>
                <a:spcPct val="0"/>
              </a:spcBef>
              <a:buFont typeface="Arial" panose="020B0604020202020204" pitchFamily="34" charset="0"/>
              <a:buChar char="►"/>
            </a:pPr>
            <a:r>
              <a:rPr lang="en-US" altLang="zh-CN" sz="2000" dirty="0">
                <a:solidFill>
                  <a:srgbClr val="0000FF"/>
                </a:solidFill>
                <a:latin typeface="Arial" panose="020B0604020202020204" pitchFamily="34" charset="0"/>
                <a:ea typeface="黑体" panose="02010609060101010101" pitchFamily="49" charset="-122"/>
              </a:rPr>
              <a:t> Uses, toxicology, miscellany </a:t>
            </a:r>
            <a:r>
              <a:rPr lang="zh-CN" altLang="en-US" sz="2000" dirty="0">
                <a:solidFill>
                  <a:srgbClr val="0000FF"/>
                </a:solidFill>
                <a:latin typeface="Arial" panose="020B0604020202020204" pitchFamily="34" charset="0"/>
                <a:ea typeface="黑体" panose="02010609060101010101" pitchFamily="49" charset="-122"/>
              </a:rPr>
              <a:t>    </a:t>
            </a:r>
            <a:r>
              <a:rPr lang="zh-CN" altLang="en-US" sz="2000" dirty="0">
                <a:solidFill>
                  <a:srgbClr val="C00000"/>
                </a:solidFill>
                <a:latin typeface="Arial" panose="020B0604020202020204" pitchFamily="34" charset="0"/>
                <a:ea typeface="黑体" panose="02010609060101010101" pitchFamily="49" charset="-122"/>
              </a:rPr>
              <a:t>应用、毒性等</a:t>
            </a:r>
            <a:endParaRPr lang="en-US" altLang="zh-CN" sz="2000" dirty="0">
              <a:solidFill>
                <a:srgbClr val="C00000"/>
              </a:solidFill>
              <a:latin typeface="Arial" panose="020B0604020202020204" pitchFamily="34" charset="0"/>
              <a:ea typeface="黑体" panose="02010609060101010101" pitchFamily="49" charset="-122"/>
            </a:endParaRPr>
          </a:p>
        </p:txBody>
      </p:sp>
      <p:sp>
        <p:nvSpPr>
          <p:cNvPr id="21508" name="Rectangle 6">
            <a:extLst>
              <a:ext uri="{FF2B5EF4-FFF2-40B4-BE49-F238E27FC236}">
                <a16:creationId xmlns:a16="http://schemas.microsoft.com/office/drawing/2014/main" id="{6FFBA0FA-98B4-AC4C-9D96-DA3E0602EE7C}"/>
              </a:ext>
            </a:extLst>
          </p:cNvPr>
          <p:cNvSpPr>
            <a:spLocks noChangeArrowheads="1"/>
          </p:cNvSpPr>
          <p:nvPr/>
        </p:nvSpPr>
        <p:spPr bwMode="auto">
          <a:xfrm>
            <a:off x="1427900" y="4365104"/>
            <a:ext cx="7705029" cy="19389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dirty="0" err="1">
                <a:solidFill>
                  <a:schemeClr val="tx1"/>
                </a:solidFill>
                <a:latin typeface="Arial" panose="020B0604020202020204" pitchFamily="34" charset="0"/>
                <a:ea typeface="黑体" panose="02010609060101010101" pitchFamily="49" charset="-122"/>
              </a:rPr>
              <a:t>Gmelin</a:t>
            </a:r>
            <a:r>
              <a:rPr lang="en-US" altLang="zh-CN" sz="2000" dirty="0">
                <a:solidFill>
                  <a:schemeClr val="tx1"/>
                </a:solidFill>
                <a:latin typeface="Arial" panose="020B0604020202020204" pitchFamily="34" charset="0"/>
                <a:ea typeface="黑体" panose="02010609060101010101" pitchFamily="49" charset="-122"/>
              </a:rPr>
              <a:t> Handbook of Inorganic and Organometallic Chemistry </a:t>
            </a:r>
          </a:p>
          <a:p>
            <a:pPr>
              <a:spcBef>
                <a:spcPct val="0"/>
              </a:spcBef>
              <a:buFontTx/>
              <a:buNone/>
            </a:pPr>
            <a:r>
              <a:rPr lang="en-US" altLang="zh-CN" sz="2000" dirty="0">
                <a:solidFill>
                  <a:schemeClr val="tx1"/>
                </a:solidFill>
                <a:latin typeface="Arial" panose="020B0604020202020204" pitchFamily="34" charset="0"/>
                <a:ea typeface="黑体" panose="02010609060101010101" pitchFamily="49" charset="-122"/>
              </a:rPr>
              <a:t>(</a:t>
            </a:r>
            <a:r>
              <a:rPr lang="en-US" altLang="zh-CN" sz="2000" b="0" dirty="0">
                <a:solidFill>
                  <a:schemeClr val="tx1"/>
                </a:solidFill>
                <a:ea typeface="黑体" panose="02010609060101010101" pitchFamily="49" charset="-122"/>
              </a:rPr>
              <a:t>8th Edition </a:t>
            </a:r>
            <a:r>
              <a:rPr lang="en-US" altLang="zh-CN" sz="2000" dirty="0">
                <a:solidFill>
                  <a:schemeClr val="tx1"/>
                </a:solidFill>
                <a:latin typeface="Arial" panose="020B0604020202020204" pitchFamily="34" charset="0"/>
                <a:ea typeface="黑体" panose="02010609060101010101" pitchFamily="49" charset="-122"/>
              </a:rPr>
              <a:t>)</a:t>
            </a:r>
            <a:r>
              <a:rPr lang="en-US" altLang="zh-CN" sz="2000" b="0" dirty="0">
                <a:solidFill>
                  <a:schemeClr val="tx1"/>
                </a:solidFill>
                <a:latin typeface="Arial" panose="020B0604020202020204" pitchFamily="34" charset="0"/>
                <a:ea typeface="黑体" panose="02010609060101010101" pitchFamily="49" charset="-122"/>
              </a:rPr>
              <a:t> is the most extensive printed compilation of information and data on chemical elements and their compounds and alloys. It was compiled by the </a:t>
            </a:r>
            <a:r>
              <a:rPr lang="en-US" altLang="zh-CN" sz="2000" b="0" dirty="0" err="1">
                <a:solidFill>
                  <a:schemeClr val="tx1"/>
                </a:solidFill>
                <a:latin typeface="Arial" panose="020B0604020202020204" pitchFamily="34" charset="0"/>
                <a:ea typeface="黑体" panose="02010609060101010101" pitchFamily="49" charset="-122"/>
              </a:rPr>
              <a:t>Gmelin</a:t>
            </a:r>
            <a:r>
              <a:rPr lang="en-US" altLang="zh-CN" sz="2000" b="0" dirty="0">
                <a:solidFill>
                  <a:schemeClr val="tx1"/>
                </a:solidFill>
                <a:latin typeface="Arial" panose="020B0604020202020204" pitchFamily="34" charset="0"/>
                <a:ea typeface="黑体" panose="02010609060101010101" pitchFamily="49" charset="-122"/>
              </a:rPr>
              <a:t> Institute, part of the Max Planck Institute, and published in over 400 volumes from 1924 to 1998 by Springer-</a:t>
            </a:r>
            <a:r>
              <a:rPr lang="en-US" altLang="zh-CN" sz="2000" b="0" dirty="0" err="1">
                <a:solidFill>
                  <a:schemeClr val="tx1"/>
                </a:solidFill>
                <a:latin typeface="Arial" panose="020B0604020202020204" pitchFamily="34" charset="0"/>
                <a:ea typeface="黑体" panose="02010609060101010101" pitchFamily="49" charset="-122"/>
              </a:rPr>
              <a:t>Verlag</a:t>
            </a:r>
            <a:r>
              <a:rPr lang="en-US" altLang="zh-CN" sz="2000" b="0" dirty="0">
                <a:solidFill>
                  <a:schemeClr val="tx1"/>
                </a:solidFill>
                <a:latin typeface="Arial" panose="020B0604020202020204" pitchFamily="34" charset="0"/>
                <a:ea typeface="黑体" panose="02010609060101010101" pitchFamily="49" charset="-122"/>
              </a:rPr>
              <a:t> </a:t>
            </a:r>
          </a:p>
        </p:txBody>
      </p:sp>
      <p:pic>
        <p:nvPicPr>
          <p:cNvPr id="21509" name="Picture 7">
            <a:extLst>
              <a:ext uri="{FF2B5EF4-FFF2-40B4-BE49-F238E27FC236}">
                <a16:creationId xmlns:a16="http://schemas.microsoft.com/office/drawing/2014/main" id="{A8779AE3-7B1C-C04F-A3C4-FFF40DDB464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30025" y="4365104"/>
            <a:ext cx="1295400" cy="185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 Box 2">
            <a:extLst>
              <a:ext uri="{FF2B5EF4-FFF2-40B4-BE49-F238E27FC236}">
                <a16:creationId xmlns:a16="http://schemas.microsoft.com/office/drawing/2014/main" id="{7ADF14F1-2742-E84B-BF93-BB9212BFC1C9}"/>
              </a:ext>
            </a:extLst>
          </p:cNvPr>
          <p:cNvSpPr txBox="1">
            <a:spLocks noChangeArrowheads="1"/>
          </p:cNvSpPr>
          <p:nvPr/>
        </p:nvSpPr>
        <p:spPr bwMode="auto">
          <a:xfrm>
            <a:off x="2771800" y="171460"/>
            <a:ext cx="4176464" cy="646331"/>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sz="3600" dirty="0">
                <a:solidFill>
                  <a:srgbClr val="CC0000"/>
                </a:solidFill>
                <a:effectLst>
                  <a:outerShdw blurRad="38100" dist="38100" dir="2700000" algn="tl">
                    <a:srgbClr val="C0C0C0"/>
                  </a:outerShdw>
                </a:effectLst>
                <a:ea typeface="黑体" panose="02010609060101010101" pitchFamily="49" charset="-122"/>
              </a:rPr>
              <a:t>参考书</a:t>
            </a:r>
            <a:r>
              <a:rPr kumimoji="0" lang="zh-Hans" altLang="en-US" sz="3600" dirty="0">
                <a:solidFill>
                  <a:srgbClr val="CC0000"/>
                </a:solidFill>
                <a:effectLst>
                  <a:outerShdw blurRad="38100" dist="38100" dir="2700000" algn="tl">
                    <a:srgbClr val="C0C0C0"/>
                  </a:outerShdw>
                </a:effectLst>
                <a:ea typeface="黑体" panose="02010609060101010101" pitchFamily="49" charset="-122"/>
              </a:rPr>
              <a:t>和工具书</a:t>
            </a:r>
            <a:endParaRPr kumimoji="0" lang="zh-CN" altLang="en-US" sz="3600" dirty="0">
              <a:solidFill>
                <a:srgbClr val="CC0000"/>
              </a:solidFill>
              <a:effectLst>
                <a:outerShdw blurRad="38100" dist="38100" dir="2700000" algn="tl">
                  <a:srgbClr val="C0C0C0"/>
                </a:outerShdw>
              </a:effectLst>
              <a:ea typeface="黑体" panose="02010609060101010101" pitchFamily="49" charset="-122"/>
            </a:endParaRPr>
          </a:p>
        </p:txBody>
      </p:sp>
      <p:sp>
        <p:nvSpPr>
          <p:cNvPr id="8" name="矩形 7">
            <a:extLst>
              <a:ext uri="{FF2B5EF4-FFF2-40B4-BE49-F238E27FC236}">
                <a16:creationId xmlns:a16="http://schemas.microsoft.com/office/drawing/2014/main" id="{8E54001E-9D2C-2B4C-A326-6DBAD40EDED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灯片编号占位符 1">
            <a:extLst>
              <a:ext uri="{FF2B5EF4-FFF2-40B4-BE49-F238E27FC236}">
                <a16:creationId xmlns:a16="http://schemas.microsoft.com/office/drawing/2014/main" id="{5EA6901B-28E7-F54A-8257-AAC15599E75C}"/>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1E72C30-4BAB-4043-83BE-B78583F62EAA}" type="slidenum">
              <a:rPr lang="en-US" altLang="zh-CN" sz="1400" b="0">
                <a:solidFill>
                  <a:schemeClr val="tx1"/>
                </a:solidFill>
                <a:ea typeface="黑体" panose="02010609060101010101" pitchFamily="49" charset="-122"/>
              </a:rPr>
              <a:pPr>
                <a:spcBef>
                  <a:spcPct val="0"/>
                </a:spcBef>
                <a:buFontTx/>
                <a:buNone/>
              </a:pPr>
              <a:t>15</a:t>
            </a:fld>
            <a:endParaRPr lang="en-US" altLang="zh-CN" sz="1400" b="0">
              <a:solidFill>
                <a:schemeClr val="tx1"/>
              </a:solidFill>
              <a:ea typeface="黑体" panose="02010609060101010101" pitchFamily="49" charset="-122"/>
            </a:endParaRPr>
          </a:p>
        </p:txBody>
      </p:sp>
      <p:sp>
        <p:nvSpPr>
          <p:cNvPr id="2031618" name="Text Box 2">
            <a:extLst>
              <a:ext uri="{FF2B5EF4-FFF2-40B4-BE49-F238E27FC236}">
                <a16:creationId xmlns:a16="http://schemas.microsoft.com/office/drawing/2014/main" id="{790D5F7B-A507-0743-A5AC-6750E00233F6}"/>
              </a:ext>
            </a:extLst>
          </p:cNvPr>
          <p:cNvSpPr txBox="1">
            <a:spLocks noChangeArrowheads="1"/>
          </p:cNvSpPr>
          <p:nvPr/>
        </p:nvSpPr>
        <p:spPr bwMode="auto">
          <a:xfrm>
            <a:off x="755576" y="476672"/>
            <a:ext cx="7705725" cy="579438"/>
          </a:xfrm>
          <a:prstGeom prst="rect">
            <a:avLst/>
          </a:prstGeom>
          <a:noFill/>
          <a:ln w="9525">
            <a:noFill/>
            <a:miter lim="800000"/>
            <a:headEnd/>
            <a:tailEnd/>
          </a:ln>
          <a:effectLst/>
        </p:spPr>
        <p:txBody>
          <a:bodyPr>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50000"/>
              </a:spcAft>
              <a:buFontTx/>
              <a:buNone/>
              <a:defRPr/>
            </a:pPr>
            <a:r>
              <a:rPr kumimoji="0" lang="en-US" altLang="zh-CN" dirty="0">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rPr>
              <a:t>11.1    </a:t>
            </a:r>
            <a:r>
              <a:rPr kumimoji="0" lang="zh-CN" altLang="en-US" dirty="0">
                <a:solidFill>
                  <a:srgbClr val="CC0000"/>
                </a:solidFill>
                <a:effectLst>
                  <a:outerShdw blurRad="38100" dist="38100" dir="2700000" algn="tl">
                    <a:srgbClr val="C0C0C0"/>
                  </a:outerShdw>
                </a:effectLst>
                <a:latin typeface="Arial" panose="020B0604020202020204" pitchFamily="34" charset="0"/>
                <a:ea typeface="黑体" panose="02010609060101010101" pitchFamily="49" charset="-122"/>
              </a:rPr>
              <a:t>元素在自然界中的存在形态及丰度</a:t>
            </a:r>
          </a:p>
        </p:txBody>
      </p:sp>
      <p:pic>
        <p:nvPicPr>
          <p:cNvPr id="22531" name="Picture 6">
            <a:extLst>
              <a:ext uri="{FF2B5EF4-FFF2-40B4-BE49-F238E27FC236}">
                <a16:creationId xmlns:a16="http://schemas.microsoft.com/office/drawing/2014/main" id="{46A4D0DD-0FA1-D946-AD10-E9EEB975AE2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76376" y="1341439"/>
            <a:ext cx="6265863" cy="4979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灯片编号占位符 2">
            <a:extLst>
              <a:ext uri="{FF2B5EF4-FFF2-40B4-BE49-F238E27FC236}">
                <a16:creationId xmlns:a16="http://schemas.microsoft.com/office/drawing/2014/main" id="{D650A99E-5BEB-C340-9A53-0A5AFBB55BD4}"/>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E85C8AF-1ABF-F44B-B8E3-4DF4A7DA7D2B}" type="slidenum">
              <a:rPr lang="en-US" altLang="zh-CN" sz="1400" b="0">
                <a:solidFill>
                  <a:schemeClr val="tx1"/>
                </a:solidFill>
                <a:ea typeface="黑体" panose="02010609060101010101" pitchFamily="49" charset="-122"/>
              </a:rPr>
              <a:pPr>
                <a:spcBef>
                  <a:spcPct val="0"/>
                </a:spcBef>
                <a:buFontTx/>
                <a:buNone/>
              </a:pPr>
              <a:t>16</a:t>
            </a:fld>
            <a:endParaRPr lang="en-US" altLang="zh-CN" sz="1400" b="0">
              <a:solidFill>
                <a:schemeClr val="tx1"/>
              </a:solidFill>
              <a:ea typeface="黑体" panose="02010609060101010101" pitchFamily="49" charset="-122"/>
            </a:endParaRPr>
          </a:p>
        </p:txBody>
      </p:sp>
      <p:sp>
        <p:nvSpPr>
          <p:cNvPr id="352260" name="Rectangle 4">
            <a:extLst>
              <a:ext uri="{FF2B5EF4-FFF2-40B4-BE49-F238E27FC236}">
                <a16:creationId xmlns:a16="http://schemas.microsoft.com/office/drawing/2014/main" id="{C7ADEFA6-2CA8-3043-BA50-0D27958E73C4}"/>
              </a:ext>
            </a:extLst>
          </p:cNvPr>
          <p:cNvSpPr>
            <a:spLocks noGrp="1" noChangeArrowheads="1"/>
          </p:cNvSpPr>
          <p:nvPr>
            <p:ph type="title"/>
          </p:nvPr>
        </p:nvSpPr>
        <p:spPr>
          <a:xfrm>
            <a:off x="3059114" y="188640"/>
            <a:ext cx="2986087" cy="579438"/>
          </a:xfrm>
        </p:spPr>
        <p:txBody>
          <a:bodyPr/>
          <a:lstStyle/>
          <a:p>
            <a:pPr eaLnBrk="1" hangingPunct="1">
              <a:defRPr/>
            </a:pPr>
            <a:r>
              <a:rPr lang="zh-CN" altLang="en-US" sz="3200" dirty="0">
                <a:solidFill>
                  <a:srgbClr val="CC0000"/>
                </a:solidFill>
                <a:effectLst>
                  <a:outerShdw blurRad="38100" dist="38100" dir="2700000" algn="tl">
                    <a:srgbClr val="C0C0C0"/>
                  </a:outerShdw>
                </a:effectLst>
              </a:rPr>
              <a:t>元素丰度</a:t>
            </a:r>
          </a:p>
        </p:txBody>
      </p:sp>
      <p:sp>
        <p:nvSpPr>
          <p:cNvPr id="23555" name="Rectangle 5">
            <a:extLst>
              <a:ext uri="{FF2B5EF4-FFF2-40B4-BE49-F238E27FC236}">
                <a16:creationId xmlns:a16="http://schemas.microsoft.com/office/drawing/2014/main" id="{F7671DF0-8132-5947-B2AB-80D3D98B4320}"/>
              </a:ext>
            </a:extLst>
          </p:cNvPr>
          <p:cNvSpPr>
            <a:spLocks noChangeArrowheads="1"/>
          </p:cNvSpPr>
          <p:nvPr/>
        </p:nvSpPr>
        <p:spPr bwMode="auto">
          <a:xfrm>
            <a:off x="121144" y="980728"/>
            <a:ext cx="8987360" cy="186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zh-CN" altLang="en-US" sz="2400" dirty="0">
                <a:solidFill>
                  <a:schemeClr val="accent2"/>
                </a:solidFill>
                <a:latin typeface="Arial" panose="020B0604020202020204" pitchFamily="34" charset="0"/>
                <a:ea typeface="黑体" panose="02010609060101010101" pitchFamily="49" charset="-122"/>
                <a:cs typeface="Arial" panose="020B0604020202020204" pitchFamily="34" charset="0"/>
              </a:rPr>
              <a:t>元素丰度</a:t>
            </a:r>
            <a:r>
              <a:rPr lang="en-US" altLang="zh-CN" sz="2400" dirty="0">
                <a:solidFill>
                  <a:schemeClr val="accent2"/>
                </a:solidFill>
                <a:latin typeface="Arial" panose="020B0604020202020204" pitchFamily="34" charset="0"/>
                <a:ea typeface="黑体" panose="02010609060101010101" pitchFamily="49" charset="-122"/>
                <a:cs typeface="Arial" panose="020B0604020202020204" pitchFamily="34" charset="0"/>
              </a:rPr>
              <a:t>(</a:t>
            </a:r>
            <a:r>
              <a:rPr lang="en-US" altLang="en-US" sz="2400" dirty="0">
                <a:solidFill>
                  <a:schemeClr val="accent2"/>
                </a:solidFill>
                <a:latin typeface="Arial" panose="020B0604020202020204" pitchFamily="34" charset="0"/>
                <a:ea typeface="黑体" panose="02010609060101010101" pitchFamily="49" charset="-122"/>
                <a:cs typeface="Arial" panose="020B0604020202020204" pitchFamily="34" charset="0"/>
              </a:rPr>
              <a:t>element abundance</a:t>
            </a:r>
            <a:r>
              <a:rPr lang="en-US" altLang="zh-CN" sz="2400" dirty="0">
                <a:solidFill>
                  <a:schemeClr val="accent2"/>
                </a:solidFill>
                <a:latin typeface="Arial" panose="020B0604020202020204" pitchFamily="34" charset="0"/>
                <a:ea typeface="黑体" panose="02010609060101010101" pitchFamily="49" charset="-122"/>
                <a:cs typeface="Arial" panose="020B0604020202020204" pitchFamily="34" charset="0"/>
              </a:rPr>
              <a:t>)</a:t>
            </a:r>
            <a:r>
              <a:rPr lang="zh-CN" altLang="en-US" sz="2400" b="0" dirty="0">
                <a:solidFill>
                  <a:schemeClr val="tx1"/>
                </a:solidFill>
                <a:latin typeface="Arial" panose="020B0604020202020204" pitchFamily="34" charset="0"/>
                <a:ea typeface="黑体" panose="02010609060101010101" pitchFamily="49" charset="-122"/>
                <a:cs typeface="Arial" panose="020B0604020202020204" pitchFamily="34" charset="0"/>
              </a:rPr>
              <a:t>：指地壳中各个组成部分</a:t>
            </a:r>
            <a:r>
              <a:rPr lang="en-US" altLang="zh-CN" sz="2400" b="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2400" b="0" dirty="0">
                <a:solidFill>
                  <a:schemeClr val="tx1"/>
                </a:solidFill>
                <a:latin typeface="Arial" panose="020B0604020202020204" pitchFamily="34" charset="0"/>
                <a:ea typeface="黑体" panose="02010609060101010101" pitchFamily="49" charset="-122"/>
                <a:cs typeface="Arial" panose="020B0604020202020204" pitchFamily="34" charset="0"/>
              </a:rPr>
              <a:t>大气圈、水圈、岩石圈、生物圈</a:t>
            </a:r>
            <a:r>
              <a:rPr lang="en-US" altLang="zh-CN" sz="2400" b="0" dirty="0">
                <a:solidFill>
                  <a:schemeClr val="tx1"/>
                </a:solidFill>
                <a:latin typeface="Arial" panose="020B0604020202020204" pitchFamily="34" charset="0"/>
                <a:ea typeface="黑体" panose="02010609060101010101" pitchFamily="49" charset="-122"/>
                <a:cs typeface="Arial" panose="020B0604020202020204" pitchFamily="34" charset="0"/>
              </a:rPr>
              <a:t>)</a:t>
            </a:r>
            <a:r>
              <a:rPr lang="zh-CN" altLang="en-US" sz="2400" b="0" dirty="0">
                <a:solidFill>
                  <a:schemeClr val="tx1"/>
                </a:solidFill>
                <a:latin typeface="Arial" panose="020B0604020202020204" pitchFamily="34" charset="0"/>
                <a:ea typeface="黑体" panose="02010609060101010101" pitchFamily="49" charset="-122"/>
                <a:cs typeface="Arial" panose="020B0604020202020204" pitchFamily="34" charset="0"/>
              </a:rPr>
              <a:t>的化学元素平均含量。可用质量百分数或原子百分数表示，前者称为质量克拉克</a:t>
            </a:r>
            <a:r>
              <a:rPr lang="en-US" altLang="zh-CN" sz="2400" b="0" dirty="0">
                <a:solidFill>
                  <a:schemeClr val="tx1"/>
                </a:solidFill>
                <a:latin typeface="Arial" panose="020B0604020202020204" pitchFamily="34" charset="0"/>
                <a:ea typeface="黑体" panose="02010609060101010101" pitchFamily="49" charset="-122"/>
                <a:cs typeface="Arial" panose="020B0604020202020204" pitchFamily="34" charset="0"/>
              </a:rPr>
              <a:t>(Clarke)</a:t>
            </a:r>
            <a:r>
              <a:rPr lang="zh-CN" altLang="en-US" sz="2400" b="0" dirty="0">
                <a:solidFill>
                  <a:schemeClr val="tx1"/>
                </a:solidFill>
                <a:latin typeface="Arial" panose="020B0604020202020204" pitchFamily="34" charset="0"/>
                <a:ea typeface="黑体" panose="02010609060101010101" pitchFamily="49" charset="-122"/>
                <a:cs typeface="Arial" panose="020B0604020202020204" pitchFamily="34" charset="0"/>
              </a:rPr>
              <a:t>值，后者称为原子克拉克值。按质量克拉克值，可将元素的丰度分为</a:t>
            </a:r>
            <a:r>
              <a:rPr lang="en-US" altLang="zh-CN" sz="2400" b="0" dirty="0">
                <a:solidFill>
                  <a:schemeClr val="tx1"/>
                </a:solidFill>
                <a:latin typeface="Arial" panose="020B0604020202020204" pitchFamily="34" charset="0"/>
                <a:ea typeface="黑体" panose="02010609060101010101" pitchFamily="49" charset="-122"/>
                <a:cs typeface="Arial" panose="020B0604020202020204" pitchFamily="34" charset="0"/>
              </a:rPr>
              <a:t>10</a:t>
            </a:r>
            <a:r>
              <a:rPr lang="zh-CN" altLang="en-US" sz="2400" b="0" dirty="0">
                <a:solidFill>
                  <a:schemeClr val="tx1"/>
                </a:solidFill>
                <a:latin typeface="Arial" panose="020B0604020202020204" pitchFamily="34" charset="0"/>
                <a:ea typeface="黑体" panose="02010609060101010101" pitchFamily="49" charset="-122"/>
                <a:cs typeface="Arial" panose="020B0604020202020204" pitchFamily="34" charset="0"/>
              </a:rPr>
              <a:t>个量级</a:t>
            </a:r>
          </a:p>
        </p:txBody>
      </p:sp>
      <p:sp>
        <p:nvSpPr>
          <p:cNvPr id="2037762" name="Rectangle 2">
            <a:extLst>
              <a:ext uri="{FF2B5EF4-FFF2-40B4-BE49-F238E27FC236}">
                <a16:creationId xmlns:a16="http://schemas.microsoft.com/office/drawing/2014/main" id="{2934CEE6-8731-F648-A08F-7C60C9170C18}"/>
              </a:ext>
            </a:extLst>
          </p:cNvPr>
          <p:cNvSpPr>
            <a:spLocks noChangeArrowheads="1"/>
          </p:cNvSpPr>
          <p:nvPr/>
        </p:nvSpPr>
        <p:spPr bwMode="auto">
          <a:xfrm>
            <a:off x="1619250" y="2814484"/>
            <a:ext cx="2895344" cy="400110"/>
          </a:xfrm>
          <a:prstGeom prst="rect">
            <a:avLst/>
          </a:prstGeom>
          <a:noFill/>
          <a:ln w="9525">
            <a:noFill/>
            <a:miter lim="800000"/>
            <a:headEnd/>
            <a:tailEnd/>
          </a:ln>
          <a:effectLst/>
        </p:spPr>
        <p:txBody>
          <a:bodyPr wrap="none" anchor="ctr">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r>
              <a:rPr kumimoji="0" lang="zh-CN" altLang="en-US" sz="2000" dirty="0">
                <a:solidFill>
                  <a:schemeClr val="accent2"/>
                </a:solidFill>
                <a:effectLst>
                  <a:outerShdw blurRad="38100" dist="38100" dir="2700000" algn="tl">
                    <a:srgbClr val="C0C0C0"/>
                  </a:outerShdw>
                </a:effectLst>
                <a:latin typeface="黑体" panose="02010609060101010101" pitchFamily="49" charset="-122"/>
                <a:ea typeface="黑体" panose="02010609060101010101" pitchFamily="49" charset="-122"/>
              </a:rPr>
              <a:t>地壳中元素的重量丰度 </a:t>
            </a:r>
          </a:p>
        </p:txBody>
      </p:sp>
      <p:graphicFrame>
        <p:nvGraphicFramePr>
          <p:cNvPr id="352787" name="Group 531">
            <a:extLst>
              <a:ext uri="{FF2B5EF4-FFF2-40B4-BE49-F238E27FC236}">
                <a16:creationId xmlns:a16="http://schemas.microsoft.com/office/drawing/2014/main" id="{9E2922FC-5868-4F4E-8D83-D1B25B46C2B4}"/>
              </a:ext>
            </a:extLst>
          </p:cNvPr>
          <p:cNvGraphicFramePr>
            <a:graphicFrameLocks noGrp="1"/>
          </p:cNvGraphicFramePr>
          <p:nvPr>
            <p:extLst>
              <p:ext uri="{D42A27DB-BD31-4B8C-83A1-F6EECF244321}">
                <p14:modId xmlns:p14="http://schemas.microsoft.com/office/powerpoint/2010/main" val="4189097466"/>
              </p:ext>
            </p:extLst>
          </p:nvPr>
        </p:nvGraphicFramePr>
        <p:xfrm>
          <a:off x="178990" y="3284984"/>
          <a:ext cx="5545138" cy="3296067"/>
        </p:xfrm>
        <a:graphic>
          <a:graphicData uri="http://schemas.openxmlformats.org/drawingml/2006/table">
            <a:tbl>
              <a:tblPr/>
              <a:tblGrid>
                <a:gridCol w="822325">
                  <a:extLst>
                    <a:ext uri="{9D8B030D-6E8A-4147-A177-3AD203B41FA5}">
                      <a16:colId xmlns:a16="http://schemas.microsoft.com/office/drawing/2014/main" val="411134342"/>
                    </a:ext>
                  </a:extLst>
                </a:gridCol>
                <a:gridCol w="4146550">
                  <a:extLst>
                    <a:ext uri="{9D8B030D-6E8A-4147-A177-3AD203B41FA5}">
                      <a16:colId xmlns:a16="http://schemas.microsoft.com/office/drawing/2014/main" val="2236945996"/>
                    </a:ext>
                  </a:extLst>
                </a:gridCol>
                <a:gridCol w="576263">
                  <a:extLst>
                    <a:ext uri="{9D8B030D-6E8A-4147-A177-3AD203B41FA5}">
                      <a16:colId xmlns:a16="http://schemas.microsoft.com/office/drawing/2014/main" val="2119235723"/>
                    </a:ext>
                  </a:extLst>
                </a:gridCol>
              </a:tblGrid>
              <a:tr h="559584">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质量</a:t>
                      </a:r>
                    </a:p>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克拉克</a:t>
                      </a:r>
                    </a:p>
                  </a:txBody>
                  <a:tcPr marL="0" marR="0" marT="35994" marB="35994" anchor="ctr" anchorCtr="1" horzOverflow="overflow">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6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元素</a:t>
                      </a:r>
                    </a:p>
                  </a:txBody>
                  <a:tcPr marL="0" marR="0" marT="35994" marB="35994"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元素数目</a:t>
                      </a:r>
                    </a:p>
                  </a:txBody>
                  <a:tcPr marL="0" marR="0" marT="35994" marB="35994" anchor="ctr" anchorCtr="1" horzOverflow="overflow">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08748289"/>
                  </a:ext>
                </a:extLst>
              </a:tr>
              <a:tr h="282527">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anchor="ctr" horzOverflow="overflow">
                    <a:lnL>
                      <a:noFill/>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O Si</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p>
                  </a:txBody>
                  <a:tcPr marL="0" marR="0" marT="0" marB="0" anchor="ctr" horzOverflow="overflow">
                    <a:lnL w="1270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extLst>
                  <a:ext uri="{0D108BD9-81ED-4DB2-BD59-A6C34878D82A}">
                    <a16:rowId xmlns:a16="http://schemas.microsoft.com/office/drawing/2014/main" val="3626891248"/>
                  </a:ext>
                </a:extLst>
              </a:tr>
              <a:tr h="24379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0</a:t>
                      </a:r>
                      <a:endPar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anchor="ctr" horzOverflow="overflow">
                    <a:lnL>
                      <a:noFill/>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Al Fe Ca Na Mg K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a:t>
                      </a:r>
                    </a:p>
                  </a:txBody>
                  <a:tcPr marL="0" marR="0" marT="0" marB="0" anchor="ctr" horzOverflow="overflow">
                    <a:lnL w="12700" cap="flat" cmpd="sng" algn="ctr">
                      <a:solidFill>
                        <a:schemeClr val="tx1"/>
                      </a:solidFill>
                      <a:prstDash val="solid"/>
                      <a:round/>
                      <a:headEnd type="none" w="med" len="med"/>
                      <a:tailEnd type="none" w="med" len="med"/>
                    </a:lnL>
                    <a:lnR>
                      <a:noFill/>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extLst>
                  <a:ext uri="{0D108BD9-81ED-4DB2-BD59-A6C34878D82A}">
                    <a16:rowId xmlns:a16="http://schemas.microsoft.com/office/drawing/2014/main" val="3962307401"/>
                  </a:ext>
                </a:extLst>
              </a:tr>
              <a:tr h="24379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anchor="ctr" horzOverflow="overflow">
                    <a:lnL>
                      <a:noFill/>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Ti H P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p>
                  </a:txBody>
                  <a:tcPr marL="0" marR="0" marT="0" marB="0" anchor="ctr" horzOverflow="overflow">
                    <a:lnL w="12700" cap="flat" cmpd="sng" algn="ctr">
                      <a:solidFill>
                        <a:schemeClr val="tx1"/>
                      </a:solidFill>
                      <a:prstDash val="solid"/>
                      <a:round/>
                      <a:headEnd type="none" w="med" len="med"/>
                      <a:tailEnd type="none" w="med" len="med"/>
                    </a:lnL>
                    <a:lnR>
                      <a:noFill/>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extLst>
                  <a:ext uri="{0D108BD9-81ED-4DB2-BD59-A6C34878D82A}">
                    <a16:rowId xmlns:a16="http://schemas.microsoft.com/office/drawing/2014/main" val="397687483"/>
                  </a:ext>
                </a:extLst>
              </a:tr>
              <a:tr h="24379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p>
                  </a:txBody>
                  <a:tcPr marL="0" marR="0" marT="0" marB="0" anchor="ctr" horzOverflow="overflow">
                    <a:lnL>
                      <a:noFill/>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Mn F Ba Sr S C Zr Cl V Cr</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p>
                  </a:txBody>
                  <a:tcPr marL="0" marR="0" marT="0" marB="0" anchor="ctr" horzOverflow="overflow">
                    <a:lnL w="12700" cap="flat" cmpd="sng" algn="ctr">
                      <a:solidFill>
                        <a:schemeClr val="tx1"/>
                      </a:solidFill>
                      <a:prstDash val="solid"/>
                      <a:round/>
                      <a:headEnd type="none" w="med" len="med"/>
                      <a:tailEnd type="none" w="med" len="med"/>
                    </a:lnL>
                    <a:lnR>
                      <a:noFill/>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extLst>
                  <a:ext uri="{0D108BD9-81ED-4DB2-BD59-A6C34878D82A}">
                    <a16:rowId xmlns:a16="http://schemas.microsoft.com/office/drawing/2014/main" val="770076619"/>
                  </a:ext>
                </a:extLst>
              </a:tr>
              <a:tr h="24379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p>
                  </a:txBody>
                  <a:tcPr marL="0" marR="0" marT="0" marB="0" anchor="ctr" horzOverflow="overflow">
                    <a:lnL>
                      <a:noFill/>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Rb Ni Zn Ce Cu Nd La Y Co Sc Nb Li N Ga Pb B </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16</a:t>
                      </a:r>
                    </a:p>
                  </a:txBody>
                  <a:tcPr marL="0" marR="0" marT="0" marB="0" anchor="ctr" horzOverflow="overflow">
                    <a:lnL w="12700" cap="flat" cmpd="sng" algn="ctr">
                      <a:solidFill>
                        <a:schemeClr val="tx1"/>
                      </a:solidFill>
                      <a:prstDash val="solid"/>
                      <a:round/>
                      <a:headEnd type="none" w="med" len="med"/>
                      <a:tailEnd type="none" w="med" len="med"/>
                    </a:lnL>
                    <a:lnR>
                      <a:noFill/>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extLst>
                  <a:ext uri="{0D108BD9-81ED-4DB2-BD59-A6C34878D82A}">
                    <a16:rowId xmlns:a16="http://schemas.microsoft.com/office/drawing/2014/main" val="2644317563"/>
                  </a:ext>
                </a:extLst>
              </a:tr>
              <a:tr h="503152">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a:t>
                      </a:r>
                    </a:p>
                  </a:txBody>
                  <a:tcPr marL="0" marR="0" marT="0" marB="0" anchor="ctr" horzOverflow="overflow">
                    <a:lnL>
                      <a:noFill/>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Th Pr Sm Gd Dy Er Ar Yb Hf Cs Be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U Br Sn Eu Ta As Ge Ho W Mo Tb</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22</a:t>
                      </a:r>
                    </a:p>
                  </a:txBody>
                  <a:tcPr marL="0" marR="0" marT="0" marB="0" anchor="ctr" horzOverflow="overflow">
                    <a:lnL w="12700" cap="flat" cmpd="sng" algn="ctr">
                      <a:solidFill>
                        <a:schemeClr val="tx1"/>
                      </a:solidFill>
                      <a:prstDash val="solid"/>
                      <a:round/>
                      <a:headEnd type="none" w="med" len="med"/>
                      <a:tailEnd type="none" w="med" len="med"/>
                    </a:lnL>
                    <a:lnR>
                      <a:noFill/>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extLst>
                  <a:ext uri="{0D108BD9-81ED-4DB2-BD59-A6C34878D82A}">
                    <a16:rowId xmlns:a16="http://schemas.microsoft.com/office/drawing/2014/main" val="1551842277"/>
                  </a:ext>
                </a:extLst>
              </a:tr>
              <a:tr h="24379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a:t>
                      </a:r>
                    </a:p>
                  </a:txBody>
                  <a:tcPr marL="0" marR="0" marT="0" marB="0" anchor="ctr" horzOverflow="overflow">
                    <a:lnL>
                      <a:noFill/>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Tl Lu Tm I In Sb Cd</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a:t>
                      </a:r>
                    </a:p>
                  </a:txBody>
                  <a:tcPr marL="0" marR="0" marT="0" marB="0" anchor="ctr" horzOverflow="overflow">
                    <a:lnL w="12700" cap="flat" cmpd="sng" algn="ctr">
                      <a:solidFill>
                        <a:schemeClr val="tx1"/>
                      </a:solidFill>
                      <a:prstDash val="solid"/>
                      <a:round/>
                      <a:headEnd type="none" w="med" len="med"/>
                      <a:tailEnd type="none" w="med" len="med"/>
                    </a:lnL>
                    <a:lnR>
                      <a:noFill/>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extLst>
                  <a:ext uri="{0D108BD9-81ED-4DB2-BD59-A6C34878D82A}">
                    <a16:rowId xmlns:a16="http://schemas.microsoft.com/office/drawing/2014/main" val="184315503"/>
                  </a:ext>
                </a:extLst>
              </a:tr>
              <a:tr h="24379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p>
                  </a:txBody>
                  <a:tcPr marL="0" marR="0" marT="0" marB="0" anchor="ctr" horzOverflow="overflow">
                    <a:lnL>
                      <a:noFill/>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Hg Ag Se Pd</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a:t>
                      </a:r>
                    </a:p>
                  </a:txBody>
                  <a:tcPr marL="0" marR="0" marT="0" marB="0" anchor="ctr" horzOverflow="overflow">
                    <a:lnL w="12700" cap="flat" cmpd="sng" algn="ctr">
                      <a:solidFill>
                        <a:schemeClr val="tx1"/>
                      </a:solidFill>
                      <a:prstDash val="solid"/>
                      <a:round/>
                      <a:headEnd type="none" w="med" len="med"/>
                      <a:tailEnd type="none" w="med" len="med"/>
                    </a:lnL>
                    <a:lnR>
                      <a:noFill/>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extLst>
                  <a:ext uri="{0D108BD9-81ED-4DB2-BD59-A6C34878D82A}">
                    <a16:rowId xmlns:a16="http://schemas.microsoft.com/office/drawing/2014/main" val="4065990783"/>
                  </a:ext>
                </a:extLst>
              </a:tr>
              <a:tr h="24379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a:t>
                      </a:r>
                    </a:p>
                  </a:txBody>
                  <a:tcPr marL="0" marR="0" marT="0" marB="0" anchor="ctr" horzOverflow="overflow">
                    <a:lnL>
                      <a:noFill/>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Bi He Pt Ne Au Os Rh Ir Te Ru</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p>
                  </a:txBody>
                  <a:tcPr marL="0" marR="0" marT="0" marB="0" anchor="ctr" horzOverflow="overflow">
                    <a:lnL w="12700" cap="flat" cmpd="sng" algn="ctr">
                      <a:solidFill>
                        <a:schemeClr val="tx1"/>
                      </a:solidFill>
                      <a:prstDash val="solid"/>
                      <a:round/>
                      <a:headEnd type="none" w="med" len="med"/>
                      <a:tailEnd type="none" w="med" len="med"/>
                    </a:lnL>
                    <a:lnR>
                      <a:noFill/>
                    </a:lnR>
                    <a:lnT w="6350" cap="flat" cmpd="sng" algn="ctr">
                      <a:solidFill>
                        <a:schemeClr val="tx1"/>
                      </a:solidFill>
                      <a:prstDash val="dot"/>
                      <a:round/>
                      <a:headEnd type="none" w="med" len="med"/>
                      <a:tailEnd type="none" w="med" len="med"/>
                    </a:lnT>
                    <a:lnB w="6350" cap="flat" cmpd="sng" algn="ctr">
                      <a:solidFill>
                        <a:schemeClr val="tx1"/>
                      </a:solidFill>
                      <a:prstDash val="dot"/>
                      <a:round/>
                      <a:headEnd type="none" w="med" len="med"/>
                      <a:tailEnd type="none" w="med" len="med"/>
                    </a:lnB>
                    <a:lnTlToBr>
                      <a:noFill/>
                    </a:lnTlToBr>
                    <a:lnBlToTr>
                      <a:noFill/>
                    </a:lnBlToTr>
                    <a:noFill/>
                  </a:tcPr>
                </a:tc>
                <a:extLst>
                  <a:ext uri="{0D108BD9-81ED-4DB2-BD59-A6C34878D82A}">
                    <a16:rowId xmlns:a16="http://schemas.microsoft.com/office/drawing/2014/main" val="1656218073"/>
                  </a:ext>
                </a:extLst>
              </a:tr>
              <a:tr h="24379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&lt;10</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6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 </a:t>
                      </a:r>
                    </a:p>
                  </a:txBody>
                  <a:tcPr marL="0" marR="0" marT="0" marB="0" anchor="ctr" horzOverflow="overflow">
                    <a:lnL>
                      <a:noFill/>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Re Kr </a:t>
                      </a:r>
                      <a:r>
                        <a:rPr kumimoji="1" lang="en-US" altLang="zh-CN" sz="1600" b="0" i="0" u="none" strike="noStrike" cap="none" normalizeH="0" baseline="0" dirty="0" err="1">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Xe</a:t>
                      </a:r>
                      <a:r>
                        <a:rPr kumimoji="1" lang="en-US" altLang="zh-CN" sz="16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Pa Ra Ac Po Rn</a:t>
                      </a:r>
                    </a:p>
                  </a:txBody>
                  <a:tcPr marL="0" marR="0" marT="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6350" cap="flat" cmpd="sng" algn="ctr">
                      <a:solidFill>
                        <a:schemeClr val="tx1"/>
                      </a:solidFill>
                      <a:prstDash val="dot"/>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a:t>
                      </a:r>
                    </a:p>
                  </a:txBody>
                  <a:tcPr marL="0" marR="0" marT="0" marB="0" anchor="ctr" horzOverflow="overflow">
                    <a:lnL w="12700" cap="flat" cmpd="sng" algn="ctr">
                      <a:solidFill>
                        <a:schemeClr val="tx1"/>
                      </a:solidFill>
                      <a:prstDash val="solid"/>
                      <a:round/>
                      <a:headEnd type="none" w="med" len="med"/>
                      <a:tailEnd type="none" w="med" len="med"/>
                    </a:lnL>
                    <a:lnR>
                      <a:noFill/>
                    </a:lnR>
                    <a:lnT w="6350" cap="flat" cmpd="sng" algn="ctr">
                      <a:solidFill>
                        <a:schemeClr val="tx1"/>
                      </a:solidFill>
                      <a:prstDash val="dot"/>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15900594"/>
                  </a:ext>
                </a:extLst>
              </a:tr>
            </a:tbl>
          </a:graphicData>
        </a:graphic>
      </p:graphicFrame>
      <p:pic>
        <p:nvPicPr>
          <p:cNvPr id="23605" name="Picture 532">
            <a:extLst>
              <a:ext uri="{FF2B5EF4-FFF2-40B4-BE49-F238E27FC236}">
                <a16:creationId xmlns:a16="http://schemas.microsoft.com/office/drawing/2014/main" id="{911BB49C-1ED6-064F-B928-F9DCA0487A9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940152" y="4005064"/>
            <a:ext cx="3082704" cy="21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1C81B6BF-27A3-7142-BDBB-A61CA8E93C6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 name="文本框 2">
            <a:extLst>
              <a:ext uri="{FF2B5EF4-FFF2-40B4-BE49-F238E27FC236}">
                <a16:creationId xmlns:a16="http://schemas.microsoft.com/office/drawing/2014/main" id="{7080C2B9-466A-C486-F5C3-EB5D6C0B94AE}"/>
              </a:ext>
            </a:extLst>
          </p:cNvPr>
          <p:cNvSpPr txBox="1"/>
          <p:nvPr/>
        </p:nvSpPr>
        <p:spPr>
          <a:xfrm>
            <a:off x="6578678" y="6237312"/>
            <a:ext cx="1881754" cy="400110"/>
          </a:xfrm>
          <a:prstGeom prst="rect">
            <a:avLst/>
          </a:prstGeom>
          <a:noFill/>
        </p:spPr>
        <p:txBody>
          <a:bodyPr wrap="square">
            <a:spAutoFit/>
          </a:bodyPr>
          <a:lstStyle/>
          <a:p>
            <a:pPr algn="ctr"/>
            <a:r>
              <a:rPr lang="zh-CN" altLang="en-US" sz="2000" b="0" dirty="0">
                <a:solidFill>
                  <a:schemeClr val="accent2">
                    <a:lumMod val="75000"/>
                  </a:schemeClr>
                </a:solidFill>
                <a:latin typeface="Arial" panose="020B0604020202020204" pitchFamily="34" charset="0"/>
                <a:ea typeface="黑体" panose="02010609060101010101" pitchFamily="49" charset="-122"/>
                <a:cs typeface="Arial" panose="020B0604020202020204" pitchFamily="34" charset="0"/>
              </a:rPr>
              <a:t>原子丰度</a:t>
            </a:r>
            <a:endParaRPr lang="zh-CN" altLang="en-US" sz="2000" dirty="0">
              <a:solidFill>
                <a:schemeClr val="accent2">
                  <a:lumMod val="75000"/>
                </a:schemeClr>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灯片编号占位符 1">
            <a:extLst>
              <a:ext uri="{FF2B5EF4-FFF2-40B4-BE49-F238E27FC236}">
                <a16:creationId xmlns:a16="http://schemas.microsoft.com/office/drawing/2014/main" id="{924C939F-F107-314A-8934-77195A901434}"/>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03D217F-3C40-3F41-9CE7-A7F9E29E3FBB}" type="slidenum">
              <a:rPr lang="en-US" altLang="zh-CN" sz="1400" b="0">
                <a:solidFill>
                  <a:schemeClr val="tx1"/>
                </a:solidFill>
                <a:ea typeface="黑体" panose="02010609060101010101" pitchFamily="49" charset="-122"/>
              </a:rPr>
              <a:pPr>
                <a:spcBef>
                  <a:spcPct val="0"/>
                </a:spcBef>
                <a:buFontTx/>
                <a:buNone/>
              </a:pPr>
              <a:t>17</a:t>
            </a:fld>
            <a:endParaRPr lang="en-US" altLang="zh-CN" sz="1400" b="0">
              <a:solidFill>
                <a:schemeClr val="tx1"/>
              </a:solidFill>
              <a:ea typeface="黑体" panose="02010609060101010101" pitchFamily="49" charset="-122"/>
            </a:endParaRPr>
          </a:p>
        </p:txBody>
      </p:sp>
      <p:sp>
        <p:nvSpPr>
          <p:cNvPr id="24578" name="Rectangle 2">
            <a:extLst>
              <a:ext uri="{FF2B5EF4-FFF2-40B4-BE49-F238E27FC236}">
                <a16:creationId xmlns:a16="http://schemas.microsoft.com/office/drawing/2014/main" id="{AE22CB45-118F-454F-A3B9-438A79C81E51}"/>
              </a:ext>
            </a:extLst>
          </p:cNvPr>
          <p:cNvSpPr>
            <a:spLocks noGrp="1" noChangeArrowheads="1"/>
          </p:cNvSpPr>
          <p:nvPr>
            <p:ph type="title" idx="4294967295"/>
          </p:nvPr>
        </p:nvSpPr>
        <p:spPr>
          <a:xfrm>
            <a:off x="1619672" y="196263"/>
            <a:ext cx="5992813" cy="640449"/>
          </a:xfrm>
        </p:spPr>
        <p:txBody>
          <a:bodyPr/>
          <a:lstStyle/>
          <a:p>
            <a:pPr eaLnBrk="1" hangingPunct="1"/>
            <a:r>
              <a:rPr lang="zh-CN" altLang="en-US" sz="2800" dirty="0">
                <a:solidFill>
                  <a:srgbClr val="C00000"/>
                </a:solidFill>
              </a:rPr>
              <a:t>地球的结构</a:t>
            </a:r>
          </a:p>
        </p:txBody>
      </p:sp>
      <p:pic>
        <p:nvPicPr>
          <p:cNvPr id="24579" name="Picture 4">
            <a:extLst>
              <a:ext uri="{FF2B5EF4-FFF2-40B4-BE49-F238E27FC236}">
                <a16:creationId xmlns:a16="http://schemas.microsoft.com/office/drawing/2014/main" id="{C7D8E36C-A986-7C47-92FE-9257EDF4AB7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4787" y="1082759"/>
            <a:ext cx="5461000" cy="491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Rectangle 5">
            <a:extLst>
              <a:ext uri="{FF2B5EF4-FFF2-40B4-BE49-F238E27FC236}">
                <a16:creationId xmlns:a16="http://schemas.microsoft.com/office/drawing/2014/main" id="{17274585-C68F-B54C-A731-DCDAD22D38FD}"/>
              </a:ext>
            </a:extLst>
          </p:cNvPr>
          <p:cNvSpPr>
            <a:spLocks noChangeArrowheads="1"/>
          </p:cNvSpPr>
          <p:nvPr/>
        </p:nvSpPr>
        <p:spPr bwMode="auto">
          <a:xfrm>
            <a:off x="6119813" y="785813"/>
            <a:ext cx="15605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a:solidFill>
                  <a:schemeClr val="tx1"/>
                </a:solidFill>
                <a:latin typeface="Arial" panose="020B0604020202020204" pitchFamily="34" charset="0"/>
                <a:ea typeface="黑体" panose="02010609060101010101" pitchFamily="49" charset="-122"/>
              </a:rPr>
              <a:t>岩石圈</a:t>
            </a:r>
          </a:p>
          <a:p>
            <a:pPr algn="ctr" eaLnBrk="1" hangingPunct="1">
              <a:spcBef>
                <a:spcPct val="0"/>
              </a:spcBef>
              <a:buFontTx/>
              <a:buNone/>
            </a:pPr>
            <a:r>
              <a:rPr kumimoji="0" lang="zh-CN" altLang="en-US" sz="1800">
                <a:solidFill>
                  <a:schemeClr val="tx1"/>
                </a:solidFill>
                <a:latin typeface="Arial" panose="020B0604020202020204" pitchFamily="34" charset="0"/>
                <a:ea typeface="黑体" panose="02010609060101010101" pitchFamily="49" charset="-122"/>
              </a:rPr>
              <a:t>（刚性）</a:t>
            </a:r>
          </a:p>
        </p:txBody>
      </p:sp>
      <p:sp>
        <p:nvSpPr>
          <p:cNvPr id="24581" name="Text Box 7">
            <a:extLst>
              <a:ext uri="{FF2B5EF4-FFF2-40B4-BE49-F238E27FC236}">
                <a16:creationId xmlns:a16="http://schemas.microsoft.com/office/drawing/2014/main" id="{54C0778C-A8E0-1941-BAA8-F597427B4995}"/>
              </a:ext>
            </a:extLst>
          </p:cNvPr>
          <p:cNvSpPr txBox="1">
            <a:spLocks noChangeArrowheads="1"/>
          </p:cNvSpPr>
          <p:nvPr/>
        </p:nvSpPr>
        <p:spPr bwMode="auto">
          <a:xfrm>
            <a:off x="7115977" y="1500189"/>
            <a:ext cx="1114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a:solidFill>
                  <a:schemeClr val="tx1"/>
                </a:solidFill>
                <a:latin typeface="Arial" panose="020B0604020202020204" pitchFamily="34" charset="0"/>
                <a:ea typeface="黑体" panose="02010609060101010101" pitchFamily="49" charset="-122"/>
              </a:rPr>
              <a:t>软流圈</a:t>
            </a:r>
            <a:br>
              <a:rPr kumimoji="0" lang="zh-CN" altLang="en-US" sz="1800">
                <a:solidFill>
                  <a:schemeClr val="tx1"/>
                </a:solidFill>
                <a:latin typeface="Arial" panose="020B0604020202020204" pitchFamily="34" charset="0"/>
                <a:ea typeface="黑体" panose="02010609060101010101" pitchFamily="49" charset="-122"/>
              </a:rPr>
            </a:br>
            <a:r>
              <a:rPr kumimoji="0" lang="zh-CN" altLang="en-US" sz="1800">
                <a:solidFill>
                  <a:schemeClr val="tx1"/>
                </a:solidFill>
                <a:latin typeface="Arial" panose="020B0604020202020204" pitchFamily="34" charset="0"/>
                <a:ea typeface="黑体" panose="02010609060101010101" pitchFamily="49" charset="-122"/>
              </a:rPr>
              <a:t>（塑性）</a:t>
            </a:r>
          </a:p>
        </p:txBody>
      </p:sp>
      <p:sp>
        <p:nvSpPr>
          <p:cNvPr id="24582" name="Rectangle 8">
            <a:extLst>
              <a:ext uri="{FF2B5EF4-FFF2-40B4-BE49-F238E27FC236}">
                <a16:creationId xmlns:a16="http://schemas.microsoft.com/office/drawing/2014/main" id="{6A0E2AF6-DB84-EC40-8871-2BE7505E1DF3}"/>
              </a:ext>
            </a:extLst>
          </p:cNvPr>
          <p:cNvSpPr>
            <a:spLocks noChangeArrowheads="1"/>
          </p:cNvSpPr>
          <p:nvPr/>
        </p:nvSpPr>
        <p:spPr bwMode="auto">
          <a:xfrm>
            <a:off x="483209" y="4341233"/>
            <a:ext cx="147508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2000" dirty="0">
                <a:solidFill>
                  <a:schemeClr val="tx1"/>
                </a:solidFill>
                <a:latin typeface="Arial" panose="020B0604020202020204" pitchFamily="34" charset="0"/>
                <a:ea typeface="黑体" panose="02010609060101010101" pitchFamily="49" charset="-122"/>
              </a:rPr>
              <a:t>水圈和</a:t>
            </a:r>
            <a:br>
              <a:rPr kumimoji="0" lang="zh-CN" altLang="en-US" sz="2000" dirty="0">
                <a:solidFill>
                  <a:schemeClr val="tx1"/>
                </a:solidFill>
                <a:latin typeface="Arial" panose="020B0604020202020204" pitchFamily="34" charset="0"/>
                <a:ea typeface="黑体" panose="02010609060101010101" pitchFamily="49" charset="-122"/>
              </a:rPr>
            </a:br>
            <a:r>
              <a:rPr kumimoji="0" lang="zh-CN" altLang="en-US" sz="2000" dirty="0">
                <a:solidFill>
                  <a:schemeClr val="tx1"/>
                </a:solidFill>
                <a:latin typeface="Arial" panose="020B0604020202020204" pitchFamily="34" charset="0"/>
                <a:ea typeface="黑体" panose="02010609060101010101" pitchFamily="49" charset="-122"/>
              </a:rPr>
              <a:t>大气圈</a:t>
            </a:r>
            <a:br>
              <a:rPr kumimoji="0" lang="zh-CN" altLang="en-US" sz="2000" dirty="0">
                <a:solidFill>
                  <a:schemeClr val="tx1"/>
                </a:solidFill>
                <a:latin typeface="Arial" panose="020B0604020202020204" pitchFamily="34" charset="0"/>
                <a:ea typeface="黑体" panose="02010609060101010101" pitchFamily="49" charset="-122"/>
              </a:rPr>
            </a:br>
            <a:r>
              <a:rPr kumimoji="0" lang="zh-CN" altLang="en-US" sz="2000" dirty="0">
                <a:solidFill>
                  <a:schemeClr val="tx1"/>
                </a:solidFill>
                <a:latin typeface="Arial" panose="020B0604020202020204" pitchFamily="34" charset="0"/>
                <a:ea typeface="黑体" panose="02010609060101010101" pitchFamily="49" charset="-122"/>
              </a:rPr>
              <a:t>（液，气）</a:t>
            </a:r>
          </a:p>
        </p:txBody>
      </p:sp>
      <p:sp>
        <p:nvSpPr>
          <p:cNvPr id="24583" name="Rectangle 9">
            <a:extLst>
              <a:ext uri="{FF2B5EF4-FFF2-40B4-BE49-F238E27FC236}">
                <a16:creationId xmlns:a16="http://schemas.microsoft.com/office/drawing/2014/main" id="{FB090E7B-75E2-5141-B12C-18953167A07F}"/>
              </a:ext>
            </a:extLst>
          </p:cNvPr>
          <p:cNvSpPr>
            <a:spLocks noChangeArrowheads="1"/>
          </p:cNvSpPr>
          <p:nvPr/>
        </p:nvSpPr>
        <p:spPr bwMode="auto">
          <a:xfrm>
            <a:off x="4275146" y="1640574"/>
            <a:ext cx="1114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a:solidFill>
                  <a:schemeClr val="tx1"/>
                </a:solidFill>
                <a:latin typeface="Arial" panose="020B0604020202020204" pitchFamily="34" charset="0"/>
                <a:ea typeface="黑体" panose="02010609060101010101" pitchFamily="49" charset="-122"/>
              </a:rPr>
              <a:t>地幔</a:t>
            </a:r>
            <a:br>
              <a:rPr kumimoji="0" lang="zh-CN" altLang="en-US" sz="1800">
                <a:solidFill>
                  <a:schemeClr val="tx1"/>
                </a:solidFill>
                <a:latin typeface="Arial" panose="020B0604020202020204" pitchFamily="34" charset="0"/>
                <a:ea typeface="黑体" panose="02010609060101010101" pitchFamily="49" charset="-122"/>
              </a:rPr>
            </a:br>
            <a:r>
              <a:rPr kumimoji="0" lang="zh-CN" altLang="en-US" sz="1800">
                <a:solidFill>
                  <a:schemeClr val="tx1"/>
                </a:solidFill>
                <a:latin typeface="Arial" panose="020B0604020202020204" pitchFamily="34" charset="0"/>
                <a:ea typeface="黑体" panose="02010609060101010101" pitchFamily="49" charset="-122"/>
              </a:rPr>
              <a:t>（固体）</a:t>
            </a:r>
          </a:p>
        </p:txBody>
      </p:sp>
      <p:sp>
        <p:nvSpPr>
          <p:cNvPr id="24584" name="Rectangle 11">
            <a:extLst>
              <a:ext uri="{FF2B5EF4-FFF2-40B4-BE49-F238E27FC236}">
                <a16:creationId xmlns:a16="http://schemas.microsoft.com/office/drawing/2014/main" id="{A21A073B-DCAC-774C-BE8D-DE96522D2B1B}"/>
              </a:ext>
            </a:extLst>
          </p:cNvPr>
          <p:cNvSpPr>
            <a:spLocks noChangeArrowheads="1"/>
          </p:cNvSpPr>
          <p:nvPr/>
        </p:nvSpPr>
        <p:spPr bwMode="auto">
          <a:xfrm>
            <a:off x="4899033" y="3069324"/>
            <a:ext cx="1114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a:solidFill>
                  <a:schemeClr val="tx1"/>
                </a:solidFill>
                <a:latin typeface="Arial" panose="020B0604020202020204" pitchFamily="34" charset="0"/>
                <a:ea typeface="黑体" panose="02010609060101010101" pitchFamily="49" charset="-122"/>
              </a:rPr>
              <a:t>外核</a:t>
            </a:r>
            <a:br>
              <a:rPr kumimoji="0" lang="zh-CN" altLang="en-US" sz="1800">
                <a:solidFill>
                  <a:schemeClr val="tx1"/>
                </a:solidFill>
                <a:latin typeface="Arial" panose="020B0604020202020204" pitchFamily="34" charset="0"/>
                <a:ea typeface="黑体" panose="02010609060101010101" pitchFamily="49" charset="-122"/>
              </a:rPr>
            </a:br>
            <a:r>
              <a:rPr kumimoji="0" lang="zh-CN" altLang="en-US" sz="1800">
                <a:solidFill>
                  <a:schemeClr val="tx1"/>
                </a:solidFill>
                <a:latin typeface="Arial" panose="020B0604020202020204" pitchFamily="34" charset="0"/>
                <a:ea typeface="黑体" panose="02010609060101010101" pitchFamily="49" charset="-122"/>
              </a:rPr>
              <a:t>（液体）</a:t>
            </a:r>
          </a:p>
        </p:txBody>
      </p:sp>
      <p:sp>
        <p:nvSpPr>
          <p:cNvPr id="24585" name="Rectangle 12">
            <a:extLst>
              <a:ext uri="{FF2B5EF4-FFF2-40B4-BE49-F238E27FC236}">
                <a16:creationId xmlns:a16="http://schemas.microsoft.com/office/drawing/2014/main" id="{D30890F9-1284-FB43-90C9-83B94CF7ABCD}"/>
              </a:ext>
            </a:extLst>
          </p:cNvPr>
          <p:cNvSpPr>
            <a:spLocks noChangeArrowheads="1"/>
          </p:cNvSpPr>
          <p:nvPr/>
        </p:nvSpPr>
        <p:spPr bwMode="auto">
          <a:xfrm>
            <a:off x="4040196" y="3283636"/>
            <a:ext cx="111440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kumimoji="0" lang="zh-CN" altLang="en-US" sz="1800">
                <a:solidFill>
                  <a:schemeClr val="tx1"/>
                </a:solidFill>
                <a:latin typeface="Arial" panose="020B0604020202020204" pitchFamily="34" charset="0"/>
                <a:ea typeface="黑体" panose="02010609060101010101" pitchFamily="49" charset="-122"/>
              </a:rPr>
              <a:t>内核</a:t>
            </a:r>
            <a:br>
              <a:rPr kumimoji="0" lang="zh-CN" altLang="en-US" sz="1800">
                <a:solidFill>
                  <a:schemeClr val="tx1"/>
                </a:solidFill>
                <a:latin typeface="Arial" panose="020B0604020202020204" pitchFamily="34" charset="0"/>
                <a:ea typeface="黑体" panose="02010609060101010101" pitchFamily="49" charset="-122"/>
              </a:rPr>
            </a:br>
            <a:r>
              <a:rPr kumimoji="0" lang="zh-CN" altLang="en-US" sz="1800">
                <a:solidFill>
                  <a:schemeClr val="tx1"/>
                </a:solidFill>
                <a:latin typeface="Arial" panose="020B0604020202020204" pitchFamily="34" charset="0"/>
                <a:ea typeface="黑体" panose="02010609060101010101" pitchFamily="49" charset="-122"/>
              </a:rPr>
              <a:t>（固体）</a:t>
            </a:r>
          </a:p>
        </p:txBody>
      </p:sp>
      <p:sp>
        <p:nvSpPr>
          <p:cNvPr id="24586" name="TextBox 11">
            <a:extLst>
              <a:ext uri="{FF2B5EF4-FFF2-40B4-BE49-F238E27FC236}">
                <a16:creationId xmlns:a16="http://schemas.microsoft.com/office/drawing/2014/main" id="{65AA1383-A765-D64C-A0C0-55FA4C6847F6}"/>
              </a:ext>
            </a:extLst>
          </p:cNvPr>
          <p:cNvSpPr txBox="1">
            <a:spLocks noChangeArrowheads="1"/>
          </p:cNvSpPr>
          <p:nvPr/>
        </p:nvSpPr>
        <p:spPr bwMode="auto">
          <a:xfrm>
            <a:off x="4803776" y="2428875"/>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800">
                <a:solidFill>
                  <a:srgbClr val="FF0000"/>
                </a:solidFill>
                <a:latin typeface="黑体" panose="02010609060101010101" pitchFamily="49" charset="-122"/>
                <a:ea typeface="黑体" panose="02010609060101010101" pitchFamily="49" charset="-122"/>
              </a:rPr>
              <a:t>熔铁</a:t>
            </a:r>
          </a:p>
        </p:txBody>
      </p:sp>
      <p:sp>
        <p:nvSpPr>
          <p:cNvPr id="24587" name="TextBox 12">
            <a:extLst>
              <a:ext uri="{FF2B5EF4-FFF2-40B4-BE49-F238E27FC236}">
                <a16:creationId xmlns:a16="http://schemas.microsoft.com/office/drawing/2014/main" id="{100E64F2-C326-A242-8C38-DFBCA0EE163F}"/>
              </a:ext>
            </a:extLst>
          </p:cNvPr>
          <p:cNvSpPr txBox="1">
            <a:spLocks noChangeArrowheads="1"/>
          </p:cNvSpPr>
          <p:nvPr/>
        </p:nvSpPr>
        <p:spPr bwMode="auto">
          <a:xfrm>
            <a:off x="4100514" y="3000375"/>
            <a:ext cx="6495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800">
                <a:solidFill>
                  <a:srgbClr val="FF0000"/>
                </a:solidFill>
                <a:latin typeface="黑体" panose="02010609060101010101" pitchFamily="49" charset="-122"/>
                <a:ea typeface="黑体" panose="02010609060101010101" pitchFamily="49" charset="-122"/>
              </a:rPr>
              <a:t>固铁</a:t>
            </a:r>
          </a:p>
        </p:txBody>
      </p:sp>
      <p:sp>
        <p:nvSpPr>
          <p:cNvPr id="24588" name="矩形 13">
            <a:extLst>
              <a:ext uri="{FF2B5EF4-FFF2-40B4-BE49-F238E27FC236}">
                <a16:creationId xmlns:a16="http://schemas.microsoft.com/office/drawing/2014/main" id="{7DCCF29F-3385-674F-9008-8A5B2D98FFA6}"/>
              </a:ext>
            </a:extLst>
          </p:cNvPr>
          <p:cNvSpPr>
            <a:spLocks noChangeArrowheads="1"/>
          </p:cNvSpPr>
          <p:nvPr/>
        </p:nvSpPr>
        <p:spPr bwMode="auto">
          <a:xfrm>
            <a:off x="3643314" y="2071688"/>
            <a:ext cx="88197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800">
                <a:solidFill>
                  <a:srgbClr val="0000FF"/>
                </a:solidFill>
                <a:latin typeface="黑体" panose="02010609060101010101" pitchFamily="49" charset="-122"/>
                <a:ea typeface="黑体" panose="02010609060101010101" pitchFamily="49" charset="-122"/>
              </a:rPr>
              <a:t>硅酸盐</a:t>
            </a:r>
          </a:p>
        </p:txBody>
      </p:sp>
      <p:sp>
        <p:nvSpPr>
          <p:cNvPr id="24589" name="矩形 14">
            <a:extLst>
              <a:ext uri="{FF2B5EF4-FFF2-40B4-BE49-F238E27FC236}">
                <a16:creationId xmlns:a16="http://schemas.microsoft.com/office/drawing/2014/main" id="{5734B4DA-13AC-5E4E-ADA2-897C075586AB}"/>
              </a:ext>
            </a:extLst>
          </p:cNvPr>
          <p:cNvSpPr>
            <a:spLocks noChangeArrowheads="1"/>
          </p:cNvSpPr>
          <p:nvPr/>
        </p:nvSpPr>
        <p:spPr bwMode="auto">
          <a:xfrm>
            <a:off x="3967280" y="3820679"/>
            <a:ext cx="214674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1800" dirty="0" err="1">
                <a:solidFill>
                  <a:srgbClr val="0000FF"/>
                </a:solidFill>
                <a:ea typeface="黑体" panose="02010609060101010101" pitchFamily="49" charset="-122"/>
                <a:cs typeface="Times New Roman" panose="02020603050405020304" pitchFamily="18" charset="0"/>
              </a:rPr>
              <a:t>MgO</a:t>
            </a:r>
            <a:r>
              <a:rPr kumimoji="0" lang="en-US" altLang="zh-CN" sz="1800" dirty="0">
                <a:solidFill>
                  <a:srgbClr val="0000FF"/>
                </a:solidFill>
                <a:ea typeface="黑体" panose="02010609060101010101" pitchFamily="49" charset="-122"/>
                <a:cs typeface="Times New Roman" panose="02020603050405020304" pitchFamily="18" charset="0"/>
              </a:rPr>
              <a:t>, </a:t>
            </a:r>
            <a:r>
              <a:rPr kumimoji="0" lang="en-US" altLang="zh-CN" sz="1800" dirty="0" err="1">
                <a:solidFill>
                  <a:srgbClr val="0000FF"/>
                </a:solidFill>
                <a:ea typeface="黑体" panose="02010609060101010101" pitchFamily="49" charset="-122"/>
                <a:cs typeface="Times New Roman" panose="02020603050405020304" pitchFamily="18" charset="0"/>
              </a:rPr>
              <a:t>FeO</a:t>
            </a:r>
            <a:r>
              <a:rPr kumimoji="0" lang="en-US" altLang="zh-CN" sz="1800" baseline="-25000" dirty="0" err="1">
                <a:solidFill>
                  <a:srgbClr val="0000FF"/>
                </a:solidFill>
                <a:ea typeface="黑体" panose="02010609060101010101" pitchFamily="49" charset="-122"/>
                <a:cs typeface="Times New Roman" panose="02020603050405020304" pitchFamily="18" charset="0"/>
              </a:rPr>
              <a:t>x</a:t>
            </a:r>
            <a:r>
              <a:rPr kumimoji="0" lang="en-US" altLang="zh-CN" sz="1800" dirty="0">
                <a:solidFill>
                  <a:srgbClr val="0000FF"/>
                </a:solidFill>
                <a:ea typeface="黑体" panose="02010609060101010101" pitchFamily="49" charset="-122"/>
                <a:cs typeface="Times New Roman" panose="02020603050405020304" pitchFamily="18" charset="0"/>
              </a:rPr>
              <a:t>, SiO</a:t>
            </a:r>
            <a:r>
              <a:rPr kumimoji="0" lang="en-US" altLang="zh-CN" sz="1800" baseline="-25000" dirty="0">
                <a:solidFill>
                  <a:srgbClr val="0000FF"/>
                </a:solidFill>
                <a:ea typeface="黑体" panose="02010609060101010101" pitchFamily="49" charset="-122"/>
                <a:cs typeface="Times New Roman" panose="02020603050405020304" pitchFamily="18" charset="0"/>
              </a:rPr>
              <a:t>2</a:t>
            </a:r>
          </a:p>
          <a:p>
            <a:pPr eaLnBrk="1" hangingPunct="1">
              <a:spcBef>
                <a:spcPct val="0"/>
              </a:spcBef>
              <a:buFontTx/>
              <a:buNone/>
            </a:pPr>
            <a:r>
              <a:rPr kumimoji="0" lang="en-US" altLang="zh-CN" sz="1800" dirty="0">
                <a:solidFill>
                  <a:srgbClr val="0000FF"/>
                </a:solidFill>
                <a:ea typeface="黑体" panose="02010609060101010101" pitchFamily="49" charset="-122"/>
                <a:cs typeface="Times New Roman" panose="02020603050405020304" pitchFamily="18" charset="0"/>
              </a:rPr>
              <a:t>MgSiO</a:t>
            </a:r>
            <a:r>
              <a:rPr kumimoji="0" lang="en-US" altLang="zh-CN" sz="1800" baseline="-25000" dirty="0">
                <a:solidFill>
                  <a:srgbClr val="0000FF"/>
                </a:solidFill>
                <a:ea typeface="黑体" panose="02010609060101010101" pitchFamily="49" charset="-122"/>
                <a:cs typeface="Times New Roman" panose="02020603050405020304" pitchFamily="18" charset="0"/>
              </a:rPr>
              <a:t>3</a:t>
            </a:r>
            <a:r>
              <a:rPr kumimoji="0" lang="en-US" altLang="zh-CN" sz="1800" dirty="0">
                <a:solidFill>
                  <a:srgbClr val="0000FF"/>
                </a:solidFill>
                <a:ea typeface="黑体" panose="02010609060101010101" pitchFamily="49" charset="-122"/>
                <a:cs typeface="Times New Roman" panose="02020603050405020304" pitchFamily="18" charset="0"/>
              </a:rPr>
              <a:t> and FeSiO</a:t>
            </a:r>
            <a:r>
              <a:rPr kumimoji="0" lang="en-US" altLang="zh-CN" sz="1800" baseline="-25000" dirty="0">
                <a:solidFill>
                  <a:srgbClr val="0000FF"/>
                </a:solidFill>
                <a:ea typeface="黑体" panose="02010609060101010101" pitchFamily="49" charset="-122"/>
                <a:cs typeface="Times New Roman" panose="02020603050405020304" pitchFamily="18" charset="0"/>
              </a:rPr>
              <a:t>3</a:t>
            </a:r>
            <a:endParaRPr kumimoji="0" lang="zh-CN" altLang="en-US" sz="1800" baseline="-25000" dirty="0">
              <a:solidFill>
                <a:srgbClr val="0000FF"/>
              </a:solidFill>
              <a:ea typeface="黑体" panose="02010609060101010101" pitchFamily="49" charset="-122"/>
              <a:cs typeface="Times New Roman" panose="02020603050405020304" pitchFamily="18" charset="0"/>
            </a:endParaRPr>
          </a:p>
        </p:txBody>
      </p:sp>
      <p:sp>
        <p:nvSpPr>
          <p:cNvPr id="24590" name="矩形 15">
            <a:extLst>
              <a:ext uri="{FF2B5EF4-FFF2-40B4-BE49-F238E27FC236}">
                <a16:creationId xmlns:a16="http://schemas.microsoft.com/office/drawing/2014/main" id="{DB3399B5-D2D9-954D-86E6-C6EFB04A0F70}"/>
              </a:ext>
            </a:extLst>
          </p:cNvPr>
          <p:cNvSpPr>
            <a:spLocks noChangeArrowheads="1"/>
          </p:cNvSpPr>
          <p:nvPr/>
        </p:nvSpPr>
        <p:spPr bwMode="auto">
          <a:xfrm>
            <a:off x="6970714" y="3714750"/>
            <a:ext cx="204414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1800">
                <a:solidFill>
                  <a:schemeClr val="tx1"/>
                </a:solidFill>
                <a:latin typeface="黑体" panose="02010609060101010101" pitchFamily="49" charset="-122"/>
                <a:ea typeface="黑体" panose="02010609060101010101" pitchFamily="49" charset="-122"/>
              </a:rPr>
              <a:t>大温度梯度，高压</a:t>
            </a:r>
          </a:p>
        </p:txBody>
      </p:sp>
      <p:cxnSp>
        <p:nvCxnSpPr>
          <p:cNvPr id="18" name="直接箭头连接符 17">
            <a:extLst>
              <a:ext uri="{FF2B5EF4-FFF2-40B4-BE49-F238E27FC236}">
                <a16:creationId xmlns:a16="http://schemas.microsoft.com/office/drawing/2014/main" id="{80DE7C7B-C9D2-7848-B19F-8A6AA6C068A4}"/>
              </a:ext>
            </a:extLst>
          </p:cNvPr>
          <p:cNvCxnSpPr/>
          <p:nvPr/>
        </p:nvCxnSpPr>
        <p:spPr>
          <a:xfrm rot="10800000">
            <a:off x="5702353" y="3876681"/>
            <a:ext cx="1214437" cy="1587"/>
          </a:xfrm>
          <a:prstGeom prst="straightConnector1">
            <a:avLst/>
          </a:prstGeom>
          <a:ln w="38100">
            <a:solidFill>
              <a:srgbClr val="0000FF"/>
            </a:solidFill>
            <a:tailEnd type="arrow"/>
          </a:ln>
        </p:spPr>
        <p:style>
          <a:lnRef idx="1">
            <a:schemeClr val="accent1"/>
          </a:lnRef>
          <a:fillRef idx="0">
            <a:schemeClr val="accent1"/>
          </a:fillRef>
          <a:effectRef idx="0">
            <a:schemeClr val="accent1"/>
          </a:effectRef>
          <a:fontRef idx="minor">
            <a:schemeClr val="tx1"/>
          </a:fontRef>
        </p:style>
      </p:cxnSp>
      <p:pic>
        <p:nvPicPr>
          <p:cNvPr id="24592" name="Picture 4">
            <a:extLst>
              <a:ext uri="{FF2B5EF4-FFF2-40B4-BE49-F238E27FC236}">
                <a16:creationId xmlns:a16="http://schemas.microsoft.com/office/drawing/2014/main" id="{4A848CC8-2717-FD4A-906E-2F9670BB990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01157" y="5940426"/>
            <a:ext cx="7697788" cy="87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93" name="TextBox 19">
            <a:extLst>
              <a:ext uri="{FF2B5EF4-FFF2-40B4-BE49-F238E27FC236}">
                <a16:creationId xmlns:a16="http://schemas.microsoft.com/office/drawing/2014/main" id="{61F0E21C-87EB-6642-A2E7-3A5C98CCAE7E}"/>
              </a:ext>
            </a:extLst>
          </p:cNvPr>
          <p:cNvSpPr txBox="1">
            <a:spLocks noChangeArrowheads="1"/>
          </p:cNvSpPr>
          <p:nvPr/>
        </p:nvSpPr>
        <p:spPr bwMode="auto">
          <a:xfrm>
            <a:off x="311385" y="1248162"/>
            <a:ext cx="126669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800" dirty="0">
                <a:solidFill>
                  <a:srgbClr val="0000FF"/>
                </a:solidFill>
                <a:latin typeface="黑体" panose="02010609060101010101" pitchFamily="49" charset="-122"/>
                <a:ea typeface="黑体" panose="02010609060101010101" pitchFamily="49" charset="-122"/>
              </a:rPr>
              <a:t>地壳</a:t>
            </a:r>
            <a:r>
              <a:rPr kumimoji="0" lang="zh-CN" altLang="en-US" sz="2800" dirty="0">
                <a:solidFill>
                  <a:schemeClr val="tx1"/>
                </a:solidFill>
                <a:latin typeface="黑体" panose="02010609060101010101" pitchFamily="49" charset="-122"/>
                <a:ea typeface="黑体" panose="02010609060101010101" pitchFamily="49" charset="-122"/>
              </a:rPr>
              <a:t>：</a:t>
            </a:r>
            <a:endParaRPr kumimoji="0" lang="en-US" altLang="zh-CN" sz="2800" dirty="0">
              <a:solidFill>
                <a:schemeClr val="tx1"/>
              </a:solidFill>
              <a:latin typeface="黑体" panose="02010609060101010101" pitchFamily="49" charset="-122"/>
              <a:ea typeface="黑体" panose="02010609060101010101" pitchFamily="49" charset="-122"/>
            </a:endParaRPr>
          </a:p>
          <a:p>
            <a:pPr eaLnBrk="1" hangingPunct="1">
              <a:spcBef>
                <a:spcPct val="0"/>
              </a:spcBef>
              <a:buFontTx/>
              <a:buNone/>
            </a:pPr>
            <a:r>
              <a:rPr kumimoji="0" lang="zh-CN" altLang="en-US" sz="2000" dirty="0">
                <a:solidFill>
                  <a:schemeClr val="tx1"/>
                </a:solidFill>
                <a:latin typeface="黑体" panose="02010609060101010101" pitchFamily="49" charset="-122"/>
                <a:ea typeface="黑体" panose="02010609060101010101" pitchFamily="49" charset="-122"/>
              </a:rPr>
              <a:t>大气圈</a:t>
            </a:r>
            <a:endParaRPr kumimoji="0" lang="en-US" altLang="zh-CN" sz="2000" dirty="0">
              <a:solidFill>
                <a:schemeClr val="tx1"/>
              </a:solidFill>
              <a:latin typeface="黑体" panose="02010609060101010101" pitchFamily="49" charset="-122"/>
              <a:ea typeface="黑体" panose="02010609060101010101" pitchFamily="49" charset="-122"/>
            </a:endParaRPr>
          </a:p>
          <a:p>
            <a:pPr eaLnBrk="1" hangingPunct="1">
              <a:spcBef>
                <a:spcPct val="0"/>
              </a:spcBef>
              <a:buFontTx/>
              <a:buNone/>
            </a:pPr>
            <a:r>
              <a:rPr kumimoji="0" lang="zh-CN" altLang="en-US" sz="2000" dirty="0">
                <a:solidFill>
                  <a:schemeClr val="tx1"/>
                </a:solidFill>
                <a:latin typeface="黑体" panose="02010609060101010101" pitchFamily="49" charset="-122"/>
                <a:ea typeface="黑体" panose="02010609060101010101" pitchFamily="49" charset="-122"/>
              </a:rPr>
              <a:t>水圈</a:t>
            </a:r>
            <a:endParaRPr kumimoji="0" lang="en-US" altLang="zh-CN" sz="2000" dirty="0">
              <a:solidFill>
                <a:schemeClr val="tx1"/>
              </a:solidFill>
              <a:latin typeface="黑体" panose="02010609060101010101" pitchFamily="49" charset="-122"/>
              <a:ea typeface="黑体" panose="02010609060101010101" pitchFamily="49" charset="-122"/>
            </a:endParaRPr>
          </a:p>
          <a:p>
            <a:pPr eaLnBrk="1" hangingPunct="1">
              <a:spcBef>
                <a:spcPct val="0"/>
              </a:spcBef>
              <a:buFontTx/>
              <a:buNone/>
            </a:pPr>
            <a:r>
              <a:rPr kumimoji="0" lang="zh-CN" altLang="en-US" sz="2000" dirty="0">
                <a:solidFill>
                  <a:schemeClr val="tx1"/>
                </a:solidFill>
                <a:latin typeface="黑体" panose="02010609060101010101" pitchFamily="49" charset="-122"/>
                <a:ea typeface="黑体" panose="02010609060101010101" pitchFamily="49" charset="-122"/>
              </a:rPr>
              <a:t>生物圈</a:t>
            </a:r>
            <a:endParaRPr kumimoji="0" lang="en-US" altLang="zh-CN" sz="2000" dirty="0">
              <a:solidFill>
                <a:schemeClr val="tx1"/>
              </a:solidFill>
              <a:latin typeface="黑体" panose="02010609060101010101" pitchFamily="49" charset="-122"/>
              <a:ea typeface="黑体" panose="02010609060101010101" pitchFamily="49" charset="-122"/>
            </a:endParaRPr>
          </a:p>
          <a:p>
            <a:pPr eaLnBrk="1" hangingPunct="1">
              <a:spcBef>
                <a:spcPct val="0"/>
              </a:spcBef>
              <a:buFontTx/>
              <a:buNone/>
            </a:pPr>
            <a:r>
              <a:rPr kumimoji="0" lang="zh-CN" altLang="en-US" sz="2000" dirty="0">
                <a:solidFill>
                  <a:schemeClr val="tx1"/>
                </a:solidFill>
                <a:latin typeface="黑体" panose="02010609060101010101" pitchFamily="49" charset="-122"/>
                <a:ea typeface="黑体" panose="02010609060101010101" pitchFamily="49" charset="-122"/>
              </a:rPr>
              <a:t>岩石圈</a:t>
            </a:r>
          </a:p>
        </p:txBody>
      </p:sp>
      <p:sp>
        <p:nvSpPr>
          <p:cNvPr id="24594" name="TextBox 20">
            <a:extLst>
              <a:ext uri="{FF2B5EF4-FFF2-40B4-BE49-F238E27FC236}">
                <a16:creationId xmlns:a16="http://schemas.microsoft.com/office/drawing/2014/main" id="{B038D1CD-D0E3-B647-990C-548FACC0F946}"/>
              </a:ext>
            </a:extLst>
          </p:cNvPr>
          <p:cNvSpPr txBox="1">
            <a:spLocks noChangeArrowheads="1"/>
          </p:cNvSpPr>
          <p:nvPr/>
        </p:nvSpPr>
        <p:spPr bwMode="auto">
          <a:xfrm>
            <a:off x="6524625" y="5643564"/>
            <a:ext cx="21980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400">
                <a:solidFill>
                  <a:srgbClr val="0000FF"/>
                </a:solidFill>
                <a:latin typeface="黑体" panose="02010609060101010101" pitchFamily="49" charset="-122"/>
                <a:ea typeface="黑体" panose="02010609060101010101" pitchFamily="49" charset="-122"/>
              </a:rPr>
              <a:t>地壳</a:t>
            </a:r>
            <a:r>
              <a:rPr kumimoji="0" lang="zh-CN" altLang="en-US" sz="1800">
                <a:solidFill>
                  <a:schemeClr val="tx1"/>
                </a:solidFill>
                <a:latin typeface="黑体" panose="02010609060101010101" pitchFamily="49" charset="-122"/>
                <a:ea typeface="黑体" panose="02010609060101010101" pitchFamily="49" charset="-122"/>
              </a:rPr>
              <a:t>中元素的丰度</a:t>
            </a:r>
          </a:p>
        </p:txBody>
      </p:sp>
      <p:sp>
        <p:nvSpPr>
          <p:cNvPr id="24595" name="Text Box 20">
            <a:extLst>
              <a:ext uri="{FF2B5EF4-FFF2-40B4-BE49-F238E27FC236}">
                <a16:creationId xmlns:a16="http://schemas.microsoft.com/office/drawing/2014/main" id="{B13564DF-2D32-A64F-A60C-144DA7DA9448}"/>
              </a:ext>
            </a:extLst>
          </p:cNvPr>
          <p:cNvSpPr txBox="1">
            <a:spLocks noChangeArrowheads="1"/>
          </p:cNvSpPr>
          <p:nvPr/>
        </p:nvSpPr>
        <p:spPr bwMode="auto">
          <a:xfrm>
            <a:off x="2933700" y="5734051"/>
            <a:ext cx="857250" cy="3667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kumimoji="0" lang="zh-CN" altLang="en-US" sz="1800" b="0">
              <a:solidFill>
                <a:schemeClr val="tx1"/>
              </a:solidFill>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灯片编号占位符 1">
            <a:extLst>
              <a:ext uri="{FF2B5EF4-FFF2-40B4-BE49-F238E27FC236}">
                <a16:creationId xmlns:a16="http://schemas.microsoft.com/office/drawing/2014/main" id="{F35C230F-173F-7C46-B521-EDBBD29648F3}"/>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465518D-0871-8043-8890-BD7C077D27E0}" type="slidenum">
              <a:rPr lang="en-US" altLang="zh-CN" sz="1400" b="0">
                <a:solidFill>
                  <a:schemeClr val="tx1"/>
                </a:solidFill>
                <a:ea typeface="黑体" panose="02010609060101010101" pitchFamily="49" charset="-122"/>
              </a:rPr>
              <a:pPr>
                <a:spcBef>
                  <a:spcPct val="0"/>
                </a:spcBef>
                <a:buFontTx/>
                <a:buNone/>
              </a:pPr>
              <a:t>18</a:t>
            </a:fld>
            <a:endParaRPr lang="en-US" altLang="zh-CN" sz="1400" b="0">
              <a:solidFill>
                <a:schemeClr val="tx1"/>
              </a:solidFill>
              <a:ea typeface="黑体" panose="02010609060101010101" pitchFamily="49" charset="-122"/>
            </a:endParaRPr>
          </a:p>
        </p:txBody>
      </p:sp>
      <p:pic>
        <p:nvPicPr>
          <p:cNvPr id="25602" name="Picture 2" descr="17_01">
            <a:extLst>
              <a:ext uri="{FF2B5EF4-FFF2-40B4-BE49-F238E27FC236}">
                <a16:creationId xmlns:a16="http://schemas.microsoft.com/office/drawing/2014/main" id="{DABD975E-5B92-594F-8F33-5CA35751294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1" y="1844676"/>
            <a:ext cx="3502025" cy="459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4691" name="AutoShape 3">
            <a:extLst>
              <a:ext uri="{FF2B5EF4-FFF2-40B4-BE49-F238E27FC236}">
                <a16:creationId xmlns:a16="http://schemas.microsoft.com/office/drawing/2014/main" id="{603C003B-A845-8C49-AEF6-235675C27BD5}"/>
              </a:ext>
            </a:extLst>
          </p:cNvPr>
          <p:cNvSpPr>
            <a:spLocks noChangeArrowheads="1"/>
          </p:cNvSpPr>
          <p:nvPr/>
        </p:nvSpPr>
        <p:spPr bwMode="auto">
          <a:xfrm>
            <a:off x="5436096" y="2492375"/>
            <a:ext cx="2736799" cy="3168650"/>
          </a:xfrm>
          <a:prstGeom prst="wedgeRoundRectCallout">
            <a:avLst>
              <a:gd name="adj1" fmla="val -64532"/>
              <a:gd name="adj2" fmla="val 1255"/>
              <a:gd name="adj3" fmla="val 16667"/>
            </a:avLst>
          </a:prstGeom>
          <a:gradFill rotWithShape="0">
            <a:gsLst>
              <a:gs pos="0">
                <a:srgbClr val="66FFFF"/>
              </a:gs>
              <a:gs pos="50000">
                <a:srgbClr val="66FFFF">
                  <a:gamma/>
                  <a:tint val="0"/>
                  <a:invGamma/>
                </a:srgbClr>
              </a:gs>
              <a:gs pos="100000">
                <a:srgbClr val="66FFFF"/>
              </a:gs>
            </a:gsLst>
            <a:lin ang="5400000" scaled="1"/>
          </a:gradFill>
          <a:ln w="9525" algn="ctr">
            <a:solidFill>
              <a:schemeClr val="tx1"/>
            </a:solidFill>
            <a:miter lim="800000"/>
            <a:headEnd/>
            <a:tailEnd/>
          </a:ln>
          <a:effectLst/>
        </p:spPr>
        <p:txBody>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lnSpc>
                <a:spcPct val="130000"/>
              </a:lnSpc>
              <a:spcBef>
                <a:spcPct val="0"/>
              </a:spcBef>
              <a:buFontTx/>
              <a:buNone/>
              <a:defRPr/>
            </a:pPr>
            <a:r>
              <a:rPr kumimoji="0" lang="zh-CN" altLang="en-US" sz="2400" b="0" dirty="0">
                <a:solidFill>
                  <a:srgbClr val="C00000"/>
                </a:solidFill>
                <a:latin typeface="Arial" panose="020B0604020202020204" pitchFamily="34" charset="0"/>
                <a:ea typeface="黑体" panose="02010609060101010101" pitchFamily="49" charset="-122"/>
              </a:rPr>
              <a:t>地球大气圈重约</a:t>
            </a:r>
            <a:r>
              <a:rPr kumimoji="0" lang="en-US" altLang="zh-CN" sz="2400" b="0" dirty="0">
                <a:solidFill>
                  <a:srgbClr val="C00000"/>
                </a:solidFill>
                <a:latin typeface="Arial" panose="020B0604020202020204" pitchFamily="34" charset="0"/>
                <a:ea typeface="黑体" panose="02010609060101010101" pitchFamily="49" charset="-122"/>
              </a:rPr>
              <a:t>5.1</a:t>
            </a:r>
            <a:r>
              <a:rPr kumimoji="0" lang="en-US" altLang="zh-CN" sz="2400" b="0" dirty="0">
                <a:solidFill>
                  <a:srgbClr val="C00000"/>
                </a:solidFill>
                <a:latin typeface="Arial" panose="020B0604020202020204" pitchFamily="34" charset="0"/>
                <a:ea typeface="黑体" panose="02010609060101010101" pitchFamily="49" charset="-122"/>
                <a:sym typeface="Symbol" pitchFamily="2" charset="2"/>
              </a:rPr>
              <a:t></a:t>
            </a:r>
            <a:r>
              <a:rPr kumimoji="0" lang="en-US" altLang="zh-CN" sz="2400" b="0" dirty="0">
                <a:solidFill>
                  <a:srgbClr val="C00000"/>
                </a:solidFill>
                <a:latin typeface="Arial" panose="020B0604020202020204" pitchFamily="34" charset="0"/>
                <a:ea typeface="黑体" panose="02010609060101010101" pitchFamily="49" charset="-122"/>
              </a:rPr>
              <a:t>10</a:t>
            </a:r>
            <a:r>
              <a:rPr kumimoji="0" lang="en-US" altLang="zh-CN" sz="2400" b="0" baseline="30000" dirty="0">
                <a:solidFill>
                  <a:srgbClr val="C00000"/>
                </a:solidFill>
                <a:latin typeface="Arial" panose="020B0604020202020204" pitchFamily="34" charset="0"/>
                <a:ea typeface="黑体" panose="02010609060101010101" pitchFamily="49" charset="-122"/>
              </a:rPr>
              <a:t>18</a:t>
            </a:r>
            <a:r>
              <a:rPr kumimoji="0" lang="en-US" altLang="zh-CN" sz="2400" b="0" dirty="0">
                <a:solidFill>
                  <a:srgbClr val="C00000"/>
                </a:solidFill>
                <a:latin typeface="Arial" panose="020B0604020202020204" pitchFamily="34" charset="0"/>
                <a:ea typeface="黑体" panose="02010609060101010101" pitchFamily="49" charset="-122"/>
              </a:rPr>
              <a:t> kg</a:t>
            </a:r>
            <a:r>
              <a:rPr kumimoji="0" lang="zh-CN" altLang="en-US" sz="2400" b="0" dirty="0">
                <a:solidFill>
                  <a:srgbClr val="C00000"/>
                </a:solidFill>
                <a:latin typeface="Arial" panose="020B0604020202020204" pitchFamily="34" charset="0"/>
                <a:ea typeface="黑体" panose="02010609060101010101" pitchFamily="49" charset="-122"/>
              </a:rPr>
              <a:t>。随着大气层高度的变化，大气层的温度、压强、密度等均发生变化。</a:t>
            </a:r>
          </a:p>
        </p:txBody>
      </p:sp>
      <p:sp>
        <p:nvSpPr>
          <p:cNvPr id="17414" name="Text Box 6">
            <a:extLst>
              <a:ext uri="{FF2B5EF4-FFF2-40B4-BE49-F238E27FC236}">
                <a16:creationId xmlns:a16="http://schemas.microsoft.com/office/drawing/2014/main" id="{FEC31185-578E-2045-AE30-4E9484AF347E}"/>
              </a:ext>
            </a:extLst>
          </p:cNvPr>
          <p:cNvSpPr txBox="1">
            <a:spLocks noChangeArrowheads="1"/>
          </p:cNvSpPr>
          <p:nvPr/>
        </p:nvSpPr>
        <p:spPr bwMode="auto">
          <a:xfrm>
            <a:off x="2879725" y="196115"/>
            <a:ext cx="33845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algn="ctr" eaLnBrk="1" hangingPunct="1">
              <a:defRPr/>
            </a:pPr>
            <a:r>
              <a:rPr lang="zh-CN" altLang="en-US" sz="3200" b="1" dirty="0">
                <a:solidFill>
                  <a:srgbClr val="CC0000"/>
                </a:solidFill>
                <a:effectLst>
                  <a:outerShdw blurRad="38100" dist="38100" dir="2700000" algn="tl">
                    <a:srgbClr val="C0C0C0"/>
                  </a:outerShdw>
                </a:effectLst>
              </a:rPr>
              <a:t>大气中元素丰度</a:t>
            </a:r>
          </a:p>
        </p:txBody>
      </p:sp>
      <p:sp>
        <p:nvSpPr>
          <p:cNvPr id="6" name="矩形 5">
            <a:extLst>
              <a:ext uri="{FF2B5EF4-FFF2-40B4-BE49-F238E27FC236}">
                <a16:creationId xmlns:a16="http://schemas.microsoft.com/office/drawing/2014/main" id="{36FA078F-FD7E-DD4F-A4DF-CC93C08199D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灯片编号占位符 1">
            <a:extLst>
              <a:ext uri="{FF2B5EF4-FFF2-40B4-BE49-F238E27FC236}">
                <a16:creationId xmlns:a16="http://schemas.microsoft.com/office/drawing/2014/main" id="{08E37688-19D8-3344-A286-E6482486A489}"/>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E21642D0-CB0E-1F4B-8F70-34F706661DE6}" type="slidenum">
              <a:rPr lang="en-US" altLang="zh-CN" sz="1400" b="0">
                <a:solidFill>
                  <a:schemeClr val="tx1"/>
                </a:solidFill>
                <a:ea typeface="黑体" panose="02010609060101010101" pitchFamily="49" charset="-122"/>
              </a:rPr>
              <a:pPr>
                <a:spcBef>
                  <a:spcPct val="0"/>
                </a:spcBef>
                <a:buFontTx/>
                <a:buNone/>
              </a:pPr>
              <a:t>19</a:t>
            </a:fld>
            <a:endParaRPr lang="en-US" altLang="zh-CN" sz="1400" b="0">
              <a:solidFill>
                <a:schemeClr val="tx1"/>
              </a:solidFill>
              <a:ea typeface="黑体" panose="02010609060101010101" pitchFamily="49" charset="-122"/>
            </a:endParaRPr>
          </a:p>
        </p:txBody>
      </p:sp>
      <p:pic>
        <p:nvPicPr>
          <p:cNvPr id="26626" name="Picture 2" descr="20_01">
            <a:extLst>
              <a:ext uri="{FF2B5EF4-FFF2-40B4-BE49-F238E27FC236}">
                <a16:creationId xmlns:a16="http://schemas.microsoft.com/office/drawing/2014/main" id="{80771B42-C1BD-4843-B1EC-3FE1127A417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3361" y="1073483"/>
            <a:ext cx="8097277" cy="5491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a:extLst>
              <a:ext uri="{FF2B5EF4-FFF2-40B4-BE49-F238E27FC236}">
                <a16:creationId xmlns:a16="http://schemas.microsoft.com/office/drawing/2014/main" id="{03A86FC0-350A-254B-BB7A-FF1D4A44E829}"/>
              </a:ext>
            </a:extLst>
          </p:cNvPr>
          <p:cNvSpPr txBox="1">
            <a:spLocks noChangeArrowheads="1"/>
          </p:cNvSpPr>
          <p:nvPr/>
        </p:nvSpPr>
        <p:spPr bwMode="auto">
          <a:xfrm>
            <a:off x="2339752" y="219643"/>
            <a:ext cx="46720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defRPr/>
            </a:pPr>
            <a:r>
              <a:rPr lang="zh-CN" altLang="en-US" sz="3200" b="1">
                <a:solidFill>
                  <a:srgbClr val="CC0000"/>
                </a:solidFill>
                <a:effectLst>
                  <a:outerShdw blurRad="38100" dist="38100" dir="2700000" algn="tl">
                    <a:srgbClr val="C0C0C0"/>
                  </a:outerShdw>
                </a:effectLst>
              </a:rPr>
              <a:t>地壳中各元素的存在形式</a:t>
            </a:r>
          </a:p>
        </p:txBody>
      </p:sp>
      <p:sp>
        <p:nvSpPr>
          <p:cNvPr id="5" name="矩形 4">
            <a:extLst>
              <a:ext uri="{FF2B5EF4-FFF2-40B4-BE49-F238E27FC236}">
                <a16:creationId xmlns:a16="http://schemas.microsoft.com/office/drawing/2014/main" id="{403D5DA0-4DFF-B849-AABB-90FCD6698453}"/>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2">
            <a:extLst>
              <a:ext uri="{FF2B5EF4-FFF2-40B4-BE49-F238E27FC236}">
                <a16:creationId xmlns:a16="http://schemas.microsoft.com/office/drawing/2014/main" id="{0CA7CC77-45B2-DF42-9ECE-3DA4A2085B6C}"/>
              </a:ext>
            </a:extLst>
          </p:cNvPr>
          <p:cNvSpPr txBox="1">
            <a:spLocks noChangeArrowheads="1"/>
          </p:cNvSpPr>
          <p:nvPr/>
        </p:nvSpPr>
        <p:spPr bwMode="auto">
          <a:xfrm>
            <a:off x="1084956" y="188640"/>
            <a:ext cx="6974087"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lang="zh-Hans" altLang="en-US" sz="3200" dirty="0">
                <a:solidFill>
                  <a:srgbClr val="C00000"/>
                </a:solidFill>
              </a:rPr>
              <a:t>作业</a:t>
            </a:r>
            <a:endParaRPr lang="zh-CN" altLang="en-US" sz="3200" dirty="0">
              <a:solidFill>
                <a:srgbClr val="C00000"/>
              </a:solidFill>
            </a:endParaRPr>
          </a:p>
        </p:txBody>
      </p:sp>
      <p:sp>
        <p:nvSpPr>
          <p:cNvPr id="7" name="矩形 6">
            <a:extLst>
              <a:ext uri="{FF2B5EF4-FFF2-40B4-BE49-F238E27FC236}">
                <a16:creationId xmlns:a16="http://schemas.microsoft.com/office/drawing/2014/main" id="{4032EBDF-BCB4-EA4D-858D-0664E9387C1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a:extLst>
              <a:ext uri="{FF2B5EF4-FFF2-40B4-BE49-F238E27FC236}">
                <a16:creationId xmlns:a16="http://schemas.microsoft.com/office/drawing/2014/main" id="{0503144F-6030-FF48-A1DE-602ED86DCF14}"/>
              </a:ext>
            </a:extLst>
          </p:cNvPr>
          <p:cNvSpPr/>
          <p:nvPr/>
        </p:nvSpPr>
        <p:spPr>
          <a:xfrm>
            <a:off x="539552" y="1556792"/>
            <a:ext cx="7776864" cy="2958502"/>
          </a:xfrm>
          <a:prstGeom prst="rect">
            <a:avLst/>
          </a:prstGeom>
        </p:spPr>
        <p:txBody>
          <a:bodyPr wrap="square">
            <a:spAutoFit/>
          </a:bodyPr>
          <a:lstStyle/>
          <a:p>
            <a:pPr>
              <a:lnSpc>
                <a:spcPct val="150000"/>
              </a:lnSpc>
            </a:pPr>
            <a:r>
              <a:rPr lang="zh-CN" altLang="en-US" sz="3200" dirty="0">
                <a:latin typeface="+mn-lt"/>
              </a:rPr>
              <a:t>思考题：12.1, 12.2, 12.8</a:t>
            </a:r>
          </a:p>
          <a:p>
            <a:pPr>
              <a:lnSpc>
                <a:spcPct val="150000"/>
              </a:lnSpc>
            </a:pPr>
            <a:endParaRPr lang="zh-CN" altLang="en-US" sz="3200" dirty="0">
              <a:latin typeface="+mn-lt"/>
            </a:endParaRPr>
          </a:p>
          <a:p>
            <a:pPr>
              <a:lnSpc>
                <a:spcPct val="150000"/>
              </a:lnSpc>
            </a:pPr>
            <a:r>
              <a:rPr lang="zh-CN" altLang="en-US" sz="3200" dirty="0">
                <a:latin typeface="+mn-lt"/>
              </a:rPr>
              <a:t>习题：</a:t>
            </a:r>
            <a:r>
              <a:rPr lang="en-US" altLang="zh-CN" sz="3200" dirty="0">
                <a:latin typeface="+mn-lt"/>
              </a:rPr>
              <a:t>12.1, 12.11, 12.15, 13.2, 13.6, 13.8, 13.19, 14.6, 14.14, 14.17, 14.20</a:t>
            </a:r>
          </a:p>
        </p:txBody>
      </p:sp>
    </p:spTree>
    <p:extLst>
      <p:ext uri="{BB962C8B-B14F-4D97-AF65-F5344CB8AC3E}">
        <p14:creationId xmlns:p14="http://schemas.microsoft.com/office/powerpoint/2010/main" val="2633936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1">
            <a:extLst>
              <a:ext uri="{FF2B5EF4-FFF2-40B4-BE49-F238E27FC236}">
                <a16:creationId xmlns:a16="http://schemas.microsoft.com/office/drawing/2014/main" id="{214315DF-4D22-F24D-A958-7C3C1E3F3A1F}"/>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63D8052-9C15-BB41-9F17-C75B152D9B92}" type="slidenum">
              <a:rPr lang="en-US" altLang="zh-CN" sz="1400" b="0">
                <a:solidFill>
                  <a:schemeClr val="tx1"/>
                </a:solidFill>
                <a:ea typeface="黑体" panose="02010609060101010101" pitchFamily="49" charset="-122"/>
              </a:rPr>
              <a:pPr>
                <a:spcBef>
                  <a:spcPct val="0"/>
                </a:spcBef>
                <a:buFontTx/>
                <a:buNone/>
              </a:pPr>
              <a:t>20</a:t>
            </a:fld>
            <a:endParaRPr lang="en-US" altLang="zh-CN" sz="1400" b="0">
              <a:solidFill>
                <a:schemeClr val="tx1"/>
              </a:solidFill>
              <a:ea typeface="黑体" panose="02010609060101010101" pitchFamily="49" charset="-122"/>
            </a:endParaRPr>
          </a:p>
        </p:txBody>
      </p:sp>
      <p:pic>
        <p:nvPicPr>
          <p:cNvPr id="27650" name="Picture 2" descr="CHA56011">
            <a:extLst>
              <a:ext uri="{FF2B5EF4-FFF2-40B4-BE49-F238E27FC236}">
                <a16:creationId xmlns:a16="http://schemas.microsoft.com/office/drawing/2014/main" id="{A0277CDF-5C51-BF4E-B890-080005CAE1F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5629" y="1162529"/>
            <a:ext cx="8991600" cy="368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36739" name="Text Box 3">
            <a:extLst>
              <a:ext uri="{FF2B5EF4-FFF2-40B4-BE49-F238E27FC236}">
                <a16:creationId xmlns:a16="http://schemas.microsoft.com/office/drawing/2014/main" id="{4AFC0AA0-5BFA-5D49-82A1-6B096E490CB4}"/>
              </a:ext>
            </a:extLst>
          </p:cNvPr>
          <p:cNvSpPr txBox="1">
            <a:spLocks noChangeArrowheads="1"/>
          </p:cNvSpPr>
          <p:nvPr/>
        </p:nvSpPr>
        <p:spPr bwMode="auto">
          <a:xfrm>
            <a:off x="2771800" y="199772"/>
            <a:ext cx="3791423" cy="523220"/>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Hans" altLang="en-US" sz="2800" b="1" dirty="0">
                <a:solidFill>
                  <a:srgbClr val="CC0000"/>
                </a:solidFill>
                <a:effectLst>
                  <a:outerShdw blurRad="38100" dist="38100" dir="2700000" algn="tl">
                    <a:srgbClr val="C0C0C0"/>
                  </a:outerShdw>
                </a:effectLst>
                <a:latin typeface="+mj-ea"/>
                <a:ea typeface="+mj-ea"/>
              </a:rPr>
              <a:t>金属和主要的存在形态</a:t>
            </a:r>
            <a:endParaRPr kumimoji="0" lang="en-US" altLang="zh-CN" sz="2800" b="1" dirty="0">
              <a:solidFill>
                <a:srgbClr val="CC0000"/>
              </a:solidFill>
              <a:effectLst>
                <a:outerShdw blurRad="38100" dist="38100" dir="2700000" algn="tl">
                  <a:srgbClr val="C0C0C0"/>
                </a:outerShdw>
              </a:effectLst>
              <a:latin typeface="+mj-ea"/>
              <a:ea typeface="+mj-ea"/>
            </a:endParaRPr>
          </a:p>
        </p:txBody>
      </p:sp>
      <p:sp>
        <p:nvSpPr>
          <p:cNvPr id="2036740" name="Text Box 4">
            <a:extLst>
              <a:ext uri="{FF2B5EF4-FFF2-40B4-BE49-F238E27FC236}">
                <a16:creationId xmlns:a16="http://schemas.microsoft.com/office/drawing/2014/main" id="{43760F86-ED87-5D4B-8DA9-9CD81E84AD64}"/>
              </a:ext>
            </a:extLst>
          </p:cNvPr>
          <p:cNvSpPr txBox="1">
            <a:spLocks noChangeArrowheads="1"/>
          </p:cNvSpPr>
          <p:nvPr/>
        </p:nvSpPr>
        <p:spPr bwMode="auto">
          <a:xfrm>
            <a:off x="34354" y="4941168"/>
            <a:ext cx="9074150" cy="1631216"/>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Hans" altLang="en-US" sz="2000" dirty="0">
                <a:latin typeface="+mn-lt"/>
              </a:rPr>
              <a:t>锂主要在锂辉石</a:t>
            </a:r>
            <a:r>
              <a:rPr kumimoji="0" lang="en-US" altLang="zh-Hans" sz="2000" dirty="0">
                <a:latin typeface="+mn-lt"/>
              </a:rPr>
              <a:t>(</a:t>
            </a:r>
            <a:r>
              <a:rPr kumimoji="0" lang="en-US" altLang="zh-CN" sz="2000" dirty="0">
                <a:latin typeface="+mn-lt"/>
              </a:rPr>
              <a:t>spodumene, LiAlSi</a:t>
            </a:r>
            <a:r>
              <a:rPr kumimoji="0" lang="en-US" altLang="zh-CN" sz="2000" baseline="-25000" dirty="0">
                <a:latin typeface="+mn-lt"/>
              </a:rPr>
              <a:t>2</a:t>
            </a:r>
            <a:r>
              <a:rPr kumimoji="0" lang="en-US" altLang="zh-CN" sz="2000" dirty="0">
                <a:latin typeface="+mn-lt"/>
              </a:rPr>
              <a:t>O</a:t>
            </a:r>
            <a:r>
              <a:rPr kumimoji="0" lang="en-US" altLang="zh-CN" sz="2000" baseline="-25000" dirty="0">
                <a:latin typeface="+mn-lt"/>
              </a:rPr>
              <a:t>6</a:t>
            </a:r>
            <a:r>
              <a:rPr kumimoji="0" lang="zh-CN" altLang="en-US" sz="2000" dirty="0">
                <a:latin typeface="+mn-lt"/>
              </a:rPr>
              <a:t>，盐湖提锂</a:t>
            </a:r>
            <a:r>
              <a:rPr kumimoji="0" lang="en-US" altLang="zh-CN" sz="2000" dirty="0">
                <a:latin typeface="+mn-lt"/>
              </a:rPr>
              <a:t>), </a:t>
            </a:r>
            <a:r>
              <a:rPr kumimoji="0" lang="zh-Hans" altLang="en-US" sz="2000" dirty="0">
                <a:latin typeface="+mn-lt"/>
              </a:rPr>
              <a:t>铍主要是绿柱石</a:t>
            </a:r>
            <a:r>
              <a:rPr kumimoji="0" lang="en-US" altLang="zh-Hans" sz="2000" dirty="0">
                <a:latin typeface="+mn-lt"/>
              </a:rPr>
              <a:t>(</a:t>
            </a:r>
            <a:r>
              <a:rPr kumimoji="0" lang="en-US" altLang="zh-CN" sz="2000" dirty="0">
                <a:latin typeface="+mn-lt"/>
              </a:rPr>
              <a:t>beryl)</a:t>
            </a:r>
            <a:r>
              <a:rPr kumimoji="0" lang="zh-Hans" altLang="en-US" sz="2000" dirty="0">
                <a:latin typeface="+mn-lt"/>
              </a:rPr>
              <a:t>。其它的碱土金属主要存在于碳酸盐和硫酸盐。</a:t>
            </a:r>
            <a:r>
              <a:rPr kumimoji="0" lang="en-US" altLang="zh-Hans" sz="2000" dirty="0" err="1">
                <a:latin typeface="+mn-lt"/>
              </a:rPr>
              <a:t>Sc</a:t>
            </a:r>
            <a:r>
              <a:rPr kumimoji="0" lang="zh-Hans" altLang="en-US" sz="2000" dirty="0">
                <a:latin typeface="+mn-lt"/>
              </a:rPr>
              <a:t>、</a:t>
            </a:r>
            <a:r>
              <a:rPr kumimoji="0" lang="en-US" altLang="zh-Hans" sz="2000" dirty="0">
                <a:latin typeface="+mn-lt"/>
              </a:rPr>
              <a:t>Y</a:t>
            </a:r>
            <a:r>
              <a:rPr kumimoji="0" lang="zh-Hans" altLang="en-US" sz="2000" dirty="0">
                <a:latin typeface="+mn-lt"/>
              </a:rPr>
              <a:t>、</a:t>
            </a:r>
            <a:r>
              <a:rPr kumimoji="0" lang="en-US" altLang="zh-Hans" sz="2000" dirty="0">
                <a:latin typeface="+mn-lt"/>
              </a:rPr>
              <a:t>La</a:t>
            </a:r>
            <a:r>
              <a:rPr kumimoji="0" lang="zh-Hans" altLang="en-US" sz="2000" dirty="0">
                <a:latin typeface="+mn-lt"/>
              </a:rPr>
              <a:t>主要是磷酸盐</a:t>
            </a:r>
            <a:r>
              <a:rPr kumimoji="0" lang="en-US" altLang="zh-Hans" sz="2000" dirty="0">
                <a:latin typeface="+mn-lt"/>
              </a:rPr>
              <a:t>(</a:t>
            </a:r>
            <a:r>
              <a:rPr kumimoji="0" lang="zh-CN" altLang="en-US" sz="2000" dirty="0">
                <a:latin typeface="+mn-lt"/>
              </a:rPr>
              <a:t>独居石、氟碳铈矿、磷钇矿、镧钒褐帘石</a:t>
            </a:r>
            <a:r>
              <a:rPr kumimoji="0" lang="en-US" altLang="zh-CN" sz="2000" dirty="0">
                <a:latin typeface="+mn-lt"/>
              </a:rPr>
              <a:t>)</a:t>
            </a:r>
            <a:r>
              <a:rPr kumimoji="0" lang="zh-Hans" altLang="en-US" sz="2000" dirty="0">
                <a:latin typeface="+mn-lt"/>
              </a:rPr>
              <a:t>。有些金属可能存在于多种矿物中，例如除了硫化物，铁还存在于赤铁矿</a:t>
            </a:r>
            <a:r>
              <a:rPr kumimoji="0" lang="en-US" altLang="zh-Hans" sz="2000" dirty="0">
                <a:latin typeface="+mn-lt"/>
              </a:rPr>
              <a:t>(</a:t>
            </a:r>
            <a:r>
              <a:rPr kumimoji="0" lang="en-US" altLang="zh-CN" sz="2000" dirty="0">
                <a:latin typeface="+mn-lt"/>
              </a:rPr>
              <a:t>oxides hematite, Fe</a:t>
            </a:r>
            <a:r>
              <a:rPr kumimoji="0" lang="en-US" altLang="zh-CN" sz="2000" baseline="-25000" dirty="0">
                <a:latin typeface="+mn-lt"/>
              </a:rPr>
              <a:t>2</a:t>
            </a:r>
            <a:r>
              <a:rPr kumimoji="0" lang="en-US" altLang="zh-CN" sz="2000" dirty="0">
                <a:latin typeface="+mn-lt"/>
              </a:rPr>
              <a:t>O</a:t>
            </a:r>
            <a:r>
              <a:rPr kumimoji="0" lang="en-US" altLang="zh-CN" sz="2000" baseline="-25000" dirty="0">
                <a:latin typeface="+mn-lt"/>
              </a:rPr>
              <a:t>3</a:t>
            </a:r>
            <a:r>
              <a:rPr kumimoji="0" lang="en-US" altLang="zh-CN" sz="2000" dirty="0">
                <a:latin typeface="+mn-lt"/>
              </a:rPr>
              <a:t>) </a:t>
            </a:r>
            <a:r>
              <a:rPr kumimoji="0" lang="zh-Hans" altLang="en-US" sz="2000" dirty="0">
                <a:latin typeface="+mn-lt"/>
              </a:rPr>
              <a:t>和赤铁矿</a:t>
            </a:r>
            <a:r>
              <a:rPr kumimoji="0" lang="en-US" altLang="zh-Hans" sz="2000" dirty="0">
                <a:latin typeface="+mn-lt"/>
              </a:rPr>
              <a:t>(</a:t>
            </a:r>
            <a:r>
              <a:rPr kumimoji="0" lang="en-US" altLang="zh-CN" sz="2000" dirty="0">
                <a:latin typeface="+mn-lt"/>
              </a:rPr>
              <a:t>magnetite, Fe</a:t>
            </a:r>
            <a:r>
              <a:rPr kumimoji="0" lang="en-US" altLang="zh-CN" sz="2000" baseline="-25000" dirty="0">
                <a:latin typeface="+mn-lt"/>
              </a:rPr>
              <a:t>3</a:t>
            </a:r>
            <a:r>
              <a:rPr kumimoji="0" lang="en-US" altLang="zh-CN" sz="2000" dirty="0">
                <a:latin typeface="+mn-lt"/>
              </a:rPr>
              <a:t>O</a:t>
            </a:r>
            <a:r>
              <a:rPr kumimoji="0" lang="en-US" altLang="zh-CN" sz="2000" baseline="-25000" dirty="0">
                <a:latin typeface="+mn-lt"/>
              </a:rPr>
              <a:t>4</a:t>
            </a:r>
            <a:r>
              <a:rPr kumimoji="0" lang="en-US" altLang="zh-CN" sz="2000" dirty="0">
                <a:latin typeface="+mn-lt"/>
              </a:rPr>
              <a:t>)</a:t>
            </a:r>
            <a:r>
              <a:rPr kumimoji="0" lang="zh-Hans" altLang="en-US" sz="2000" dirty="0">
                <a:latin typeface="+mn-lt"/>
              </a:rPr>
              <a:t>中</a:t>
            </a:r>
            <a:r>
              <a:rPr kumimoji="0" lang="en-US" altLang="zh-CN" sz="2000" dirty="0">
                <a:latin typeface="+mn-lt"/>
              </a:rPr>
              <a:t>; </a:t>
            </a:r>
            <a:r>
              <a:rPr kumimoji="0" lang="zh-Hans" altLang="en-US" sz="2000" dirty="0">
                <a:latin typeface="+mn-lt"/>
              </a:rPr>
              <a:t>铝除了氧化物，也存在于绿柱石中</a:t>
            </a:r>
            <a:r>
              <a:rPr kumimoji="0" lang="en-US" altLang="zh-Hans" sz="2000" dirty="0">
                <a:latin typeface="+mn-lt"/>
              </a:rPr>
              <a:t>(</a:t>
            </a:r>
            <a:r>
              <a:rPr kumimoji="0" lang="en-US" altLang="zh-CN" sz="2000" dirty="0">
                <a:latin typeface="+mn-lt"/>
              </a:rPr>
              <a:t>beryl, Be</a:t>
            </a:r>
            <a:r>
              <a:rPr kumimoji="0" lang="en-US" altLang="zh-CN" sz="2000" baseline="-25000" dirty="0">
                <a:latin typeface="+mn-lt"/>
              </a:rPr>
              <a:t>3</a:t>
            </a:r>
            <a:r>
              <a:rPr kumimoji="0" lang="en-US" altLang="zh-CN" sz="2000" dirty="0">
                <a:latin typeface="+mn-lt"/>
              </a:rPr>
              <a:t>Al</a:t>
            </a:r>
            <a:r>
              <a:rPr kumimoji="0" lang="en-US" altLang="zh-CN" sz="2000" baseline="-25000" dirty="0">
                <a:latin typeface="+mn-lt"/>
              </a:rPr>
              <a:t>2</a:t>
            </a:r>
            <a:r>
              <a:rPr kumimoji="0" lang="en-US" altLang="zh-CN" sz="2000" dirty="0">
                <a:latin typeface="+mn-lt"/>
              </a:rPr>
              <a:t>Si</a:t>
            </a:r>
            <a:r>
              <a:rPr kumimoji="0" lang="en-US" altLang="zh-CN" sz="2000" baseline="-25000" dirty="0">
                <a:latin typeface="+mn-lt"/>
              </a:rPr>
              <a:t>6</a:t>
            </a:r>
            <a:r>
              <a:rPr kumimoji="0" lang="en-US" altLang="zh-CN" sz="2000" dirty="0">
                <a:latin typeface="+mn-lt"/>
              </a:rPr>
              <a:t>O</a:t>
            </a:r>
            <a:r>
              <a:rPr kumimoji="0" lang="en-US" altLang="zh-CN" sz="2000" baseline="-25000" dirty="0">
                <a:latin typeface="+mn-lt"/>
              </a:rPr>
              <a:t>18</a:t>
            </a:r>
            <a:r>
              <a:rPr kumimoji="0" lang="en-US" altLang="zh-CN" sz="2000" dirty="0">
                <a:latin typeface="+mn-lt"/>
              </a:rPr>
              <a:t>)</a:t>
            </a:r>
            <a:r>
              <a:rPr kumimoji="0" lang="zh-Hans" altLang="en-US" sz="2000" dirty="0">
                <a:latin typeface="+mn-lt"/>
              </a:rPr>
              <a:t>。</a:t>
            </a:r>
            <a:r>
              <a:rPr kumimoji="0" lang="en-US" altLang="zh-CN" sz="2000" dirty="0">
                <a:latin typeface="+mn-lt"/>
              </a:rPr>
              <a:t>Tc</a:t>
            </a:r>
            <a:r>
              <a:rPr kumimoji="0" lang="zh-Hans" altLang="en-US" sz="2000" dirty="0">
                <a:latin typeface="+mn-lt"/>
              </a:rPr>
              <a:t>是一种合成元素。</a:t>
            </a:r>
            <a:endParaRPr kumimoji="0" lang="en-US" altLang="zh-CN" sz="2000" dirty="0">
              <a:latin typeface="+mn-lt"/>
            </a:endParaRPr>
          </a:p>
        </p:txBody>
      </p:sp>
      <p:sp>
        <p:nvSpPr>
          <p:cNvPr id="6" name="矩形 5">
            <a:extLst>
              <a:ext uri="{FF2B5EF4-FFF2-40B4-BE49-F238E27FC236}">
                <a16:creationId xmlns:a16="http://schemas.microsoft.com/office/drawing/2014/main" id="{A6106A91-6CF4-4D46-807E-4277E741C79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灯片编号占位符 1">
            <a:extLst>
              <a:ext uri="{FF2B5EF4-FFF2-40B4-BE49-F238E27FC236}">
                <a16:creationId xmlns:a16="http://schemas.microsoft.com/office/drawing/2014/main" id="{5C02FFD4-28F7-0948-A5AB-08FDE7387D84}"/>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1A603B2-0D44-4B48-B6EB-E4E643777FFD}" type="slidenum">
              <a:rPr lang="en-US" altLang="zh-CN" sz="1400" b="0">
                <a:solidFill>
                  <a:schemeClr val="tx1"/>
                </a:solidFill>
                <a:ea typeface="黑体" panose="02010609060101010101" pitchFamily="49" charset="-122"/>
              </a:rPr>
              <a:pPr>
                <a:spcBef>
                  <a:spcPct val="0"/>
                </a:spcBef>
                <a:buFontTx/>
                <a:buNone/>
              </a:pPr>
              <a:t>21</a:t>
            </a:fld>
            <a:endParaRPr lang="en-US" altLang="zh-CN" sz="1400" b="0">
              <a:solidFill>
                <a:schemeClr val="tx1"/>
              </a:solidFill>
              <a:ea typeface="黑体" panose="02010609060101010101" pitchFamily="49" charset="-122"/>
            </a:endParaRPr>
          </a:p>
        </p:txBody>
      </p:sp>
      <p:pic>
        <p:nvPicPr>
          <p:cNvPr id="29698" name="Picture 4">
            <a:extLst>
              <a:ext uri="{FF2B5EF4-FFF2-40B4-BE49-F238E27FC236}">
                <a16:creationId xmlns:a16="http://schemas.microsoft.com/office/drawing/2014/main" id="{D07F3FA8-8BCE-8D41-8685-0F1A533A47E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7128" y="4149376"/>
            <a:ext cx="2523416" cy="24927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699" name="Picture 6" descr="Key for the Spiral Periodic Table">
            <a:extLst>
              <a:ext uri="{FF2B5EF4-FFF2-40B4-BE49-F238E27FC236}">
                <a16:creationId xmlns:a16="http://schemas.microsoft.com/office/drawing/2014/main" id="{1DA4E25D-5B84-C544-8245-7C9677ADD5C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727108" y="4963319"/>
            <a:ext cx="3095625" cy="124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7">
            <a:extLst>
              <a:ext uri="{FF2B5EF4-FFF2-40B4-BE49-F238E27FC236}">
                <a16:creationId xmlns:a16="http://schemas.microsoft.com/office/drawing/2014/main" id="{546F902C-66D5-A84B-B2E2-C45519D2922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592409" y="3284984"/>
            <a:ext cx="2987675" cy="335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1" name="Picture 8">
            <a:extLst>
              <a:ext uri="{FF2B5EF4-FFF2-40B4-BE49-F238E27FC236}">
                <a16:creationId xmlns:a16="http://schemas.microsoft.com/office/drawing/2014/main" id="{858E064E-5C3E-F94C-8F53-204F2F42E43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1289188" y="987318"/>
            <a:ext cx="3312096" cy="31368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1241" name="Text Box 9">
            <a:extLst>
              <a:ext uri="{FF2B5EF4-FFF2-40B4-BE49-F238E27FC236}">
                <a16:creationId xmlns:a16="http://schemas.microsoft.com/office/drawing/2014/main" id="{75DE64D0-F3A6-8F4C-97F9-C86ADC912EAE}"/>
              </a:ext>
            </a:extLst>
          </p:cNvPr>
          <p:cNvSpPr txBox="1">
            <a:spLocks noChangeArrowheads="1"/>
          </p:cNvSpPr>
          <p:nvPr/>
        </p:nvSpPr>
        <p:spPr bwMode="auto">
          <a:xfrm>
            <a:off x="2678113" y="208757"/>
            <a:ext cx="424815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algn="ctr" eaLnBrk="1" hangingPunct="1">
              <a:defRPr/>
            </a:pPr>
            <a:r>
              <a:rPr lang="zh-CN" altLang="en-US" sz="3200" b="1" dirty="0">
                <a:solidFill>
                  <a:srgbClr val="CC0000"/>
                </a:solidFill>
                <a:effectLst>
                  <a:outerShdw blurRad="38100" dist="38100" dir="2700000" algn="tl">
                    <a:srgbClr val="C0C0C0"/>
                  </a:outerShdw>
                </a:effectLst>
              </a:rPr>
              <a:t>生命体中的元素丰度</a:t>
            </a:r>
          </a:p>
        </p:txBody>
      </p:sp>
      <p:pic>
        <p:nvPicPr>
          <p:cNvPr id="29703" name="Picture 10">
            <a:extLst>
              <a:ext uri="{FF2B5EF4-FFF2-40B4-BE49-F238E27FC236}">
                <a16:creationId xmlns:a16="http://schemas.microsoft.com/office/drawing/2014/main" id="{101BA4B1-DF25-DE48-B245-3A80740AF2DA}"/>
              </a:ext>
            </a:extLst>
          </p:cNvPr>
          <p:cNvPicPr>
            <a:picLocks noChangeAspect="1" noChangeArrowheads="1"/>
          </p:cNvPicPr>
          <p:nvPr/>
        </p:nvPicPr>
        <p:blipFill>
          <a:blip r:embed="rId6">
            <a:extLst>
              <a:ext uri="{28A0092B-C50C-407E-A947-70E740481C1C}">
                <a14:useLocalDpi xmlns:a14="http://schemas.microsoft.com/office/drawing/2010/main"/>
              </a:ext>
            </a:extLst>
          </a:blip>
          <a:srcRect t="7155"/>
          <a:stretch>
            <a:fillRect/>
          </a:stretch>
        </p:blipFill>
        <p:spPr bwMode="auto">
          <a:xfrm>
            <a:off x="5790054" y="1301627"/>
            <a:ext cx="2592387" cy="187166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tx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a:extLst>
              <a:ext uri="{FF2B5EF4-FFF2-40B4-BE49-F238E27FC236}">
                <a16:creationId xmlns:a16="http://schemas.microsoft.com/office/drawing/2014/main" id="{6B88B459-D666-F840-A863-15E3272FEA8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灯片编号占位符 2">
            <a:extLst>
              <a:ext uri="{FF2B5EF4-FFF2-40B4-BE49-F238E27FC236}">
                <a16:creationId xmlns:a16="http://schemas.microsoft.com/office/drawing/2014/main" id="{82C73BB0-E2EE-1040-A1A2-EFD7CF1C8B87}"/>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4F44799-1E32-6C4F-8180-318CEC6FBEFC}" type="slidenum">
              <a:rPr lang="en-US" altLang="zh-CN" sz="1400" b="0">
                <a:solidFill>
                  <a:schemeClr val="tx1"/>
                </a:solidFill>
                <a:ea typeface="黑体" panose="02010609060101010101" pitchFamily="49" charset="-122"/>
              </a:rPr>
              <a:pPr>
                <a:spcBef>
                  <a:spcPct val="0"/>
                </a:spcBef>
                <a:buFontTx/>
                <a:buNone/>
              </a:pPr>
              <a:t>22</a:t>
            </a:fld>
            <a:endParaRPr lang="en-US" altLang="zh-CN" sz="1400" b="0">
              <a:solidFill>
                <a:schemeClr val="tx1"/>
              </a:solidFill>
              <a:ea typeface="黑体" panose="02010609060101010101" pitchFamily="49" charset="-122"/>
            </a:endParaRPr>
          </a:p>
        </p:txBody>
      </p:sp>
      <p:pic>
        <p:nvPicPr>
          <p:cNvPr id="30722" name="Picture 5">
            <a:extLst>
              <a:ext uri="{FF2B5EF4-FFF2-40B4-BE49-F238E27FC236}">
                <a16:creationId xmlns:a16="http://schemas.microsoft.com/office/drawing/2014/main" id="{D13783A8-746B-6244-8509-8280C2B9D6C5}"/>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1441" y="1020373"/>
            <a:ext cx="2211388" cy="273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10" descr="Diagram of nucleosynthesis in stars">
            <a:extLst>
              <a:ext uri="{FF2B5EF4-FFF2-40B4-BE49-F238E27FC236}">
                <a16:creationId xmlns:a16="http://schemas.microsoft.com/office/drawing/2014/main" id="{E30626F6-8F90-A148-93C5-27DDDE79C82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1441" y="4250546"/>
            <a:ext cx="2952750" cy="2295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Picture 7" descr="149759main_CarbonDiskMacLG">
            <a:extLst>
              <a:ext uri="{FF2B5EF4-FFF2-40B4-BE49-F238E27FC236}">
                <a16:creationId xmlns:a16="http://schemas.microsoft.com/office/drawing/2014/main" id="{4F6DF305-0FB2-D340-B82C-AEF288E2617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435600" y="4267201"/>
            <a:ext cx="3384550"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5" name="Picture 6">
            <a:extLst>
              <a:ext uri="{FF2B5EF4-FFF2-40B4-BE49-F238E27FC236}">
                <a16:creationId xmlns:a16="http://schemas.microsoft.com/office/drawing/2014/main" id="{BCC6AA75-0463-1D41-885B-45CD6ACCA328}"/>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74693" y="1249181"/>
            <a:ext cx="3536918" cy="1824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6" name="Picture 12">
            <a:extLst>
              <a:ext uri="{FF2B5EF4-FFF2-40B4-BE49-F238E27FC236}">
                <a16:creationId xmlns:a16="http://schemas.microsoft.com/office/drawing/2014/main" id="{2AAFED19-473D-7B4C-90DE-ADAF5AC5E40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74511" y="2963383"/>
            <a:ext cx="2890147" cy="1868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4308" name="Rectangle 4">
            <a:extLst>
              <a:ext uri="{FF2B5EF4-FFF2-40B4-BE49-F238E27FC236}">
                <a16:creationId xmlns:a16="http://schemas.microsoft.com/office/drawing/2014/main" id="{8D7BB76B-B26E-F84F-8BB5-6496ABF3FE1C}"/>
              </a:ext>
            </a:extLst>
          </p:cNvPr>
          <p:cNvSpPr>
            <a:spLocks noGrp="1" noChangeArrowheads="1"/>
          </p:cNvSpPr>
          <p:nvPr>
            <p:ph type="title"/>
          </p:nvPr>
        </p:nvSpPr>
        <p:spPr>
          <a:xfrm>
            <a:off x="2616243" y="146401"/>
            <a:ext cx="4138612" cy="722313"/>
          </a:xfrm>
        </p:spPr>
        <p:txBody>
          <a:bodyPr/>
          <a:lstStyle/>
          <a:p>
            <a:pPr eaLnBrk="1" hangingPunct="1">
              <a:defRPr/>
            </a:pPr>
            <a:r>
              <a:rPr lang="zh-CN" altLang="en-US" sz="3200" dirty="0">
                <a:solidFill>
                  <a:srgbClr val="CC0000"/>
                </a:solidFill>
                <a:effectLst>
                  <a:outerShdw blurRad="38100" dist="38100" dir="2700000" algn="tl">
                    <a:srgbClr val="C0C0C0"/>
                  </a:outerShdw>
                </a:effectLst>
              </a:rPr>
              <a:t>宇宙中的元素丰度</a:t>
            </a:r>
          </a:p>
        </p:txBody>
      </p:sp>
      <p:sp>
        <p:nvSpPr>
          <p:cNvPr id="30728" name="Rectangle 8">
            <a:extLst>
              <a:ext uri="{FF2B5EF4-FFF2-40B4-BE49-F238E27FC236}">
                <a16:creationId xmlns:a16="http://schemas.microsoft.com/office/drawing/2014/main" id="{9289F924-75D3-8E4E-A273-EB4534AD88D6}"/>
              </a:ext>
            </a:extLst>
          </p:cNvPr>
          <p:cNvSpPr>
            <a:spLocks noChangeArrowheads="1"/>
          </p:cNvSpPr>
          <p:nvPr/>
        </p:nvSpPr>
        <p:spPr bwMode="auto">
          <a:xfrm>
            <a:off x="323851" y="3783013"/>
            <a:ext cx="1584325"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1800" b="0">
                <a:solidFill>
                  <a:schemeClr val="accent2"/>
                </a:solidFill>
                <a:latin typeface="Arial" panose="020B0604020202020204" pitchFamily="34" charset="0"/>
                <a:ea typeface="黑体" panose="02010609060101010101" pitchFamily="49" charset="-122"/>
              </a:rPr>
              <a:t>NASA 2010</a:t>
            </a:r>
            <a:endParaRPr lang="zh-CN" altLang="en-US" sz="1800" b="0">
              <a:solidFill>
                <a:schemeClr val="accent2"/>
              </a:solidFill>
              <a:latin typeface="Arial" panose="020B0604020202020204" pitchFamily="34" charset="0"/>
              <a:ea typeface="黑体" panose="02010609060101010101" pitchFamily="49" charset="-122"/>
            </a:endParaRPr>
          </a:p>
        </p:txBody>
      </p:sp>
      <p:sp>
        <p:nvSpPr>
          <p:cNvPr id="30729" name="Rectangle 9">
            <a:extLst>
              <a:ext uri="{FF2B5EF4-FFF2-40B4-BE49-F238E27FC236}">
                <a16:creationId xmlns:a16="http://schemas.microsoft.com/office/drawing/2014/main" id="{3759B316-D708-1647-AEEF-840A4A7D9BE8}"/>
              </a:ext>
            </a:extLst>
          </p:cNvPr>
          <p:cNvSpPr>
            <a:spLocks noChangeArrowheads="1"/>
          </p:cNvSpPr>
          <p:nvPr/>
        </p:nvSpPr>
        <p:spPr bwMode="auto">
          <a:xfrm>
            <a:off x="6257972" y="3158734"/>
            <a:ext cx="2031295" cy="36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1800" b="0" dirty="0">
                <a:solidFill>
                  <a:schemeClr val="accent2"/>
                </a:solidFill>
                <a:latin typeface="Arial" panose="020B0604020202020204" pitchFamily="34" charset="0"/>
                <a:ea typeface="黑体" panose="02010609060101010101" pitchFamily="49" charset="-122"/>
              </a:rPr>
              <a:t>地球和木星等行星</a:t>
            </a:r>
          </a:p>
        </p:txBody>
      </p:sp>
      <p:sp>
        <p:nvSpPr>
          <p:cNvPr id="354315" name="Rectangle 11">
            <a:extLst>
              <a:ext uri="{FF2B5EF4-FFF2-40B4-BE49-F238E27FC236}">
                <a16:creationId xmlns:a16="http://schemas.microsoft.com/office/drawing/2014/main" id="{925B552E-0296-7E4F-9F1F-5FE9D7DD2414}"/>
              </a:ext>
            </a:extLst>
          </p:cNvPr>
          <p:cNvSpPr>
            <a:spLocks noChangeArrowheads="1"/>
          </p:cNvSpPr>
          <p:nvPr/>
        </p:nvSpPr>
        <p:spPr bwMode="auto">
          <a:xfrm>
            <a:off x="2803854" y="2383001"/>
            <a:ext cx="2364720"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nchor="ctr">
            <a:spAutoFit/>
          </a:bodyPr>
          <a:lstStyle/>
          <a:p>
            <a:pPr algn="ctr">
              <a:defRPr/>
            </a:pPr>
            <a:r>
              <a:rPr lang="zh-CN" altLang="en-US" sz="1600" b="1" dirty="0">
                <a:solidFill>
                  <a:schemeClr val="accent2"/>
                </a:solidFill>
                <a:effectLst>
                  <a:outerShdw blurRad="38100" dist="38100" dir="2700000" algn="tl">
                    <a:srgbClr val="C0C0C0"/>
                  </a:outerShdw>
                </a:effectLst>
                <a:latin typeface="Arial" charset="0"/>
                <a:ea typeface="黑体" pitchFamily="2" charset="-122"/>
              </a:rPr>
              <a:t>大爆炸</a:t>
            </a:r>
            <a:r>
              <a:rPr lang="en-US" altLang="zh-CN" sz="1600" b="1" dirty="0">
                <a:solidFill>
                  <a:schemeClr val="accent2"/>
                </a:solidFill>
                <a:effectLst>
                  <a:outerShdw blurRad="38100" dist="38100" dir="2700000" algn="tl">
                    <a:srgbClr val="C0C0C0"/>
                  </a:outerShdw>
                </a:effectLst>
                <a:latin typeface="Arial" charset="0"/>
                <a:ea typeface="黑体" pitchFamily="2" charset="-122"/>
              </a:rPr>
              <a:t>, 137 </a:t>
            </a:r>
            <a:r>
              <a:rPr lang="zh-CN" altLang="en-US" sz="1600" b="1" dirty="0">
                <a:solidFill>
                  <a:schemeClr val="accent2"/>
                </a:solidFill>
                <a:effectLst>
                  <a:outerShdw blurRad="38100" dist="38100" dir="2700000" algn="tl">
                    <a:srgbClr val="C0C0C0"/>
                  </a:outerShdw>
                </a:effectLst>
                <a:latin typeface="Arial" charset="0"/>
                <a:ea typeface="黑体" pitchFamily="2" charset="-122"/>
              </a:rPr>
              <a:t>亿年前</a:t>
            </a:r>
            <a:endParaRPr lang="en-US" altLang="zh-CN" sz="1600" b="1" dirty="0">
              <a:solidFill>
                <a:schemeClr val="accent2"/>
              </a:solidFill>
              <a:effectLst>
                <a:outerShdw blurRad="38100" dist="38100" dir="2700000" algn="tl">
                  <a:srgbClr val="C0C0C0"/>
                </a:outerShdw>
              </a:effectLst>
              <a:latin typeface="Arial" charset="0"/>
              <a:ea typeface="黑体" pitchFamily="2" charset="-122"/>
            </a:endParaRPr>
          </a:p>
          <a:p>
            <a:pPr algn="ctr">
              <a:defRPr/>
            </a:pPr>
            <a:r>
              <a:rPr lang="en-US" altLang="zh-CN" sz="1600" b="1" dirty="0">
                <a:solidFill>
                  <a:schemeClr val="accent2"/>
                </a:solidFill>
                <a:effectLst>
                  <a:outerShdw blurRad="38100" dist="38100" dir="2700000" algn="tl">
                    <a:srgbClr val="C0C0C0"/>
                  </a:outerShdw>
                </a:effectLst>
                <a:latin typeface="Arial" charset="0"/>
                <a:ea typeface="黑体" pitchFamily="2" charset="-122"/>
              </a:rPr>
              <a:t>(Michael Seeds, 2007) </a:t>
            </a:r>
          </a:p>
        </p:txBody>
      </p:sp>
      <p:sp>
        <p:nvSpPr>
          <p:cNvPr id="12" name="矩形 11">
            <a:extLst>
              <a:ext uri="{FF2B5EF4-FFF2-40B4-BE49-F238E27FC236}">
                <a16:creationId xmlns:a16="http://schemas.microsoft.com/office/drawing/2014/main" id="{EE6A68BA-0563-E447-AC87-542CF1810A52}"/>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灯片编号占位符 1">
            <a:extLst>
              <a:ext uri="{FF2B5EF4-FFF2-40B4-BE49-F238E27FC236}">
                <a16:creationId xmlns:a16="http://schemas.microsoft.com/office/drawing/2014/main" id="{B5D27300-B163-3943-8080-BC256FBAC4D5}"/>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4E20591-5B67-8048-B42F-3680D0EDFD63}" type="slidenum">
              <a:rPr lang="en-US" altLang="zh-CN" sz="1400" b="0">
                <a:solidFill>
                  <a:schemeClr val="tx1"/>
                </a:solidFill>
                <a:ea typeface="黑体" panose="02010609060101010101" pitchFamily="49" charset="-122"/>
              </a:rPr>
              <a:pPr>
                <a:spcBef>
                  <a:spcPct val="0"/>
                </a:spcBef>
                <a:buFontTx/>
                <a:buNone/>
              </a:pPr>
              <a:t>23</a:t>
            </a:fld>
            <a:endParaRPr lang="en-US" altLang="zh-CN" sz="1400" b="0">
              <a:solidFill>
                <a:schemeClr val="tx1"/>
              </a:solidFill>
              <a:ea typeface="黑体" panose="02010609060101010101" pitchFamily="49" charset="-122"/>
            </a:endParaRPr>
          </a:p>
        </p:txBody>
      </p:sp>
      <p:pic>
        <p:nvPicPr>
          <p:cNvPr id="31746" name="Picture 2" descr="FG09_35">
            <a:extLst>
              <a:ext uri="{FF2B5EF4-FFF2-40B4-BE49-F238E27FC236}">
                <a16:creationId xmlns:a16="http://schemas.microsoft.com/office/drawing/2014/main" id="{056D3621-0BDE-D249-861C-EAFD19E291A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180282" y="1503466"/>
            <a:ext cx="5789714" cy="4200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7" name="Rectangle 6">
            <a:extLst>
              <a:ext uri="{FF2B5EF4-FFF2-40B4-BE49-F238E27FC236}">
                <a16:creationId xmlns:a16="http://schemas.microsoft.com/office/drawing/2014/main" id="{C57AEC88-D537-544E-A1DA-2BEFE80D9DAE}"/>
              </a:ext>
            </a:extLst>
          </p:cNvPr>
          <p:cNvSpPr>
            <a:spLocks noChangeArrowheads="1"/>
          </p:cNvSpPr>
          <p:nvPr/>
        </p:nvSpPr>
        <p:spPr bwMode="auto">
          <a:xfrm>
            <a:off x="5219700" y="6021389"/>
            <a:ext cx="38036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en-US" altLang="zh-CN" sz="2000">
                <a:solidFill>
                  <a:schemeClr val="accent2"/>
                </a:solidFill>
                <a:latin typeface="Arial" panose="020B0604020202020204" pitchFamily="34" charset="0"/>
                <a:ea typeface="黑体" panose="02010609060101010101" pitchFamily="49" charset="-122"/>
              </a:rPr>
              <a:t>http://www.webelements.com/</a:t>
            </a:r>
            <a:endParaRPr lang="zh-CN" altLang="en-US" sz="2000">
              <a:solidFill>
                <a:schemeClr val="accent2"/>
              </a:solidFill>
              <a:latin typeface="Arial" panose="020B0604020202020204" pitchFamily="34" charset="0"/>
              <a:ea typeface="黑体" panose="02010609060101010101" pitchFamily="49" charset="-122"/>
            </a:endParaRPr>
          </a:p>
        </p:txBody>
      </p:sp>
      <p:sp>
        <p:nvSpPr>
          <p:cNvPr id="31748" name="Text Box 7">
            <a:extLst>
              <a:ext uri="{FF2B5EF4-FFF2-40B4-BE49-F238E27FC236}">
                <a16:creationId xmlns:a16="http://schemas.microsoft.com/office/drawing/2014/main" id="{86ECA02F-5F99-6046-A068-449E44BFA62D}"/>
              </a:ext>
            </a:extLst>
          </p:cNvPr>
          <p:cNvSpPr txBox="1">
            <a:spLocks noChangeArrowheads="1"/>
          </p:cNvSpPr>
          <p:nvPr/>
        </p:nvSpPr>
        <p:spPr bwMode="auto">
          <a:xfrm>
            <a:off x="179512" y="1580616"/>
            <a:ext cx="3023554" cy="120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000" dirty="0">
                <a:solidFill>
                  <a:schemeClr val="tx1"/>
                </a:solidFill>
                <a:ea typeface="黑体" panose="02010609060101010101" pitchFamily="49" charset="-122"/>
              </a:rPr>
              <a:t>物理性质</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状态、熔点、沸点、硬度</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密度、导电性、延展性等</a:t>
            </a:r>
          </a:p>
        </p:txBody>
      </p:sp>
      <p:sp>
        <p:nvSpPr>
          <p:cNvPr id="31749" name="Text Box 8">
            <a:extLst>
              <a:ext uri="{FF2B5EF4-FFF2-40B4-BE49-F238E27FC236}">
                <a16:creationId xmlns:a16="http://schemas.microsoft.com/office/drawing/2014/main" id="{7F9C6291-D4CE-FF49-B3D0-5BCF9047D88A}"/>
              </a:ext>
            </a:extLst>
          </p:cNvPr>
          <p:cNvSpPr txBox="1">
            <a:spLocks noChangeArrowheads="1"/>
          </p:cNvSpPr>
          <p:nvPr/>
        </p:nvSpPr>
        <p:spPr bwMode="auto">
          <a:xfrm>
            <a:off x="157166" y="2829136"/>
            <a:ext cx="1665810" cy="37856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000" dirty="0">
                <a:solidFill>
                  <a:schemeClr val="tx1"/>
                </a:solidFill>
                <a:ea typeface="黑体" panose="02010609060101010101" pitchFamily="49" charset="-122"/>
              </a:rPr>
              <a:t>化学性质</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氧化还原性</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酸碱性</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反应性</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       与氢</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       与氧、氮</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       与卤素</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       与金属</a:t>
            </a:r>
          </a:p>
          <a:p>
            <a:pPr eaLnBrk="1" hangingPunct="1">
              <a:lnSpc>
                <a:spcPct val="120000"/>
              </a:lnSpc>
              <a:spcBef>
                <a:spcPct val="0"/>
              </a:spcBef>
              <a:buFontTx/>
              <a:buNone/>
            </a:pPr>
            <a:r>
              <a:rPr lang="zh-CN" altLang="en-US" sz="2000" dirty="0">
                <a:solidFill>
                  <a:schemeClr val="tx1"/>
                </a:solidFill>
                <a:ea typeface="黑体" panose="02010609060101010101" pitchFamily="49" charset="-122"/>
              </a:rPr>
              <a:t>       与</a:t>
            </a:r>
            <a:r>
              <a:rPr lang="en-US" altLang="zh-CN" sz="2000" dirty="0">
                <a:solidFill>
                  <a:schemeClr val="tx1"/>
                </a:solidFill>
                <a:ea typeface="黑体" panose="02010609060101010101" pitchFamily="49" charset="-122"/>
              </a:rPr>
              <a:t>------</a:t>
            </a:r>
          </a:p>
          <a:p>
            <a:pPr eaLnBrk="1" hangingPunct="1">
              <a:lnSpc>
                <a:spcPct val="120000"/>
              </a:lnSpc>
              <a:spcBef>
                <a:spcPct val="0"/>
              </a:spcBef>
              <a:buFontTx/>
              <a:buNone/>
            </a:pPr>
            <a:r>
              <a:rPr lang="en-US" altLang="zh-CN" sz="2000" dirty="0">
                <a:solidFill>
                  <a:schemeClr val="tx1"/>
                </a:solidFill>
                <a:ea typeface="黑体" panose="02010609060101010101" pitchFamily="49" charset="-122"/>
              </a:rPr>
              <a:t>------</a:t>
            </a:r>
          </a:p>
        </p:txBody>
      </p:sp>
      <p:sp>
        <p:nvSpPr>
          <p:cNvPr id="7" name="矩形 6">
            <a:extLst>
              <a:ext uri="{FF2B5EF4-FFF2-40B4-BE49-F238E27FC236}">
                <a16:creationId xmlns:a16="http://schemas.microsoft.com/office/drawing/2014/main" id="{64B57BF2-2DB4-2143-A1AF-A3BC9FB1F53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文本框 1">
            <a:extLst>
              <a:ext uri="{FF2B5EF4-FFF2-40B4-BE49-F238E27FC236}">
                <a16:creationId xmlns:a16="http://schemas.microsoft.com/office/drawing/2014/main" id="{28BC8440-F40E-224B-B2AA-676C114A39F6}"/>
              </a:ext>
            </a:extLst>
          </p:cNvPr>
          <p:cNvSpPr txBox="1"/>
          <p:nvPr/>
        </p:nvSpPr>
        <p:spPr>
          <a:xfrm>
            <a:off x="2915816" y="178126"/>
            <a:ext cx="3480440" cy="584775"/>
          </a:xfrm>
          <a:prstGeom prst="rect">
            <a:avLst/>
          </a:prstGeom>
          <a:noFill/>
        </p:spPr>
        <p:txBody>
          <a:bodyPr wrap="none" rtlCol="0">
            <a:spAutoFit/>
          </a:bodyPr>
          <a:lstStyle/>
          <a:p>
            <a:r>
              <a:rPr kumimoji="1" lang="zh-Hans" altLang="en-US" sz="3200" b="1" dirty="0">
                <a:solidFill>
                  <a:srgbClr val="C00000"/>
                </a:solidFill>
              </a:rPr>
              <a:t>元素部分内容</a:t>
            </a:r>
            <a:r>
              <a:rPr lang="zh-Hans" altLang="en-US" sz="3200" b="1" dirty="0">
                <a:solidFill>
                  <a:srgbClr val="C00000"/>
                </a:solidFill>
              </a:rPr>
              <a:t>概要</a:t>
            </a:r>
            <a:endParaRPr kumimoji="1" lang="zh-CN" altLang="en-US" sz="3200" b="1" dirty="0">
              <a:solidFill>
                <a:srgbClr val="C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C4909D2-97D5-B81F-1953-481D283E017D}"/>
              </a:ext>
            </a:extLst>
          </p:cNvPr>
          <p:cNvSpPr>
            <a:spLocks noGrp="1"/>
          </p:cNvSpPr>
          <p:nvPr>
            <p:ph type="sldNum" sz="quarter" idx="10"/>
          </p:nvPr>
        </p:nvSpPr>
        <p:spPr/>
        <p:txBody>
          <a:bodyPr/>
          <a:lstStyle/>
          <a:p>
            <a:pPr>
              <a:defRPr/>
            </a:pPr>
            <a:fld id="{F4E841EE-66BC-2C44-B4ED-9E7099E14CB5}" type="slidenum">
              <a:rPr lang="en-US" altLang="zh-CN" smtClean="0"/>
              <a:pPr>
                <a:defRPr/>
              </a:pPr>
              <a:t>24</a:t>
            </a:fld>
            <a:endParaRPr lang="en-US" altLang="zh-CN"/>
          </a:p>
        </p:txBody>
      </p:sp>
      <p:grpSp>
        <p:nvGrpSpPr>
          <p:cNvPr id="6" name="组合 5">
            <a:extLst>
              <a:ext uri="{FF2B5EF4-FFF2-40B4-BE49-F238E27FC236}">
                <a16:creationId xmlns:a16="http://schemas.microsoft.com/office/drawing/2014/main" id="{E75A5087-699A-D9C7-969F-C2CD7D1C3123}"/>
              </a:ext>
            </a:extLst>
          </p:cNvPr>
          <p:cNvGrpSpPr/>
          <p:nvPr/>
        </p:nvGrpSpPr>
        <p:grpSpPr>
          <a:xfrm>
            <a:off x="1403648" y="1870927"/>
            <a:ext cx="6555060" cy="3116146"/>
            <a:chOff x="1403648" y="1870927"/>
            <a:chExt cx="6555060" cy="3116146"/>
          </a:xfrm>
        </p:grpSpPr>
        <p:pic>
          <p:nvPicPr>
            <p:cNvPr id="3" name="图片 2">
              <a:extLst>
                <a:ext uri="{FF2B5EF4-FFF2-40B4-BE49-F238E27FC236}">
                  <a16:creationId xmlns:a16="http://schemas.microsoft.com/office/drawing/2014/main" id="{A75B1F85-68A2-5715-9775-472C63D42370}"/>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483768" y="1870927"/>
              <a:ext cx="5474940" cy="3116145"/>
            </a:xfrm>
            <a:prstGeom prst="rect">
              <a:avLst/>
            </a:prstGeom>
          </p:spPr>
        </p:pic>
        <p:pic>
          <p:nvPicPr>
            <p:cNvPr id="4" name="图片 3">
              <a:extLst>
                <a:ext uri="{FF2B5EF4-FFF2-40B4-BE49-F238E27FC236}">
                  <a16:creationId xmlns:a16="http://schemas.microsoft.com/office/drawing/2014/main" id="{85BE9506-4FC1-8E3E-532C-0F9CAF591858}"/>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03648" y="1870928"/>
              <a:ext cx="1080120" cy="3116145"/>
            </a:xfrm>
            <a:prstGeom prst="rect">
              <a:avLst/>
            </a:prstGeom>
          </p:spPr>
        </p:pic>
      </p:grpSp>
      <p:pic>
        <p:nvPicPr>
          <p:cNvPr id="5" name="图片 4">
            <a:extLst>
              <a:ext uri="{FF2B5EF4-FFF2-40B4-BE49-F238E27FC236}">
                <a16:creationId xmlns:a16="http://schemas.microsoft.com/office/drawing/2014/main" id="{B949C8D0-2562-F29A-34CB-3D5BE1F210F3}"/>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2339752" y="5255303"/>
            <a:ext cx="5014885" cy="864096"/>
          </a:xfrm>
          <a:prstGeom prst="rect">
            <a:avLst/>
          </a:prstGeom>
        </p:spPr>
      </p:pic>
      <p:cxnSp>
        <p:nvCxnSpPr>
          <p:cNvPr id="7" name="直线连接符 6">
            <a:extLst>
              <a:ext uri="{FF2B5EF4-FFF2-40B4-BE49-F238E27FC236}">
                <a16:creationId xmlns:a16="http://schemas.microsoft.com/office/drawing/2014/main" id="{F533BD57-E764-9480-9FCA-4598DE20ACBD}"/>
              </a:ext>
            </a:extLst>
          </p:cNvPr>
          <p:cNvCxnSpPr>
            <a:cxnSpLocks/>
          </p:cNvCxnSpPr>
          <p:nvPr/>
        </p:nvCxnSpPr>
        <p:spPr>
          <a:xfrm>
            <a:off x="2483768" y="3212976"/>
            <a:ext cx="0" cy="1728000"/>
          </a:xfrm>
          <a:prstGeom prst="line">
            <a:avLst/>
          </a:prstGeom>
        </p:spPr>
        <p:style>
          <a:lnRef idx="1">
            <a:schemeClr val="dk1"/>
          </a:lnRef>
          <a:fillRef idx="0">
            <a:schemeClr val="dk1"/>
          </a:fillRef>
          <a:effectRef idx="0">
            <a:schemeClr val="dk1"/>
          </a:effectRef>
          <a:fontRef idx="minor">
            <a:schemeClr val="tx1"/>
          </a:fontRef>
        </p:style>
      </p:cxnSp>
      <p:sp>
        <p:nvSpPr>
          <p:cNvPr id="9" name="Text Box 2">
            <a:extLst>
              <a:ext uri="{FF2B5EF4-FFF2-40B4-BE49-F238E27FC236}">
                <a16:creationId xmlns:a16="http://schemas.microsoft.com/office/drawing/2014/main" id="{47354815-680E-58B3-B235-5C7EF115579A}"/>
              </a:ext>
            </a:extLst>
          </p:cNvPr>
          <p:cNvSpPr txBox="1">
            <a:spLocks noChangeArrowheads="1"/>
          </p:cNvSpPr>
          <p:nvPr/>
        </p:nvSpPr>
        <p:spPr bwMode="auto">
          <a:xfrm>
            <a:off x="2627784" y="261837"/>
            <a:ext cx="3528392"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3200" b="1" dirty="0">
                <a:solidFill>
                  <a:srgbClr val="CC0000"/>
                </a:solidFill>
                <a:effectLst>
                  <a:outerShdw blurRad="38100" dist="38100" dir="2700000" algn="tl">
                    <a:srgbClr val="C0C0C0"/>
                  </a:outerShdw>
                </a:effectLst>
              </a:rPr>
              <a:t>元素概论</a:t>
            </a:r>
          </a:p>
        </p:txBody>
      </p:sp>
      <p:sp>
        <p:nvSpPr>
          <p:cNvPr id="10" name="Text Box 3">
            <a:extLst>
              <a:ext uri="{FF2B5EF4-FFF2-40B4-BE49-F238E27FC236}">
                <a16:creationId xmlns:a16="http://schemas.microsoft.com/office/drawing/2014/main" id="{E8001C08-AF33-66DF-9D37-15E928FE47EC}"/>
              </a:ext>
            </a:extLst>
          </p:cNvPr>
          <p:cNvSpPr txBox="1">
            <a:spLocks noChangeArrowheads="1"/>
          </p:cNvSpPr>
          <p:nvPr/>
        </p:nvSpPr>
        <p:spPr bwMode="auto">
          <a:xfrm>
            <a:off x="3096059" y="980728"/>
            <a:ext cx="3132125" cy="2042675"/>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spcAft>
                <a:spcPct val="20000"/>
              </a:spcAft>
              <a:buNone/>
              <a:defRPr/>
            </a:pPr>
            <a:r>
              <a:rPr kumimoji="0" lang="en-US" altLang="zh-Hans" sz="2400" b="0" dirty="0">
                <a:solidFill>
                  <a:schemeClr val="tx1"/>
                </a:solidFill>
                <a:effectLst>
                  <a:outerShdw blurRad="38100" dist="38100" dir="2700000" algn="tl">
                    <a:srgbClr val="C0C0C0"/>
                  </a:outerShdw>
                </a:effectLst>
                <a:latin typeface="+mn-lt"/>
                <a:ea typeface="黑体" panose="02010609060101010101" pitchFamily="49" charset="-122"/>
              </a:rPr>
              <a:t>1</a:t>
            </a:r>
            <a:r>
              <a:rPr kumimoji="0" lang="en-US" altLang="zh-CN" sz="2400" b="0" dirty="0">
                <a:solidFill>
                  <a:schemeClr val="tx1"/>
                </a:solidFill>
                <a:effectLst>
                  <a:outerShdw blurRad="38100" dist="38100" dir="2700000" algn="tl">
                    <a:srgbClr val="C0C0C0"/>
                  </a:outerShdw>
                </a:effectLst>
                <a:latin typeface="+mn-lt"/>
                <a:ea typeface="黑体" panose="02010609060101010101" pitchFamily="49" charset="-122"/>
              </a:rPr>
              <a:t>1</a:t>
            </a:r>
            <a:r>
              <a:rPr kumimoji="0" lang="en-US" altLang="zh-Hans" sz="2400" b="0" dirty="0">
                <a:solidFill>
                  <a:schemeClr val="tx1"/>
                </a:solidFill>
                <a:effectLst>
                  <a:outerShdw blurRad="38100" dist="38100" dir="2700000" algn="tl">
                    <a:srgbClr val="C0C0C0"/>
                  </a:outerShdw>
                </a:effectLst>
                <a:latin typeface="+mn-lt"/>
                <a:ea typeface="黑体" panose="02010609060101010101" pitchFamily="49" charset="-122"/>
              </a:rPr>
              <a:t>.2</a:t>
            </a:r>
            <a:r>
              <a:rPr kumimoji="0" lang="zh-Hans" altLang="en-US" sz="2400" b="0" dirty="0">
                <a:solidFill>
                  <a:schemeClr val="tx1"/>
                </a:solidFill>
                <a:effectLst>
                  <a:outerShdw blurRad="38100" dist="38100" dir="2700000" algn="tl">
                    <a:srgbClr val="C0C0C0"/>
                  </a:outerShdw>
                </a:effectLst>
                <a:latin typeface="+mn-lt"/>
                <a:ea typeface="黑体" panose="02010609060101010101" pitchFamily="49" charset="-122"/>
              </a:rPr>
              <a:t>   </a:t>
            </a:r>
            <a:r>
              <a:rPr kumimoji="0" lang="en-US" altLang="zh-CN" sz="2400" b="0" i="1" dirty="0">
                <a:solidFill>
                  <a:schemeClr val="tx1"/>
                </a:solidFill>
                <a:effectLst>
                  <a:outerShdw blurRad="38100" dist="38100" dir="2700000" algn="tl">
                    <a:srgbClr val="C0C0C0"/>
                  </a:outerShdw>
                </a:effectLst>
                <a:latin typeface="+mn-lt"/>
                <a:ea typeface="黑体" panose="02010609060101010101" pitchFamily="49" charset="-122"/>
              </a:rPr>
              <a:t>s</a:t>
            </a:r>
            <a:r>
              <a:rPr kumimoji="0" lang="en-US" altLang="zh-CN" sz="2400" b="0" dirty="0">
                <a:solidFill>
                  <a:schemeClr val="tx1"/>
                </a:solidFill>
                <a:effectLst>
                  <a:outerShdw blurRad="38100" dist="38100" dir="2700000" algn="tl">
                    <a:srgbClr val="C0C0C0"/>
                  </a:outerShdw>
                </a:effectLst>
                <a:latin typeface="+mn-lt"/>
                <a:ea typeface="黑体" panose="02010609060101010101" pitchFamily="49" charset="-122"/>
              </a:rPr>
              <a:t> </a:t>
            </a:r>
            <a:r>
              <a:rPr kumimoji="0" lang="zh-CN" altLang="en-US" sz="2400" b="0" dirty="0">
                <a:solidFill>
                  <a:schemeClr val="tx1"/>
                </a:solidFill>
                <a:effectLst>
                  <a:outerShdw blurRad="38100" dist="38100" dir="2700000" algn="tl">
                    <a:srgbClr val="C0C0C0"/>
                  </a:outerShdw>
                </a:effectLst>
                <a:latin typeface="+mn-lt"/>
                <a:ea typeface="黑体" panose="02010609060101010101" pitchFamily="49" charset="-122"/>
              </a:rPr>
              <a:t>区元素</a:t>
            </a:r>
            <a:endParaRPr kumimoji="0" lang="en-US" altLang="zh-Hans" sz="2400" b="0" dirty="0">
              <a:solidFill>
                <a:schemeClr val="tx1"/>
              </a:solidFill>
              <a:effectLst>
                <a:outerShdw blurRad="38100" dist="38100" dir="2700000" algn="tl">
                  <a:srgbClr val="C0C0C0"/>
                </a:outerShdw>
              </a:effectLst>
              <a:latin typeface="+mn-lt"/>
              <a:ea typeface="黑体" panose="02010609060101010101" pitchFamily="49" charset="-122"/>
            </a:endParaRPr>
          </a:p>
          <a:p>
            <a:pPr eaLnBrk="1" hangingPunct="1">
              <a:lnSpc>
                <a:spcPct val="120000"/>
              </a:lnSpc>
              <a:spcBef>
                <a:spcPct val="0"/>
              </a:spcBef>
              <a:spcAft>
                <a:spcPct val="20000"/>
              </a:spcAft>
              <a:buNone/>
              <a:defRPr/>
            </a:pPr>
            <a:r>
              <a:rPr kumimoji="0" lang="en-US" altLang="zh-CN" sz="2400" b="0" dirty="0">
                <a:solidFill>
                  <a:schemeClr val="tx1"/>
                </a:solidFill>
                <a:effectLst>
                  <a:outerShdw blurRad="38100" dist="38100" dir="2700000" algn="tl">
                    <a:srgbClr val="C0C0C0"/>
                  </a:outerShdw>
                </a:effectLst>
                <a:latin typeface="+mn-lt"/>
                <a:ea typeface="黑体" panose="02010609060101010101" pitchFamily="49" charset="-122"/>
              </a:rPr>
              <a:t>11.3   </a:t>
            </a:r>
            <a:r>
              <a:rPr kumimoji="0" lang="en-US" altLang="zh-CN" sz="2400" b="0" i="1" dirty="0">
                <a:solidFill>
                  <a:schemeClr val="tx1"/>
                </a:solidFill>
                <a:effectLst>
                  <a:outerShdw blurRad="38100" dist="38100" dir="2700000" algn="tl">
                    <a:srgbClr val="C0C0C0"/>
                  </a:outerShdw>
                </a:effectLst>
                <a:latin typeface="+mn-lt"/>
                <a:ea typeface="黑体" panose="02010609060101010101" pitchFamily="49" charset="-122"/>
              </a:rPr>
              <a:t>p</a:t>
            </a:r>
            <a:r>
              <a:rPr kumimoji="0" lang="en-US" altLang="zh-CN" sz="2400" b="0" dirty="0">
                <a:solidFill>
                  <a:schemeClr val="tx1"/>
                </a:solidFill>
                <a:effectLst>
                  <a:outerShdw blurRad="38100" dist="38100" dir="2700000" algn="tl">
                    <a:srgbClr val="C0C0C0"/>
                  </a:outerShdw>
                </a:effectLst>
                <a:latin typeface="+mn-lt"/>
                <a:ea typeface="黑体" panose="02010609060101010101" pitchFamily="49" charset="-122"/>
              </a:rPr>
              <a:t> </a:t>
            </a:r>
            <a:r>
              <a:rPr kumimoji="0" lang="zh-CN" altLang="en-US" sz="2400" b="0" dirty="0">
                <a:solidFill>
                  <a:schemeClr val="tx1"/>
                </a:solidFill>
                <a:effectLst>
                  <a:outerShdw blurRad="38100" dist="38100" dir="2700000" algn="tl">
                    <a:srgbClr val="C0C0C0"/>
                  </a:outerShdw>
                </a:effectLst>
                <a:latin typeface="+mn-lt"/>
                <a:ea typeface="黑体" panose="02010609060101010101" pitchFamily="49" charset="-122"/>
              </a:rPr>
              <a:t>区元素</a:t>
            </a:r>
            <a:endParaRPr kumimoji="0" lang="en-US" altLang="zh-CN" sz="2400" b="0" dirty="0">
              <a:solidFill>
                <a:schemeClr val="tx1"/>
              </a:solidFill>
              <a:effectLst>
                <a:outerShdw blurRad="38100" dist="38100" dir="2700000" algn="tl">
                  <a:srgbClr val="C0C0C0"/>
                </a:outerShdw>
              </a:effectLst>
              <a:latin typeface="+mn-lt"/>
              <a:ea typeface="黑体" panose="02010609060101010101" pitchFamily="49" charset="-122"/>
            </a:endParaRPr>
          </a:p>
          <a:p>
            <a:pPr eaLnBrk="1" hangingPunct="1">
              <a:lnSpc>
                <a:spcPct val="120000"/>
              </a:lnSpc>
              <a:spcBef>
                <a:spcPct val="0"/>
              </a:spcBef>
              <a:spcAft>
                <a:spcPct val="20000"/>
              </a:spcAft>
              <a:buFontTx/>
              <a:buNone/>
              <a:defRPr/>
            </a:pPr>
            <a:r>
              <a:rPr kumimoji="0" lang="en-US" altLang="zh-Hans" sz="2400" b="0" dirty="0">
                <a:solidFill>
                  <a:schemeClr val="tx1"/>
                </a:solidFill>
                <a:effectLst>
                  <a:outerShdw blurRad="38100" dist="38100" dir="2700000" algn="tl">
                    <a:srgbClr val="C0C0C0"/>
                  </a:outerShdw>
                </a:effectLst>
                <a:latin typeface="+mn-lt"/>
                <a:ea typeface="黑体" panose="02010609060101010101" pitchFamily="49" charset="-122"/>
              </a:rPr>
              <a:t>1</a:t>
            </a:r>
            <a:r>
              <a:rPr kumimoji="0" lang="en-US" altLang="zh-CN" sz="2400" b="0" dirty="0">
                <a:solidFill>
                  <a:schemeClr val="tx1"/>
                </a:solidFill>
                <a:effectLst>
                  <a:outerShdw blurRad="38100" dist="38100" dir="2700000" algn="tl">
                    <a:srgbClr val="C0C0C0"/>
                  </a:outerShdw>
                </a:effectLst>
                <a:latin typeface="+mn-lt"/>
                <a:ea typeface="黑体" panose="02010609060101010101" pitchFamily="49" charset="-122"/>
              </a:rPr>
              <a:t>1</a:t>
            </a:r>
            <a:r>
              <a:rPr kumimoji="0" lang="en-US" altLang="zh-Hans" sz="2400" b="0" dirty="0">
                <a:solidFill>
                  <a:schemeClr val="tx1"/>
                </a:solidFill>
                <a:effectLst>
                  <a:outerShdw blurRad="38100" dist="38100" dir="2700000" algn="tl">
                    <a:srgbClr val="C0C0C0"/>
                  </a:outerShdw>
                </a:effectLst>
                <a:latin typeface="+mn-lt"/>
                <a:ea typeface="黑体" panose="02010609060101010101" pitchFamily="49" charset="-122"/>
              </a:rPr>
              <a:t>.4   </a:t>
            </a:r>
            <a:r>
              <a:rPr kumimoji="0" lang="en-US" altLang="zh-Hans" sz="2400" b="0" i="1" dirty="0">
                <a:solidFill>
                  <a:schemeClr val="tx1"/>
                </a:solidFill>
                <a:effectLst>
                  <a:outerShdw blurRad="38100" dist="38100" dir="2700000" algn="tl">
                    <a:srgbClr val="C0C0C0"/>
                  </a:outerShdw>
                </a:effectLst>
                <a:latin typeface="+mn-lt"/>
                <a:ea typeface="黑体" panose="02010609060101010101" pitchFamily="49" charset="-122"/>
              </a:rPr>
              <a:t>d</a:t>
            </a:r>
            <a:r>
              <a:rPr kumimoji="0" lang="zh-CN" altLang="en-US" sz="2400" b="0" dirty="0">
                <a:solidFill>
                  <a:schemeClr val="tx1"/>
                </a:solidFill>
                <a:effectLst>
                  <a:outerShdw blurRad="38100" dist="38100" dir="2700000" algn="tl">
                    <a:srgbClr val="C0C0C0"/>
                  </a:outerShdw>
                </a:effectLst>
                <a:latin typeface="+mn-lt"/>
                <a:ea typeface="黑体" panose="02010609060101010101" pitchFamily="49" charset="-122"/>
              </a:rPr>
              <a:t> 区元素</a:t>
            </a:r>
            <a:endParaRPr kumimoji="0" lang="en-US" altLang="zh-CN" sz="2400" b="0" dirty="0">
              <a:solidFill>
                <a:schemeClr val="tx1"/>
              </a:solidFill>
              <a:effectLst>
                <a:outerShdw blurRad="38100" dist="38100" dir="2700000" algn="tl">
                  <a:srgbClr val="C0C0C0"/>
                </a:outerShdw>
              </a:effectLst>
              <a:latin typeface="+mn-lt"/>
              <a:ea typeface="黑体" panose="02010609060101010101" pitchFamily="49" charset="-122"/>
            </a:endParaRPr>
          </a:p>
          <a:p>
            <a:pPr eaLnBrk="1" hangingPunct="1">
              <a:lnSpc>
                <a:spcPct val="120000"/>
              </a:lnSpc>
              <a:spcBef>
                <a:spcPct val="0"/>
              </a:spcBef>
              <a:spcAft>
                <a:spcPct val="20000"/>
              </a:spcAft>
              <a:buFontTx/>
              <a:buNone/>
              <a:defRPr/>
            </a:pPr>
            <a:r>
              <a:rPr kumimoji="0" lang="en-US" altLang="zh-CN" sz="2400" b="0" dirty="0">
                <a:solidFill>
                  <a:schemeClr val="tx1"/>
                </a:solidFill>
                <a:effectLst>
                  <a:outerShdw blurRad="38100" dist="38100" dir="2700000" algn="tl">
                    <a:srgbClr val="C0C0C0"/>
                  </a:outerShdw>
                </a:effectLst>
                <a:latin typeface="+mn-lt"/>
                <a:ea typeface="黑体" panose="02010609060101010101" pitchFamily="49" charset="-122"/>
              </a:rPr>
              <a:t>11.5</a:t>
            </a:r>
            <a:r>
              <a:rPr kumimoji="0" lang="zh-CN" altLang="en-US" sz="2400" b="0" dirty="0">
                <a:solidFill>
                  <a:schemeClr val="tx1"/>
                </a:solidFill>
                <a:effectLst>
                  <a:outerShdw blurRad="38100" dist="38100" dir="2700000" algn="tl">
                    <a:srgbClr val="C0C0C0"/>
                  </a:outerShdw>
                </a:effectLst>
                <a:latin typeface="+mn-lt"/>
                <a:ea typeface="黑体" panose="02010609060101010101" pitchFamily="49" charset="-122"/>
              </a:rPr>
              <a:t>   </a:t>
            </a:r>
            <a:r>
              <a:rPr kumimoji="0" lang="en-US" altLang="zh-CN" sz="2400" b="0" i="1" dirty="0">
                <a:solidFill>
                  <a:schemeClr val="tx1"/>
                </a:solidFill>
                <a:effectLst>
                  <a:outerShdw blurRad="38100" dist="38100" dir="2700000" algn="tl">
                    <a:srgbClr val="C0C0C0"/>
                  </a:outerShdw>
                </a:effectLst>
                <a:latin typeface="+mn-lt"/>
                <a:ea typeface="黑体" panose="02010609060101010101" pitchFamily="49" charset="-122"/>
              </a:rPr>
              <a:t>f</a:t>
            </a:r>
            <a:r>
              <a:rPr kumimoji="0" lang="zh-CN" altLang="en-US" sz="2400" b="0" dirty="0">
                <a:solidFill>
                  <a:schemeClr val="tx1"/>
                </a:solidFill>
                <a:effectLst>
                  <a:outerShdw blurRad="38100" dist="38100" dir="2700000" algn="tl">
                    <a:srgbClr val="C0C0C0"/>
                  </a:outerShdw>
                </a:effectLst>
                <a:latin typeface="+mn-lt"/>
                <a:ea typeface="黑体" panose="02010609060101010101" pitchFamily="49" charset="-122"/>
              </a:rPr>
              <a:t>  区元素</a:t>
            </a:r>
            <a:endParaRPr kumimoji="0" lang="en-US" altLang="zh-Hans" sz="2400" b="0" dirty="0">
              <a:solidFill>
                <a:schemeClr val="tx1"/>
              </a:solidFill>
              <a:effectLst>
                <a:outerShdw blurRad="38100" dist="38100" dir="2700000" algn="tl">
                  <a:srgbClr val="C0C0C0"/>
                </a:outerShdw>
              </a:effectLst>
              <a:latin typeface="+mn-lt"/>
              <a:ea typeface="黑体" panose="02010609060101010101" pitchFamily="49" charset="-122"/>
            </a:endParaRPr>
          </a:p>
        </p:txBody>
      </p:sp>
    </p:spTree>
    <p:extLst>
      <p:ext uri="{BB962C8B-B14F-4D97-AF65-F5344CB8AC3E}">
        <p14:creationId xmlns:p14="http://schemas.microsoft.com/office/powerpoint/2010/main" val="4167495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247F38AD-A887-3749-9203-6736A05252FF}"/>
              </a:ext>
            </a:extLst>
          </p:cNvPr>
          <p:cNvSpPr>
            <a:spLocks noGrp="1"/>
          </p:cNvSpPr>
          <p:nvPr>
            <p:ph type="sldNum" sz="quarter" idx="10"/>
          </p:nvPr>
        </p:nvSpPr>
        <p:spPr/>
        <p:txBody>
          <a:bodyPr/>
          <a:lstStyle/>
          <a:p>
            <a:pPr>
              <a:defRPr/>
            </a:pPr>
            <a:fld id="{F4E841EE-66BC-2C44-B4ED-9E7099E14CB5}" type="slidenum">
              <a:rPr lang="en-US" altLang="zh-CN" smtClean="0"/>
              <a:pPr>
                <a:defRPr/>
              </a:pPr>
              <a:t>25</a:t>
            </a:fld>
            <a:endParaRPr lang="en-US" altLang="zh-CN"/>
          </a:p>
        </p:txBody>
      </p:sp>
      <p:sp>
        <p:nvSpPr>
          <p:cNvPr id="3" name="Rectangle 72">
            <a:extLst>
              <a:ext uri="{FF2B5EF4-FFF2-40B4-BE49-F238E27FC236}">
                <a16:creationId xmlns:a16="http://schemas.microsoft.com/office/drawing/2014/main" id="{A0617759-DF8A-2346-9099-64DC50AC1B88}"/>
              </a:ext>
            </a:extLst>
          </p:cNvPr>
          <p:cNvSpPr txBox="1">
            <a:spLocks noChangeArrowheads="1"/>
          </p:cNvSpPr>
          <p:nvPr/>
        </p:nvSpPr>
        <p:spPr>
          <a:xfrm>
            <a:off x="1835696" y="189582"/>
            <a:ext cx="6081712" cy="719138"/>
          </a:xfrm>
          <a:prstGeom prst="rect">
            <a:avLst/>
          </a:prstGeom>
        </p:spPr>
        <p:txBody>
          <a:bodyPr/>
          <a:lst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a:lstStyle>
          <a:p>
            <a:r>
              <a:rPr kumimoji="0" lang="en-US" altLang="zh-Hans" sz="3200" kern="0" dirty="0">
                <a:solidFill>
                  <a:srgbClr val="CC0000"/>
                </a:solidFill>
                <a:effectLst>
                  <a:outerShdw blurRad="38100" dist="38100" dir="2700000" algn="tl">
                    <a:srgbClr val="C0C0C0"/>
                  </a:outerShdw>
                </a:effectLst>
                <a:latin typeface="+mn-lt"/>
                <a:ea typeface="黑体" charset="0"/>
                <a:cs typeface="黑体" charset="0"/>
              </a:rPr>
              <a:t>11.2 </a:t>
            </a:r>
            <a:r>
              <a:rPr kumimoji="0" lang="en-US" altLang="zh-Hans" sz="3200" i="1" kern="0" dirty="0">
                <a:solidFill>
                  <a:srgbClr val="CC0000"/>
                </a:solidFill>
                <a:effectLst>
                  <a:outerShdw blurRad="38100" dist="38100" dir="2700000" algn="tl">
                    <a:srgbClr val="C0C0C0"/>
                  </a:outerShdw>
                </a:effectLst>
                <a:latin typeface="+mn-lt"/>
                <a:ea typeface="黑体" charset="0"/>
                <a:cs typeface="黑体" charset="0"/>
              </a:rPr>
              <a:t>s</a:t>
            </a:r>
            <a:r>
              <a:rPr kumimoji="0" lang="zh-CN" altLang="en-US" sz="3200" i="1" kern="0" dirty="0">
                <a:solidFill>
                  <a:srgbClr val="CC0000"/>
                </a:solidFill>
                <a:effectLst>
                  <a:outerShdw blurRad="38100" dist="38100" dir="2700000" algn="tl">
                    <a:srgbClr val="C0C0C0"/>
                  </a:outerShdw>
                </a:effectLst>
                <a:latin typeface="+mn-lt"/>
                <a:ea typeface="黑体" charset="0"/>
                <a:cs typeface="黑体" charset="0"/>
              </a:rPr>
              <a:t> </a:t>
            </a:r>
            <a:r>
              <a:rPr kumimoji="0" lang="zh-Hans" altLang="en-US" sz="3200" kern="0" dirty="0">
                <a:solidFill>
                  <a:srgbClr val="CC0000"/>
                </a:solidFill>
                <a:effectLst>
                  <a:outerShdw blurRad="38100" dist="38100" dir="2700000" algn="tl">
                    <a:srgbClr val="C0C0C0"/>
                  </a:outerShdw>
                </a:effectLst>
                <a:latin typeface="+mn-lt"/>
                <a:ea typeface="黑体" charset="0"/>
                <a:cs typeface="黑体" charset="0"/>
              </a:rPr>
              <a:t>区</a:t>
            </a:r>
            <a:r>
              <a:rPr kumimoji="0" lang="zh-CN" altLang="en-US" sz="3200" kern="0" dirty="0">
                <a:solidFill>
                  <a:srgbClr val="CC0000"/>
                </a:solidFill>
                <a:effectLst>
                  <a:outerShdw blurRad="38100" dist="38100" dir="2700000" algn="tl">
                    <a:srgbClr val="C0C0C0"/>
                  </a:outerShdw>
                </a:effectLst>
                <a:latin typeface="+mn-lt"/>
                <a:ea typeface="黑体" charset="0"/>
                <a:cs typeface="黑体" charset="0"/>
              </a:rPr>
              <a:t>  − </a:t>
            </a:r>
            <a:r>
              <a:rPr kumimoji="0" lang="zh-Hans" altLang="en-US" sz="3200" kern="0" dirty="0">
                <a:solidFill>
                  <a:srgbClr val="CC0000"/>
                </a:solidFill>
                <a:effectLst>
                  <a:outerShdw blurRad="38100" dist="38100" dir="2700000" algn="tl">
                    <a:srgbClr val="C0C0C0"/>
                  </a:outerShdw>
                </a:effectLst>
                <a:latin typeface="+mn-lt"/>
                <a:ea typeface="黑体" charset="0"/>
                <a:cs typeface="黑体" charset="0"/>
              </a:rPr>
              <a:t>氢</a:t>
            </a:r>
            <a:r>
              <a:rPr kumimoji="0" lang="zh-CN" altLang="en-US" sz="3200" kern="0" dirty="0">
                <a:solidFill>
                  <a:srgbClr val="CC0000"/>
                </a:solidFill>
                <a:effectLst>
                  <a:outerShdw blurRad="38100" dist="38100" dir="2700000" algn="tl">
                    <a:srgbClr val="C0C0C0"/>
                  </a:outerShdw>
                </a:effectLst>
                <a:latin typeface="+mn-lt"/>
                <a:ea typeface="黑体" charset="0"/>
                <a:cs typeface="黑体" charset="0"/>
              </a:rPr>
              <a:t>及相关化合物</a:t>
            </a:r>
          </a:p>
        </p:txBody>
      </p:sp>
      <p:graphicFrame>
        <p:nvGraphicFramePr>
          <p:cNvPr id="4" name="表格 3">
            <a:extLst>
              <a:ext uri="{FF2B5EF4-FFF2-40B4-BE49-F238E27FC236}">
                <a16:creationId xmlns:a16="http://schemas.microsoft.com/office/drawing/2014/main" id="{2BDADB46-D77E-A74A-8AE8-2162779C576C}"/>
              </a:ext>
            </a:extLst>
          </p:cNvPr>
          <p:cNvGraphicFramePr>
            <a:graphicFrameLocks noGrp="1"/>
          </p:cNvGraphicFramePr>
          <p:nvPr/>
        </p:nvGraphicFramePr>
        <p:xfrm>
          <a:off x="47626" y="1412776"/>
          <a:ext cx="9048750" cy="3413760"/>
        </p:xfrm>
        <a:graphic>
          <a:graphicData uri="http://schemas.openxmlformats.org/drawingml/2006/table">
            <a:tbl>
              <a:tblPr/>
              <a:tblGrid>
                <a:gridCol w="1171575">
                  <a:extLst>
                    <a:ext uri="{9D8B030D-6E8A-4147-A177-3AD203B41FA5}">
                      <a16:colId xmlns:a16="http://schemas.microsoft.com/office/drawing/2014/main" val="20000"/>
                    </a:ext>
                  </a:extLst>
                </a:gridCol>
                <a:gridCol w="1793875">
                  <a:extLst>
                    <a:ext uri="{9D8B030D-6E8A-4147-A177-3AD203B41FA5}">
                      <a16:colId xmlns:a16="http://schemas.microsoft.com/office/drawing/2014/main" val="20001"/>
                    </a:ext>
                  </a:extLst>
                </a:gridCol>
                <a:gridCol w="1168400">
                  <a:extLst>
                    <a:ext uri="{9D8B030D-6E8A-4147-A177-3AD203B41FA5}">
                      <a16:colId xmlns:a16="http://schemas.microsoft.com/office/drawing/2014/main" val="20002"/>
                    </a:ext>
                  </a:extLst>
                </a:gridCol>
                <a:gridCol w="1171575">
                  <a:extLst>
                    <a:ext uri="{9D8B030D-6E8A-4147-A177-3AD203B41FA5}">
                      <a16:colId xmlns:a16="http://schemas.microsoft.com/office/drawing/2014/main" val="20003"/>
                    </a:ext>
                  </a:extLst>
                </a:gridCol>
                <a:gridCol w="1168400">
                  <a:extLst>
                    <a:ext uri="{9D8B030D-6E8A-4147-A177-3AD203B41FA5}">
                      <a16:colId xmlns:a16="http://schemas.microsoft.com/office/drawing/2014/main" val="20004"/>
                    </a:ext>
                  </a:extLst>
                </a:gridCol>
                <a:gridCol w="2574925">
                  <a:extLst>
                    <a:ext uri="{9D8B030D-6E8A-4147-A177-3AD203B41FA5}">
                      <a16:colId xmlns:a16="http://schemas.microsoft.com/office/drawing/2014/main" val="20005"/>
                    </a:ext>
                  </a:extLst>
                </a:gridCol>
              </a:tblGrid>
              <a:tr h="42672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a:ln>
                            <a:noFill/>
                          </a:ln>
                          <a:solidFill>
                            <a:srgbClr val="FFFF66"/>
                          </a:solidFill>
                          <a:effectLst>
                            <a:outerShdw blurRad="38100" dist="38100" dir="2700000" algn="tl">
                              <a:srgbClr val="000000"/>
                            </a:outerShdw>
                          </a:effectLst>
                          <a:latin typeface="Arial" charset="0"/>
                          <a:ea typeface="黑体" charset="0"/>
                          <a:cs typeface="Arial" charset="0"/>
                        </a:rPr>
                        <a:t>同位素</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a:ln>
                            <a:noFill/>
                          </a:ln>
                          <a:solidFill>
                            <a:srgbClr val="FFFF66"/>
                          </a:solidFill>
                          <a:effectLst>
                            <a:outerShdw blurRad="38100" dist="38100" dir="2700000" algn="tl">
                              <a:srgbClr val="000000"/>
                            </a:outerShdw>
                          </a:effectLst>
                          <a:latin typeface="Arial" charset="0"/>
                          <a:ea typeface="黑体" charset="0"/>
                          <a:cs typeface="Arial" charset="0"/>
                        </a:rPr>
                        <a:t>天然丰度</a:t>
                      </a:r>
                      <a:r>
                        <a:rPr kumimoji="1" lang="en-US" altLang="zh-CN" sz="2200" b="0" i="0" u="none" strike="noStrike" cap="none" normalizeH="0" baseline="0">
                          <a:ln>
                            <a:noFill/>
                          </a:ln>
                          <a:solidFill>
                            <a:srgbClr val="C00000"/>
                          </a:solidFill>
                          <a:effectLst>
                            <a:outerShdw blurRad="38100" dist="38100" dir="2700000" algn="tl">
                              <a:srgbClr val="000000"/>
                            </a:outerShdw>
                          </a:effectLst>
                          <a:latin typeface="Arial" charset="0"/>
                          <a:ea typeface="黑体" charset="0"/>
                          <a:cs typeface="Arial" charset="0"/>
                        </a:rPr>
                        <a:t>%</a:t>
                      </a:r>
                      <a:endParaRPr kumimoji="1" lang="zh-CN" altLang="en-US" sz="2200" b="0" i="0" u="none" strike="noStrike" cap="none" normalizeH="0" baseline="0">
                        <a:ln>
                          <a:noFill/>
                        </a:ln>
                        <a:solidFill>
                          <a:srgbClr val="C00000"/>
                        </a:solidFill>
                        <a:effectLst>
                          <a:outerShdw blurRad="38100" dist="38100" dir="2700000" algn="tl">
                            <a:srgbClr val="000000"/>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a:ln>
                            <a:noFill/>
                          </a:ln>
                          <a:solidFill>
                            <a:srgbClr val="FFFF66"/>
                          </a:solidFill>
                          <a:effectLst>
                            <a:outerShdw blurRad="38100" dist="38100" dir="2700000" algn="tl">
                              <a:srgbClr val="000000"/>
                            </a:outerShdw>
                          </a:effectLst>
                          <a:latin typeface="Arial" charset="0"/>
                          <a:ea typeface="黑体" charset="0"/>
                          <a:cs typeface="Arial" charset="0"/>
                        </a:rPr>
                        <a:t>电子数</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a:ln>
                            <a:noFill/>
                          </a:ln>
                          <a:solidFill>
                            <a:srgbClr val="FFFF66"/>
                          </a:solidFill>
                          <a:effectLst>
                            <a:outerShdw blurRad="38100" dist="38100" dir="2700000" algn="tl">
                              <a:srgbClr val="000000"/>
                            </a:outerShdw>
                          </a:effectLst>
                          <a:latin typeface="Arial" charset="0"/>
                          <a:ea typeface="黑体" charset="0"/>
                          <a:cs typeface="Arial" charset="0"/>
                        </a:rPr>
                        <a:t>质子数</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a:ln>
                            <a:noFill/>
                          </a:ln>
                          <a:solidFill>
                            <a:srgbClr val="FFFF66"/>
                          </a:solidFill>
                          <a:effectLst>
                            <a:outerShdw blurRad="38100" dist="38100" dir="2700000" algn="tl">
                              <a:srgbClr val="000000"/>
                            </a:outerShdw>
                          </a:effectLst>
                          <a:latin typeface="Arial" charset="0"/>
                          <a:ea typeface="黑体" charset="0"/>
                          <a:cs typeface="Arial" charset="0"/>
                        </a:rPr>
                        <a:t>中子数</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a:ln>
                            <a:noFill/>
                          </a:ln>
                          <a:solidFill>
                            <a:srgbClr val="FFFF66"/>
                          </a:solidFill>
                          <a:effectLst>
                            <a:outerShdw blurRad="38100" dist="38100" dir="2700000" algn="tl">
                              <a:srgbClr val="000000"/>
                            </a:outerShdw>
                          </a:effectLst>
                          <a:latin typeface="Arial" charset="0"/>
                          <a:ea typeface="黑体" charset="0"/>
                          <a:cs typeface="Arial" charset="0"/>
                        </a:rPr>
                        <a:t>半衰期</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42672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99.985</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rPr>
                        <a:t>0</a:t>
                      </a:r>
                      <a:endParaRPr kumimoji="1" lang="zh-CN" altLang="en-US"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rPr>
                        <a:t>稳定</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2672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3000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 (D)</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1×10</a:t>
                      </a:r>
                      <a:r>
                        <a:rPr kumimoji="1" lang="en-US" altLang="zh-CN" sz="2200" b="0" i="0" u="none" strike="noStrike" cap="none" normalizeH="0" baseline="30000">
                          <a:ln>
                            <a:noFill/>
                          </a:ln>
                          <a:solidFill>
                            <a:srgbClr val="000000"/>
                          </a:solidFill>
                          <a:effectLst>
                            <a:outerShdw blurRad="38100" dist="38100" dir="2700000" algn="tl">
                              <a:srgbClr val="FFFFFF"/>
                            </a:outerShdw>
                          </a:effectLst>
                          <a:latin typeface="Arial" charset="0"/>
                          <a:ea typeface="黑体" charset="0"/>
                          <a:cs typeface="Arial" charset="0"/>
                        </a:rPr>
                        <a:t>-4</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rPr>
                        <a:t>1</a:t>
                      </a:r>
                      <a:endParaRPr kumimoji="1" lang="zh-CN" altLang="en-US"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稳定</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42672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30000">
                          <a:ln>
                            <a:noFill/>
                          </a:ln>
                          <a:solidFill>
                            <a:srgbClr val="000000"/>
                          </a:solidFill>
                          <a:effectLst>
                            <a:outerShdw blurRad="38100" dist="38100" dir="2700000" algn="tl">
                              <a:srgbClr val="FFFFFF"/>
                            </a:outerShdw>
                          </a:effectLst>
                          <a:latin typeface="Arial" charset="0"/>
                          <a:ea typeface="黑体" charset="0"/>
                          <a:cs typeface="Arial" charset="0"/>
                        </a:rPr>
                        <a:t>3</a:t>
                      </a: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 (T)</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1×10</a:t>
                      </a:r>
                      <a:r>
                        <a:rPr kumimoji="1" lang="en-US" altLang="zh-CN" sz="2200" b="0" i="0" u="none" strike="noStrike" cap="none" normalizeH="0" baseline="30000">
                          <a:ln>
                            <a:noFill/>
                          </a:ln>
                          <a:solidFill>
                            <a:srgbClr val="000000"/>
                          </a:solidFill>
                          <a:effectLst>
                            <a:outerShdw blurRad="38100" dist="38100" dir="2700000" algn="tl">
                              <a:srgbClr val="FFFFFF"/>
                            </a:outerShdw>
                          </a:effectLst>
                          <a:latin typeface="Arial" charset="0"/>
                          <a:ea typeface="黑体" charset="0"/>
                          <a:cs typeface="Arial" charset="0"/>
                        </a:rPr>
                        <a:t>-15</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rPr>
                        <a:t>2</a:t>
                      </a:r>
                      <a:endParaRPr kumimoji="1" lang="zh-CN" altLang="en-US"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12.4 </a:t>
                      </a:r>
                      <a:r>
                        <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年</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2672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H-4</a:t>
                      </a:r>
                      <a:r>
                        <a:rPr kumimoji="1" lang="en-US" altLang="zh-CN"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rPr>
                        <a: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6600"/>
                          </a:solidFill>
                          <a:effectLst>
                            <a:outerShdw blurRad="38100" dist="38100" dir="2700000" algn="tl">
                              <a:srgbClr val="000000"/>
                            </a:outerShdw>
                          </a:effectLst>
                          <a:latin typeface="Arial" charset="0"/>
                          <a:ea typeface="黑体" charset="0"/>
                          <a:cs typeface="Arial" charset="0"/>
                        </a:rPr>
                        <a:t>1</a:t>
                      </a:r>
                      <a:endParaRPr kumimoji="1" lang="zh-CN" altLang="en-US" sz="2200" b="0" i="0" u="none" strike="noStrike" cap="none" normalizeH="0" baseline="0">
                        <a:ln>
                          <a:noFill/>
                        </a:ln>
                        <a:solidFill>
                          <a:srgbClr val="006600"/>
                        </a:solidFill>
                        <a:effectLst>
                          <a:outerShdw blurRad="38100" dist="38100" dir="2700000" algn="tl">
                            <a:srgbClr val="000000"/>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6600"/>
                          </a:solidFill>
                          <a:effectLst>
                            <a:outerShdw blurRad="38100" dist="38100" dir="2700000" algn="tl">
                              <a:srgbClr val="000000"/>
                            </a:outerShdw>
                          </a:effectLst>
                          <a:latin typeface="Arial" charset="0"/>
                          <a:ea typeface="黑体" charset="0"/>
                          <a:cs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rPr>
                        <a:t>3</a:t>
                      </a:r>
                      <a:endParaRPr kumimoji="1" lang="zh-CN" altLang="en-US"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rPr>
                        <a:t>9.93696×10 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42672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H-5</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rPr>
                        <a:t>4</a:t>
                      </a:r>
                      <a:endParaRPr kumimoji="1" lang="zh-CN" altLang="en-US"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rPr>
                        <a:t>8.01930×10 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42672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H-6</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rPr>
                        <a:t>5</a:t>
                      </a:r>
                      <a:endParaRPr kumimoji="1" lang="zh-CN" altLang="en-US" sz="22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rPr>
                        <a:t>3×10 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r h="42672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H-7</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a:t>
                      </a:r>
                      <a:endParaRPr kumimoji="1" lang="zh-CN" altLang="en-US" sz="22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dirty="0">
                          <a:ln>
                            <a:noFill/>
                          </a:ln>
                          <a:solidFill>
                            <a:srgbClr val="FF00FF"/>
                          </a:solidFill>
                          <a:effectLst>
                            <a:outerShdw blurRad="38100" dist="38100" dir="2700000" algn="tl">
                              <a:srgbClr val="000000"/>
                            </a:outerShdw>
                          </a:effectLst>
                          <a:latin typeface="Arial" charset="0"/>
                          <a:ea typeface="黑体" charset="0"/>
                          <a:cs typeface="Arial" charset="0"/>
                        </a:rPr>
                        <a:t>6</a:t>
                      </a:r>
                      <a:endParaRPr kumimoji="1" lang="zh-CN" altLang="en-US" sz="2200" b="0" i="0" u="none" strike="noStrike" cap="none" normalizeH="0" baseline="0" dirty="0">
                        <a:ln>
                          <a:noFill/>
                        </a:ln>
                        <a:solidFill>
                          <a:srgbClr val="FF00FF"/>
                        </a:solidFill>
                        <a:effectLst>
                          <a:outerShdw blurRad="38100" dist="38100" dir="2700000" algn="tl">
                            <a:srgbClr val="000000"/>
                          </a:outerShdw>
                        </a:effectLst>
                        <a:latin typeface="Arial" charset="0"/>
                        <a:ea typeface="黑体" charset="0"/>
                        <a:cs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2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rPr>
                        <a:t>2×10 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
        <p:nvSpPr>
          <p:cNvPr id="5" name="TextBox 11">
            <a:extLst>
              <a:ext uri="{FF2B5EF4-FFF2-40B4-BE49-F238E27FC236}">
                <a16:creationId xmlns:a16="http://schemas.microsoft.com/office/drawing/2014/main" id="{B6CF44C1-A1D5-7F40-9D59-4A7913A53A0F}"/>
              </a:ext>
            </a:extLst>
          </p:cNvPr>
          <p:cNvSpPr txBox="1"/>
          <p:nvPr/>
        </p:nvSpPr>
        <p:spPr>
          <a:xfrm>
            <a:off x="178495" y="5085184"/>
            <a:ext cx="8785993" cy="892552"/>
          </a:xfrm>
          <a:prstGeom prst="rect">
            <a:avLst/>
          </a:prstGeom>
          <a:noFill/>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30000"/>
              </a:lnSpc>
            </a:pPr>
            <a:r>
              <a:rPr kumimoji="0" lang="en-US" altLang="zh-CN" sz="2000" b="1" dirty="0">
                <a:solidFill>
                  <a:srgbClr val="FF00FF"/>
                </a:solidFill>
                <a:effectLst>
                  <a:outerShdw blurRad="38100" dist="38100" dir="2700000" algn="tl">
                    <a:srgbClr val="C0C0C0"/>
                  </a:outerShdw>
                </a:effectLst>
                <a:latin typeface="Arial" charset="0"/>
              </a:rPr>
              <a:t>*</a:t>
            </a:r>
            <a:r>
              <a:rPr kumimoji="0" lang="en-US" altLang="zh-CN" sz="2000" b="1" dirty="0">
                <a:effectLst>
                  <a:outerShdw blurRad="38100" dist="38100" dir="2700000" algn="tl">
                    <a:srgbClr val="C0C0C0"/>
                  </a:outerShdw>
                </a:effectLst>
                <a:latin typeface="Arial" charset="0"/>
              </a:rPr>
              <a:t> H-4.1</a:t>
            </a:r>
            <a:r>
              <a:rPr kumimoji="0" lang="zh-CN" altLang="en-US" sz="2000" b="1" dirty="0">
                <a:effectLst>
                  <a:outerShdw blurRad="38100" dist="38100" dir="2700000" algn="tl">
                    <a:srgbClr val="C0C0C0"/>
                  </a:outerShdw>
                </a:effectLst>
                <a:latin typeface="Arial" charset="0"/>
              </a:rPr>
              <a:t>，结构上类似氦。整个原子可视为：原子核由</a:t>
            </a:r>
            <a:r>
              <a:rPr kumimoji="0" lang="en-US" altLang="zh-CN" sz="2000" b="1" dirty="0">
                <a:effectLst>
                  <a:outerShdw blurRad="38100" dist="38100" dir="2700000" algn="tl">
                    <a:srgbClr val="C0C0C0"/>
                  </a:outerShdw>
                </a:effectLst>
                <a:latin typeface="Arial" charset="0"/>
              </a:rPr>
              <a:t>1</a:t>
            </a:r>
            <a:r>
              <a:rPr kumimoji="0" lang="zh-CN" altLang="en-US" sz="2000" b="1" dirty="0">
                <a:effectLst>
                  <a:outerShdw blurRad="38100" dist="38100" dir="2700000" algn="tl">
                    <a:srgbClr val="C0C0C0"/>
                  </a:outerShdw>
                </a:effectLst>
                <a:latin typeface="Arial" charset="0"/>
              </a:rPr>
              <a:t>个</a:t>
            </a:r>
            <a:r>
              <a:rPr kumimoji="0" lang="zh-CN" altLang="en-US" sz="2000" b="1" dirty="0">
                <a:solidFill>
                  <a:srgbClr val="C00000"/>
                </a:solidFill>
                <a:effectLst>
                  <a:outerShdw blurRad="38100" dist="38100" dir="2700000" algn="tl">
                    <a:srgbClr val="C0C0C0"/>
                  </a:outerShdw>
                </a:effectLst>
                <a:latin typeface="Arial" charset="0"/>
              </a:rPr>
              <a:t>渺子</a:t>
            </a:r>
            <a:r>
              <a:rPr kumimoji="0" lang="zh-CN" altLang="en-US" sz="2000" b="1" dirty="0">
                <a:effectLst>
                  <a:outerShdw blurRad="38100" dist="38100" dir="2700000" algn="tl">
                    <a:srgbClr val="C0C0C0"/>
                  </a:outerShdw>
                </a:effectLst>
                <a:latin typeface="Arial" charset="0"/>
              </a:rPr>
              <a:t>、</a:t>
            </a:r>
            <a:r>
              <a:rPr kumimoji="0" lang="en-US" altLang="zh-CN" sz="2000" b="1" dirty="0">
                <a:effectLst>
                  <a:outerShdw blurRad="38100" dist="38100" dir="2700000" algn="tl">
                    <a:srgbClr val="C0C0C0"/>
                  </a:outerShdw>
                </a:effectLst>
                <a:latin typeface="Arial" charset="0"/>
              </a:rPr>
              <a:t>2</a:t>
            </a:r>
            <a:r>
              <a:rPr kumimoji="0" lang="zh-CN" altLang="en-US" sz="2000" b="1" dirty="0">
                <a:effectLst>
                  <a:outerShdw blurRad="38100" dist="38100" dir="2700000" algn="tl">
                    <a:srgbClr val="C0C0C0"/>
                  </a:outerShdw>
                </a:effectLst>
                <a:latin typeface="Arial" charset="0"/>
              </a:rPr>
              <a:t>个质子和</a:t>
            </a:r>
            <a:r>
              <a:rPr kumimoji="0" lang="en-US" altLang="zh-CN" sz="2000" b="1" dirty="0">
                <a:effectLst>
                  <a:outerShdw blurRad="38100" dist="38100" dir="2700000" algn="tl">
                    <a:srgbClr val="C0C0C0"/>
                  </a:outerShdw>
                </a:effectLst>
                <a:latin typeface="Arial" charset="0"/>
              </a:rPr>
              <a:t>2</a:t>
            </a:r>
            <a:r>
              <a:rPr kumimoji="0" lang="zh-CN" altLang="en-US" sz="2000" b="1" dirty="0">
                <a:effectLst>
                  <a:outerShdw blurRad="38100" dist="38100" dir="2700000" algn="tl">
                    <a:srgbClr val="C0C0C0"/>
                  </a:outerShdw>
                </a:effectLst>
                <a:latin typeface="Arial" charset="0"/>
              </a:rPr>
              <a:t>个中子组成、外侧只有</a:t>
            </a:r>
            <a:r>
              <a:rPr kumimoji="0" lang="en-US" altLang="zh-CN" sz="2000" b="1" dirty="0">
                <a:effectLst>
                  <a:outerShdw blurRad="38100" dist="38100" dir="2700000" algn="tl">
                    <a:srgbClr val="C0C0C0"/>
                  </a:outerShdw>
                </a:effectLst>
                <a:latin typeface="Arial" charset="0"/>
              </a:rPr>
              <a:t>1</a:t>
            </a:r>
            <a:r>
              <a:rPr kumimoji="0" lang="zh-CN" altLang="en-US" sz="2000" b="1" dirty="0">
                <a:effectLst>
                  <a:outerShdw blurRad="38100" dist="38100" dir="2700000" algn="tl">
                    <a:srgbClr val="C0C0C0"/>
                  </a:outerShdw>
                </a:effectLst>
                <a:latin typeface="Arial" charset="0"/>
              </a:rPr>
              <a:t>个电子。</a:t>
            </a:r>
            <a:r>
              <a:rPr kumimoji="0" lang="zh-CN" altLang="en-US" sz="2000" b="1" dirty="0">
                <a:solidFill>
                  <a:srgbClr val="C00000"/>
                </a:solidFill>
                <a:effectLst>
                  <a:outerShdw blurRad="38100" dist="38100" dir="2700000" algn="tl">
                    <a:srgbClr val="C0C0C0"/>
                  </a:outerShdw>
                </a:effectLst>
                <a:latin typeface="Arial" charset="0"/>
              </a:rPr>
              <a:t>渺子重约</a:t>
            </a:r>
            <a:r>
              <a:rPr kumimoji="0" lang="en-US" altLang="zh-CN" sz="2000" b="1" dirty="0">
                <a:solidFill>
                  <a:srgbClr val="C00000"/>
                </a:solidFill>
                <a:effectLst>
                  <a:outerShdw blurRad="38100" dist="38100" dir="2700000" algn="tl">
                    <a:srgbClr val="C0C0C0"/>
                  </a:outerShdw>
                </a:effectLst>
                <a:latin typeface="Arial" charset="0"/>
              </a:rPr>
              <a:t>0.1</a:t>
            </a:r>
            <a:r>
              <a:rPr kumimoji="0" lang="en-GB" altLang="zh-CN" sz="2000" b="1" dirty="0">
                <a:solidFill>
                  <a:srgbClr val="C00000"/>
                </a:solidFill>
                <a:effectLst>
                  <a:outerShdw blurRad="38100" dist="38100" dir="2700000" algn="tl">
                    <a:srgbClr val="C0C0C0"/>
                  </a:outerShdw>
                </a:effectLst>
                <a:latin typeface="Arial" charset="0"/>
              </a:rPr>
              <a:t>U</a:t>
            </a:r>
            <a:r>
              <a:rPr kumimoji="0" lang="zh-CN" altLang="en-US" sz="2000" b="1" dirty="0">
                <a:effectLst>
                  <a:outerShdw blurRad="38100" dist="38100" dir="2700000" algn="tl">
                    <a:srgbClr val="C0C0C0"/>
                  </a:outerShdw>
                </a:effectLst>
                <a:latin typeface="Arial" charset="0"/>
              </a:rPr>
              <a:t>。</a:t>
            </a:r>
          </a:p>
        </p:txBody>
      </p:sp>
      <p:sp>
        <p:nvSpPr>
          <p:cNvPr id="6" name="TextBox 12">
            <a:extLst>
              <a:ext uri="{FF2B5EF4-FFF2-40B4-BE49-F238E27FC236}">
                <a16:creationId xmlns:a16="http://schemas.microsoft.com/office/drawing/2014/main" id="{D9F1D61C-2CE5-7948-9F0D-B2DBBD84B38E}"/>
              </a:ext>
            </a:extLst>
          </p:cNvPr>
          <p:cNvSpPr txBox="1"/>
          <p:nvPr/>
        </p:nvSpPr>
        <p:spPr>
          <a:xfrm>
            <a:off x="539552" y="6381751"/>
            <a:ext cx="8136904" cy="338554"/>
          </a:xfrm>
          <a:prstGeom prst="rect">
            <a:avLst/>
          </a:prstGeom>
          <a:noFill/>
        </p:spPr>
        <p:txBody>
          <a:bodyPr wrap="square">
            <a:spAutoFit/>
          </a:bodyPr>
          <a:lstStyle/>
          <a:p>
            <a:pPr algn="r">
              <a:defRPr/>
            </a:pPr>
            <a:r>
              <a:rPr kumimoji="0" lang="en-GB" altLang="zh-CN" sz="1600" b="1" dirty="0">
                <a:solidFill>
                  <a:srgbClr val="0000CC"/>
                </a:solidFill>
                <a:effectLst>
                  <a:outerShdw blurRad="38100" dist="38100" dir="2700000" algn="tl">
                    <a:srgbClr val="000000">
                      <a:alpha val="43137"/>
                    </a:srgbClr>
                  </a:outerShdw>
                </a:effectLst>
                <a:latin typeface="Arial" charset="0"/>
                <a:ea typeface="宋体" pitchFamily="2" charset="-122"/>
              </a:rPr>
              <a:t>Fleming, D. G. </a:t>
            </a:r>
            <a:r>
              <a:rPr kumimoji="0" lang="en-US" altLang="zh-CN" sz="1600" b="1" dirty="0">
                <a:solidFill>
                  <a:srgbClr val="0000CC"/>
                </a:solidFill>
                <a:effectLst>
                  <a:outerShdw blurRad="38100" dist="38100" dir="2700000" algn="tl">
                    <a:srgbClr val="000000">
                      <a:alpha val="43137"/>
                    </a:srgbClr>
                  </a:outerShdw>
                </a:effectLst>
                <a:latin typeface="Arial" charset="0"/>
                <a:ea typeface="宋体" pitchFamily="2" charset="-122"/>
              </a:rPr>
              <a:t>et al.,</a:t>
            </a:r>
            <a:r>
              <a:rPr kumimoji="0" lang="en-GB" altLang="zh-CN" sz="1600" b="1" dirty="0">
                <a:solidFill>
                  <a:srgbClr val="0000CC"/>
                </a:solidFill>
                <a:effectLst>
                  <a:outerShdw blurRad="38100" dist="38100" dir="2700000" algn="tl">
                    <a:srgbClr val="000000">
                      <a:alpha val="43137"/>
                    </a:srgbClr>
                  </a:outerShdw>
                </a:effectLst>
                <a:latin typeface="Arial" charset="0"/>
                <a:ea typeface="宋体" pitchFamily="2" charset="-122"/>
              </a:rPr>
              <a:t> </a:t>
            </a:r>
            <a:r>
              <a:rPr kumimoji="0" lang="en-GB" altLang="zh-CN" sz="1600" b="1" i="1" dirty="0">
                <a:solidFill>
                  <a:srgbClr val="0000CC"/>
                </a:solidFill>
                <a:effectLst>
                  <a:outerShdw blurRad="38100" dist="38100" dir="2700000" algn="tl">
                    <a:srgbClr val="000000">
                      <a:alpha val="43137"/>
                    </a:srgbClr>
                  </a:outerShdw>
                </a:effectLst>
                <a:latin typeface="Arial" charset="0"/>
                <a:ea typeface="宋体" pitchFamily="2" charset="-122"/>
              </a:rPr>
              <a:t>Science</a:t>
            </a:r>
            <a:r>
              <a:rPr kumimoji="0" lang="en-GB" altLang="zh-CN" sz="1600" b="1" dirty="0">
                <a:solidFill>
                  <a:srgbClr val="0000CC"/>
                </a:solidFill>
                <a:effectLst>
                  <a:outerShdw blurRad="38100" dist="38100" dir="2700000" algn="tl">
                    <a:srgbClr val="000000">
                      <a:alpha val="43137"/>
                    </a:srgbClr>
                  </a:outerShdw>
                </a:effectLst>
                <a:latin typeface="Arial" charset="0"/>
                <a:ea typeface="宋体" pitchFamily="2" charset="-122"/>
              </a:rPr>
              <a:t>, 331(6016), 448–450, 2011. </a:t>
            </a:r>
            <a:endParaRPr kumimoji="0" lang="zh-CN" altLang="en-US" sz="1600" b="1" dirty="0">
              <a:solidFill>
                <a:srgbClr val="0000CC"/>
              </a:solidFill>
              <a:effectLst>
                <a:outerShdw blurRad="38100" dist="38100" dir="2700000" algn="tl">
                  <a:srgbClr val="000000">
                    <a:alpha val="43137"/>
                  </a:srgbClr>
                </a:outerShdw>
              </a:effectLst>
              <a:latin typeface="Arial" charset="0"/>
              <a:ea typeface="宋体" pitchFamily="2" charset="-122"/>
            </a:endParaRPr>
          </a:p>
        </p:txBody>
      </p:sp>
      <p:sp>
        <p:nvSpPr>
          <p:cNvPr id="7" name="矩形 6">
            <a:extLst>
              <a:ext uri="{FF2B5EF4-FFF2-40B4-BE49-F238E27FC236}">
                <a16:creationId xmlns:a16="http://schemas.microsoft.com/office/drawing/2014/main" id="{9B4360D7-66AE-3B44-8F41-B88AB89A628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6818809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1DE95EC9-1D42-CA49-B401-8EA394C59529}"/>
              </a:ext>
            </a:extLst>
          </p:cNvPr>
          <p:cNvSpPr>
            <a:spLocks noGrp="1"/>
          </p:cNvSpPr>
          <p:nvPr>
            <p:ph type="sldNum" sz="quarter" idx="10"/>
          </p:nvPr>
        </p:nvSpPr>
        <p:spPr/>
        <p:txBody>
          <a:bodyPr/>
          <a:lstStyle/>
          <a:p>
            <a:pPr>
              <a:defRPr/>
            </a:pPr>
            <a:fld id="{F4E841EE-66BC-2C44-B4ED-9E7099E14CB5}" type="slidenum">
              <a:rPr lang="en-US" altLang="zh-CN" smtClean="0"/>
              <a:pPr>
                <a:defRPr/>
              </a:pPr>
              <a:t>26</a:t>
            </a:fld>
            <a:endParaRPr lang="en-US" altLang="zh-CN"/>
          </a:p>
        </p:txBody>
      </p:sp>
      <p:sp>
        <p:nvSpPr>
          <p:cNvPr id="3" name="Rectangle 6">
            <a:extLst>
              <a:ext uri="{FF2B5EF4-FFF2-40B4-BE49-F238E27FC236}">
                <a16:creationId xmlns:a16="http://schemas.microsoft.com/office/drawing/2014/main" id="{D90BE3A0-447B-7D46-B8C0-78DCC9C8C03C}"/>
              </a:ext>
            </a:extLst>
          </p:cNvPr>
          <p:cNvSpPr txBox="1">
            <a:spLocks noChangeArrowheads="1"/>
          </p:cNvSpPr>
          <p:nvPr/>
        </p:nvSpPr>
        <p:spPr>
          <a:xfrm>
            <a:off x="2771781" y="188919"/>
            <a:ext cx="3744913" cy="574675"/>
          </a:xfrm>
          <a:prstGeom prst="rect">
            <a:avLst/>
          </a:prstGeom>
        </p:spPr>
        <p:txBody>
          <a:bodyPr/>
          <a:lst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a:lstStyle>
          <a:p>
            <a:r>
              <a:rPr kumimoji="0" lang="zh-CN" altLang="en-US" sz="3200" kern="0">
                <a:solidFill>
                  <a:srgbClr val="CC0000"/>
                </a:solidFill>
                <a:effectLst>
                  <a:outerShdw blurRad="38100" dist="38100" dir="2700000" algn="tl">
                    <a:srgbClr val="C0C0C0"/>
                  </a:outerShdw>
                </a:effectLst>
                <a:latin typeface="Times New Roman" charset="0"/>
                <a:ea typeface="黑体" charset="0"/>
                <a:cs typeface="+mn-cs"/>
              </a:rPr>
              <a:t>氢的成键性质</a:t>
            </a:r>
            <a:endParaRPr kumimoji="0" lang="zh-CN" altLang="en-US" sz="3200" kern="0" dirty="0">
              <a:solidFill>
                <a:srgbClr val="CC0000"/>
              </a:solidFill>
              <a:effectLst>
                <a:outerShdw blurRad="38100" dist="38100" dir="2700000" algn="tl">
                  <a:srgbClr val="C0C0C0"/>
                </a:outerShdw>
              </a:effectLst>
              <a:latin typeface="Times New Roman" charset="0"/>
              <a:ea typeface="黑体" charset="0"/>
              <a:cs typeface="+mn-cs"/>
            </a:endParaRPr>
          </a:p>
        </p:txBody>
      </p:sp>
      <p:sp>
        <p:nvSpPr>
          <p:cNvPr id="4" name="矩形 3">
            <a:extLst>
              <a:ext uri="{FF2B5EF4-FFF2-40B4-BE49-F238E27FC236}">
                <a16:creationId xmlns:a16="http://schemas.microsoft.com/office/drawing/2014/main" id="{69D16E72-B5D1-4E43-B9BE-12C25D5EFB7D}"/>
              </a:ext>
            </a:extLst>
          </p:cNvPr>
          <p:cNvSpPr/>
          <p:nvPr/>
        </p:nvSpPr>
        <p:spPr>
          <a:xfrm>
            <a:off x="178944" y="1052736"/>
            <a:ext cx="8785544" cy="3342453"/>
          </a:xfrm>
          <a:prstGeom prst="rect">
            <a:avLst/>
          </a:prstGeom>
        </p:spPr>
        <p:txBody>
          <a:bodyPr wrap="square">
            <a:spAutoFit/>
          </a:bodyPr>
          <a:lstStyle>
            <a:lvl1pPr indent="269875"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nSpc>
                <a:spcPct val="110000"/>
              </a:lnSpc>
              <a:buClr>
                <a:srgbClr val="FF00FF"/>
              </a:buClr>
              <a:buFont typeface="Wingdings" charset="2"/>
              <a:buChar char="l"/>
            </a:pPr>
            <a:r>
              <a:rPr kumimoji="0" lang="zh-CN" altLang="en-US" b="1" dirty="0">
                <a:effectLst>
                  <a:outerShdw blurRad="38100" dist="38100" dir="2700000" algn="tl">
                    <a:srgbClr val="C0C0C0"/>
                  </a:outerShdw>
                </a:effectLst>
                <a:latin typeface="Arial" charset="0"/>
              </a:rPr>
              <a:t> </a:t>
            </a:r>
            <a:r>
              <a:rPr kumimoji="0" lang="zh-CN" altLang="en-US" b="1" dirty="0">
                <a:solidFill>
                  <a:srgbClr val="0000CC"/>
                </a:solidFill>
                <a:effectLst>
                  <a:outerShdw blurRad="38100" dist="38100" dir="2700000" algn="tl">
                    <a:srgbClr val="C0C0C0"/>
                  </a:outerShdw>
                </a:effectLst>
                <a:latin typeface="Arial" charset="0"/>
              </a:rPr>
              <a:t>失去价电子</a:t>
            </a:r>
          </a:p>
          <a:p>
            <a:pPr>
              <a:lnSpc>
                <a:spcPct val="110000"/>
              </a:lnSpc>
              <a:buClr>
                <a:srgbClr val="FF00FF"/>
              </a:buClr>
              <a:buFont typeface="Wingdings" charset="2"/>
              <a:buNone/>
            </a:pPr>
            <a:r>
              <a:rPr kumimoji="0" lang="zh-CN" altLang="en-US" b="1" dirty="0">
                <a:effectLst>
                  <a:outerShdw blurRad="38100" dist="38100" dir="2700000" algn="tl">
                    <a:srgbClr val="C0C0C0"/>
                  </a:outerShdw>
                </a:effectLst>
                <a:latin typeface="Arial" charset="0"/>
              </a:rPr>
              <a:t>    氢原子失去它的</a:t>
            </a:r>
            <a:r>
              <a:rPr kumimoji="0" lang="en-US" altLang="zh-CN" b="1" dirty="0">
                <a:solidFill>
                  <a:srgbClr val="C00000"/>
                </a:solidFill>
                <a:effectLst>
                  <a:outerShdw blurRad="38100" dist="38100" dir="2700000" algn="tl">
                    <a:srgbClr val="C0C0C0"/>
                  </a:outerShdw>
                </a:effectLst>
                <a:latin typeface="Arial" charset="0"/>
              </a:rPr>
              <a:t>1s</a:t>
            </a:r>
            <a:r>
              <a:rPr kumimoji="0" lang="zh-CN" altLang="en-US" b="1" dirty="0">
                <a:effectLst>
                  <a:outerShdw blurRad="38100" dist="38100" dir="2700000" algn="tl">
                    <a:srgbClr val="C0C0C0"/>
                  </a:outerShdw>
                </a:effectLst>
                <a:latin typeface="Arial" charset="0"/>
              </a:rPr>
              <a:t>电子形成</a:t>
            </a:r>
            <a:r>
              <a:rPr kumimoji="0" lang="en-US" altLang="zh-CN" b="1" dirty="0">
                <a:solidFill>
                  <a:srgbClr val="C00000"/>
                </a:solidFill>
                <a:effectLst>
                  <a:outerShdw blurRad="38100" dist="38100" dir="2700000" algn="tl">
                    <a:srgbClr val="C0C0C0"/>
                  </a:outerShdw>
                </a:effectLst>
                <a:latin typeface="Arial" charset="0"/>
              </a:rPr>
              <a:t>H</a:t>
            </a:r>
            <a:r>
              <a:rPr kumimoji="0" lang="en-US" altLang="zh-CN" b="1" baseline="30000" dirty="0">
                <a:solidFill>
                  <a:srgbClr val="C00000"/>
                </a:solidFill>
                <a:effectLst>
                  <a:outerShdw blurRad="38100" dist="38100" dir="2700000" algn="tl">
                    <a:srgbClr val="C0C0C0"/>
                  </a:outerShdw>
                </a:effectLst>
                <a:latin typeface="Arial" charset="0"/>
              </a:rPr>
              <a:t>+</a:t>
            </a:r>
            <a:r>
              <a:rPr kumimoji="0" lang="zh-CN" altLang="en-US" b="1" dirty="0">
                <a:effectLst>
                  <a:outerShdw blurRad="38100" dist="38100" dir="2700000" algn="tl">
                    <a:srgbClr val="C0C0C0"/>
                  </a:outerShdw>
                </a:effectLst>
                <a:latin typeface="Arial" charset="0"/>
              </a:rPr>
              <a:t>离子，实际上就是氢原子核或质子。</a:t>
            </a:r>
          </a:p>
          <a:p>
            <a:pPr>
              <a:lnSpc>
                <a:spcPct val="110000"/>
              </a:lnSpc>
              <a:buClr>
                <a:srgbClr val="FF00FF"/>
              </a:buClr>
              <a:buFont typeface="Wingdings" charset="2"/>
              <a:buChar char="l"/>
            </a:pPr>
            <a:r>
              <a:rPr kumimoji="0" lang="zh-CN" altLang="en-US" b="1" dirty="0">
                <a:effectLst>
                  <a:outerShdw blurRad="38100" dist="38100" dir="2700000" algn="tl">
                    <a:srgbClr val="C0C0C0"/>
                  </a:outerShdw>
                </a:effectLst>
                <a:latin typeface="Arial" charset="0"/>
              </a:rPr>
              <a:t> </a:t>
            </a:r>
            <a:r>
              <a:rPr kumimoji="0" lang="zh-CN" altLang="en-US" b="1" dirty="0">
                <a:solidFill>
                  <a:srgbClr val="0000CC"/>
                </a:solidFill>
                <a:effectLst>
                  <a:outerShdw blurRad="38100" dist="38100" dir="2700000" algn="tl">
                    <a:srgbClr val="C0C0C0"/>
                  </a:outerShdw>
                </a:effectLst>
                <a:latin typeface="Arial" charset="0"/>
              </a:rPr>
              <a:t>结合一个电子</a:t>
            </a:r>
          </a:p>
          <a:p>
            <a:pPr>
              <a:lnSpc>
                <a:spcPct val="110000"/>
              </a:lnSpc>
            </a:pPr>
            <a:r>
              <a:rPr kumimoji="0" lang="zh-CN" altLang="en-US" b="1" dirty="0">
                <a:effectLst>
                  <a:outerShdw blurRad="38100" dist="38100" dir="2700000" algn="tl">
                    <a:srgbClr val="C0C0C0"/>
                  </a:outerShdw>
                </a:effectLst>
                <a:latin typeface="Arial" charset="0"/>
              </a:rPr>
              <a:t>    氢原子可以结合一个电子形成负氢离子</a:t>
            </a:r>
            <a:r>
              <a:rPr kumimoji="0" lang="en-US" altLang="zh-CN" b="1" dirty="0">
                <a:solidFill>
                  <a:srgbClr val="C00000"/>
                </a:solidFill>
                <a:effectLst>
                  <a:outerShdw blurRad="38100" dist="38100" dir="2700000" algn="tl">
                    <a:srgbClr val="C0C0C0"/>
                  </a:outerShdw>
                </a:effectLst>
                <a:latin typeface="Arial" charset="0"/>
              </a:rPr>
              <a:t>H</a:t>
            </a:r>
            <a:r>
              <a:rPr kumimoji="0" lang="en-US" altLang="zh-CN" b="1" baseline="30000" dirty="0">
                <a:solidFill>
                  <a:srgbClr val="C00000"/>
                </a:solidFill>
                <a:effectLst>
                  <a:outerShdw blurRad="38100" dist="38100" dir="2700000" algn="tl">
                    <a:srgbClr val="C0C0C0"/>
                  </a:outerShdw>
                </a:effectLst>
                <a:latin typeface="Arial" charset="0"/>
              </a:rPr>
              <a:t>-</a:t>
            </a:r>
            <a:r>
              <a:rPr kumimoji="0" lang="zh-CN" altLang="en-US" b="1" dirty="0">
                <a:effectLst>
                  <a:outerShdw blurRad="38100" dist="38100" dir="2700000" algn="tl">
                    <a:srgbClr val="C0C0C0"/>
                  </a:outerShdw>
                </a:effectLst>
                <a:latin typeface="Arial" charset="0"/>
              </a:rPr>
              <a:t>，其电子构型为类似于氦原子的</a:t>
            </a:r>
            <a:r>
              <a:rPr kumimoji="0" lang="en-US" altLang="zh-CN" b="1" dirty="0">
                <a:solidFill>
                  <a:srgbClr val="C00000"/>
                </a:solidFill>
                <a:effectLst>
                  <a:outerShdw blurRad="38100" dist="38100" dir="2700000" algn="tl">
                    <a:srgbClr val="C0C0C0"/>
                  </a:outerShdw>
                </a:effectLst>
                <a:latin typeface="Arial" charset="0"/>
              </a:rPr>
              <a:t>1</a:t>
            </a:r>
            <a:r>
              <a:rPr kumimoji="0" lang="en-US" altLang="zh-CN" b="1" i="1" dirty="0">
                <a:solidFill>
                  <a:srgbClr val="C00000"/>
                </a:solidFill>
                <a:effectLst>
                  <a:outerShdw blurRad="38100" dist="38100" dir="2700000" algn="tl">
                    <a:srgbClr val="C0C0C0"/>
                  </a:outerShdw>
                </a:effectLst>
                <a:latin typeface="Arial" charset="0"/>
              </a:rPr>
              <a:t>s</a:t>
            </a:r>
            <a:r>
              <a:rPr kumimoji="0" lang="en-US" altLang="zh-CN" b="1" baseline="30000" dirty="0">
                <a:solidFill>
                  <a:srgbClr val="C00000"/>
                </a:solidFill>
                <a:effectLst>
                  <a:outerShdw blurRad="38100" dist="38100" dir="2700000" algn="tl">
                    <a:srgbClr val="C0C0C0"/>
                  </a:outerShdw>
                </a:effectLst>
                <a:latin typeface="Arial" charset="0"/>
              </a:rPr>
              <a:t>2</a:t>
            </a:r>
            <a:r>
              <a:rPr kumimoji="0" lang="zh-CN" altLang="en-US" b="1" dirty="0">
                <a:effectLst>
                  <a:outerShdw blurRad="38100" dist="38100" dir="2700000" algn="tl">
                    <a:srgbClr val="C0C0C0"/>
                  </a:outerShdw>
                </a:effectLst>
                <a:latin typeface="Arial" charset="0"/>
              </a:rPr>
              <a:t>结构，通常</a:t>
            </a:r>
            <a:r>
              <a:rPr kumimoji="0" lang="zh-CN" altLang="en-US" b="1" dirty="0">
                <a:solidFill>
                  <a:srgbClr val="C00000"/>
                </a:solidFill>
                <a:effectLst>
                  <a:outerShdw blurRad="38100" dist="38100" dir="2700000" algn="tl">
                    <a:srgbClr val="C0C0C0"/>
                  </a:outerShdw>
                </a:effectLst>
                <a:latin typeface="Arial" charset="0"/>
              </a:rPr>
              <a:t>氢与活泼金属相结合形成离子型或共价型氢化物</a:t>
            </a:r>
            <a:r>
              <a:rPr kumimoji="0" lang="zh-CN" altLang="en-US" b="1" dirty="0">
                <a:effectLst>
                  <a:outerShdw blurRad="38100" dist="38100" dir="2700000" algn="tl">
                    <a:srgbClr val="C0C0C0"/>
                  </a:outerShdw>
                </a:effectLst>
                <a:latin typeface="Arial" charset="0"/>
              </a:rPr>
              <a:t>。与</a:t>
            </a:r>
            <a:r>
              <a:rPr kumimoji="0" lang="en-US" altLang="zh-CN" b="1" dirty="0">
                <a:effectLst>
                  <a:outerShdw blurRad="38100" dist="38100" dir="2700000" algn="tl">
                    <a:srgbClr val="C0C0C0"/>
                  </a:outerShdw>
                </a:effectLst>
                <a:latin typeface="Arial" charset="0"/>
              </a:rPr>
              <a:t>H</a:t>
            </a:r>
            <a:r>
              <a:rPr kumimoji="0" lang="en-US" altLang="zh-CN" b="1" baseline="30000" dirty="0">
                <a:effectLst>
                  <a:outerShdw blurRad="38100" dist="38100" dir="2700000" algn="tl">
                    <a:srgbClr val="C0C0C0"/>
                  </a:outerShdw>
                </a:effectLst>
                <a:latin typeface="Arial" charset="0"/>
              </a:rPr>
              <a:t>+</a:t>
            </a:r>
            <a:r>
              <a:rPr kumimoji="0" lang="zh-CN" altLang="en-US" b="1" dirty="0">
                <a:effectLst>
                  <a:outerShdw blurRad="38100" dist="38100" dir="2700000" algn="tl">
                    <a:srgbClr val="C0C0C0"/>
                  </a:outerShdw>
                </a:effectLst>
                <a:latin typeface="Arial" charset="0"/>
              </a:rPr>
              <a:t>离子相反，</a:t>
            </a:r>
            <a:r>
              <a:rPr kumimoji="0" lang="en-US" altLang="zh-CN" b="1" dirty="0">
                <a:effectLst>
                  <a:outerShdw blurRad="38100" dist="38100" dir="2700000" algn="tl">
                    <a:srgbClr val="C0C0C0"/>
                  </a:outerShdw>
                </a:effectLst>
                <a:latin typeface="Arial" charset="0"/>
              </a:rPr>
              <a:t>H</a:t>
            </a:r>
            <a:r>
              <a:rPr kumimoji="0" lang="en-US" altLang="zh-CN" b="1" baseline="30000" dirty="0">
                <a:effectLst>
                  <a:outerShdw blurRad="38100" dist="38100" dir="2700000" algn="tl">
                    <a:srgbClr val="C0C0C0"/>
                  </a:outerShdw>
                </a:effectLst>
                <a:latin typeface="Arial" charset="0"/>
              </a:rPr>
              <a:t>-</a:t>
            </a:r>
            <a:r>
              <a:rPr kumimoji="0" lang="zh-CN" altLang="en-US" b="1" dirty="0">
                <a:effectLst>
                  <a:outerShdw blurRad="38100" dist="38100" dir="2700000" algn="tl">
                    <a:srgbClr val="C0C0C0"/>
                  </a:outerShdw>
                </a:effectLst>
                <a:latin typeface="Arial" charset="0"/>
              </a:rPr>
              <a:t>半径较大，容易变形。</a:t>
            </a:r>
            <a:r>
              <a:rPr kumimoji="0" lang="en-US" altLang="zh-CN" b="1" dirty="0" err="1">
                <a:effectLst>
                  <a:outerShdw blurRad="38100" dist="38100" dir="2700000" algn="tl">
                    <a:srgbClr val="C0C0C0"/>
                  </a:outerShdw>
                </a:effectLst>
                <a:latin typeface="Arial" charset="0"/>
              </a:rPr>
              <a:t>NaH</a:t>
            </a:r>
            <a:r>
              <a:rPr kumimoji="0" lang="en-US" altLang="zh-CN" b="1" dirty="0">
                <a:effectLst>
                  <a:outerShdw blurRad="38100" dist="38100" dir="2700000" algn="tl">
                    <a:srgbClr val="C0C0C0"/>
                  </a:outerShdw>
                </a:effectLst>
                <a:latin typeface="Arial" charset="0"/>
              </a:rPr>
              <a:t>, MgH</a:t>
            </a:r>
            <a:r>
              <a:rPr kumimoji="0" lang="en-US" altLang="zh-CN" b="1" baseline="-25000" dirty="0">
                <a:effectLst>
                  <a:outerShdw blurRad="38100" dist="38100" dir="2700000" algn="tl">
                    <a:srgbClr val="C0C0C0"/>
                  </a:outerShdw>
                </a:effectLst>
                <a:latin typeface="Arial" charset="0"/>
              </a:rPr>
              <a:t>2</a:t>
            </a:r>
            <a:endParaRPr kumimoji="0" lang="zh-CN" altLang="en-US" b="1" dirty="0">
              <a:effectLst>
                <a:outerShdw blurRad="38100" dist="38100" dir="2700000" algn="tl">
                  <a:srgbClr val="C0C0C0"/>
                </a:outerShdw>
              </a:effectLst>
              <a:latin typeface="Arial" charset="0"/>
            </a:endParaRPr>
          </a:p>
        </p:txBody>
      </p:sp>
      <p:pic>
        <p:nvPicPr>
          <p:cNvPr id="5" name="Picture 9">
            <a:extLst>
              <a:ext uri="{FF2B5EF4-FFF2-40B4-BE49-F238E27FC236}">
                <a16:creationId xmlns:a16="http://schemas.microsoft.com/office/drawing/2014/main" id="{596FF5E5-D98C-A744-9D7F-13C7F3D0BE58}"/>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1138" y="4466793"/>
            <a:ext cx="2520702" cy="18498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10">
            <a:extLst>
              <a:ext uri="{FF2B5EF4-FFF2-40B4-BE49-F238E27FC236}">
                <a16:creationId xmlns:a16="http://schemas.microsoft.com/office/drawing/2014/main" id="{A4539C22-77F6-814B-9EFA-D62BB87BEC61}"/>
              </a:ext>
            </a:extLst>
          </p:cNvPr>
          <p:cNvSpPr>
            <a:spLocks noChangeArrowheads="1"/>
          </p:cNvSpPr>
          <p:nvPr/>
        </p:nvSpPr>
        <p:spPr bwMode="auto">
          <a:xfrm>
            <a:off x="3868743" y="4061870"/>
            <a:ext cx="4416563" cy="2751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nchor="ctr">
            <a:spAutoFit/>
          </a:bodyPr>
          <a:lstStyle>
            <a:lvl1pPr marL="457200" indent="-457200" eaLnBrk="0" hangingPunct="0">
              <a:defRPr kumimoji="1" sz="2400">
                <a:solidFill>
                  <a:schemeClr val="tx1"/>
                </a:solidFill>
                <a:latin typeface="Times New Roman" charset="0"/>
                <a:ea typeface="黑体" charset="0"/>
              </a:defRPr>
            </a:lvl1pPr>
            <a:lvl2pPr marL="914400" indent="-457200" eaLnBrk="0" hangingPunct="0">
              <a:defRPr kumimoji="1" sz="2400">
                <a:solidFill>
                  <a:schemeClr val="tx1"/>
                </a:solidFill>
                <a:latin typeface="Times New Roman" charset="0"/>
                <a:ea typeface="黑体" charset="0"/>
              </a:defRPr>
            </a:lvl2pPr>
            <a:lvl3pPr marL="1371600" indent="-457200" eaLnBrk="0" hangingPunct="0">
              <a:defRPr kumimoji="1" sz="2400">
                <a:solidFill>
                  <a:schemeClr val="tx1"/>
                </a:solidFill>
                <a:latin typeface="Times New Roman" charset="0"/>
                <a:ea typeface="黑体" charset="0"/>
              </a:defRPr>
            </a:lvl3pPr>
            <a:lvl4pPr marL="1828800" indent="-457200" eaLnBrk="0" hangingPunct="0">
              <a:defRPr kumimoji="1" sz="2400">
                <a:solidFill>
                  <a:schemeClr val="tx1"/>
                </a:solidFill>
                <a:latin typeface="Times New Roman" charset="0"/>
                <a:ea typeface="黑体" charset="0"/>
              </a:defRPr>
            </a:lvl4pPr>
            <a:lvl5pPr marL="2286000" indent="-457200" eaLnBrk="0" hangingPunct="0">
              <a:defRPr kumimoji="1" sz="2400">
                <a:solidFill>
                  <a:schemeClr val="tx1"/>
                </a:solidFill>
                <a:latin typeface="Times New Roman" charset="0"/>
                <a:ea typeface="黑体" charset="0"/>
              </a:defRPr>
            </a:lvl5pPr>
            <a:lvl6pPr marL="2743200" indent="-457200" eaLnBrk="0" fontAlgn="base" hangingPunct="0">
              <a:spcBef>
                <a:spcPct val="0"/>
              </a:spcBef>
              <a:spcAft>
                <a:spcPct val="0"/>
              </a:spcAft>
              <a:defRPr kumimoji="1" sz="2400">
                <a:solidFill>
                  <a:schemeClr val="tx1"/>
                </a:solidFill>
                <a:latin typeface="Times New Roman" charset="0"/>
                <a:ea typeface="黑体" charset="0"/>
              </a:defRPr>
            </a:lvl6pPr>
            <a:lvl7pPr marL="3200400" indent="-457200" eaLnBrk="0" fontAlgn="base" hangingPunct="0">
              <a:spcBef>
                <a:spcPct val="0"/>
              </a:spcBef>
              <a:spcAft>
                <a:spcPct val="0"/>
              </a:spcAft>
              <a:defRPr kumimoji="1" sz="2400">
                <a:solidFill>
                  <a:schemeClr val="tx1"/>
                </a:solidFill>
                <a:latin typeface="Times New Roman" charset="0"/>
                <a:ea typeface="黑体" charset="0"/>
              </a:defRPr>
            </a:lvl7pPr>
            <a:lvl8pPr marL="3657600" indent="-457200" eaLnBrk="0" fontAlgn="base" hangingPunct="0">
              <a:spcBef>
                <a:spcPct val="0"/>
              </a:spcBef>
              <a:spcAft>
                <a:spcPct val="0"/>
              </a:spcAft>
              <a:defRPr kumimoji="1" sz="2400">
                <a:solidFill>
                  <a:schemeClr val="tx1"/>
                </a:solidFill>
                <a:latin typeface="Times New Roman" charset="0"/>
                <a:ea typeface="黑体" charset="0"/>
              </a:defRPr>
            </a:lvl8pPr>
            <a:lvl9pPr marL="4114800" indent="-4572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pPr>
            <a:r>
              <a:rPr lang="pt-BR" altLang="zh-CN" dirty="0">
                <a:ea typeface="宋体" charset="0"/>
              </a:rPr>
              <a:t>1 </a:t>
            </a:r>
            <a:r>
              <a:rPr lang="zh-CN" altLang="pt-BR" dirty="0">
                <a:ea typeface="宋体" charset="0"/>
              </a:rPr>
              <a:t>与水反应   </a:t>
            </a:r>
          </a:p>
          <a:p>
            <a:pPr eaLnBrk="1" hangingPunct="1">
              <a:lnSpc>
                <a:spcPct val="120000"/>
              </a:lnSpc>
            </a:pPr>
            <a:r>
              <a:rPr lang="pt-BR" altLang="zh-CN" dirty="0">
                <a:ea typeface="宋体" charset="0"/>
              </a:rPr>
              <a:t>MgH</a:t>
            </a:r>
            <a:r>
              <a:rPr lang="pt-BR" altLang="zh-CN" baseline="-25000" dirty="0">
                <a:ea typeface="宋体" charset="0"/>
              </a:rPr>
              <a:t>2</a:t>
            </a:r>
            <a:r>
              <a:rPr lang="pt-BR" altLang="zh-CN" dirty="0">
                <a:ea typeface="宋体" charset="0"/>
              </a:rPr>
              <a:t> + 2H</a:t>
            </a:r>
            <a:r>
              <a:rPr lang="pt-BR" altLang="zh-CN" baseline="-25000" dirty="0">
                <a:ea typeface="宋体" charset="0"/>
              </a:rPr>
              <a:t>2</a:t>
            </a:r>
            <a:r>
              <a:rPr lang="pt-BR" altLang="zh-CN" dirty="0">
                <a:ea typeface="宋体" charset="0"/>
              </a:rPr>
              <a:t>O → 2H</a:t>
            </a:r>
            <a:r>
              <a:rPr lang="pt-BR" altLang="zh-CN" baseline="-25000" dirty="0">
                <a:ea typeface="宋体" charset="0"/>
              </a:rPr>
              <a:t>2</a:t>
            </a:r>
            <a:r>
              <a:rPr lang="pt-BR" altLang="zh-CN" dirty="0">
                <a:ea typeface="宋体" charset="0"/>
              </a:rPr>
              <a:t> + Mg(OH)</a:t>
            </a:r>
            <a:r>
              <a:rPr lang="pt-BR" altLang="zh-CN" baseline="-25000" dirty="0">
                <a:ea typeface="宋体" charset="0"/>
              </a:rPr>
              <a:t>2</a:t>
            </a:r>
          </a:p>
          <a:p>
            <a:pPr eaLnBrk="1" hangingPunct="1">
              <a:lnSpc>
                <a:spcPct val="120000"/>
              </a:lnSpc>
              <a:buFontTx/>
              <a:buAutoNum type="arabicPlain" startAt="2"/>
            </a:pPr>
            <a:r>
              <a:rPr lang="pt-BR" altLang="zh-CN" dirty="0">
                <a:ea typeface="宋体" charset="0"/>
              </a:rPr>
              <a:t>1bar</a:t>
            </a:r>
            <a:r>
              <a:rPr lang="zh-CN" altLang="pt-BR" dirty="0">
                <a:ea typeface="宋体" charset="0"/>
              </a:rPr>
              <a:t>， </a:t>
            </a:r>
            <a:r>
              <a:rPr lang="pt-BR" altLang="zh-CN" dirty="0">
                <a:ea typeface="宋体" charset="0"/>
              </a:rPr>
              <a:t>300℃</a:t>
            </a:r>
          </a:p>
          <a:p>
            <a:pPr eaLnBrk="1" hangingPunct="1">
              <a:lnSpc>
                <a:spcPct val="120000"/>
              </a:lnSpc>
            </a:pPr>
            <a:r>
              <a:rPr lang="pt-BR" altLang="zh-CN" dirty="0">
                <a:ea typeface="宋体" charset="0"/>
              </a:rPr>
              <a:t>MgH</a:t>
            </a:r>
            <a:r>
              <a:rPr lang="pt-BR" altLang="zh-CN" baseline="-25000" dirty="0">
                <a:ea typeface="宋体" charset="0"/>
              </a:rPr>
              <a:t>2</a:t>
            </a:r>
            <a:r>
              <a:rPr lang="pt-BR" altLang="zh-CN" dirty="0">
                <a:ea typeface="宋体" charset="0"/>
              </a:rPr>
              <a:t> → Mg + H</a:t>
            </a:r>
            <a:r>
              <a:rPr lang="pt-BR" altLang="zh-CN" baseline="-25000" dirty="0">
                <a:ea typeface="宋体" charset="0"/>
              </a:rPr>
              <a:t>2</a:t>
            </a:r>
            <a:r>
              <a:rPr lang="pt-BR" altLang="zh-CN" dirty="0">
                <a:ea typeface="宋体" charset="0"/>
              </a:rPr>
              <a:t> </a:t>
            </a:r>
          </a:p>
          <a:p>
            <a:pPr eaLnBrk="1" hangingPunct="1">
              <a:lnSpc>
                <a:spcPct val="120000"/>
              </a:lnSpc>
            </a:pPr>
            <a:r>
              <a:rPr lang="pt-BR" altLang="zh-CN" dirty="0">
                <a:ea typeface="宋体" charset="0"/>
              </a:rPr>
              <a:t>3 </a:t>
            </a:r>
            <a:r>
              <a:rPr lang="zh-CN" altLang="pt-BR" dirty="0">
                <a:ea typeface="宋体" charset="0"/>
              </a:rPr>
              <a:t>在空气或氧气中自燃</a:t>
            </a:r>
          </a:p>
          <a:p>
            <a:pPr eaLnBrk="1" hangingPunct="1">
              <a:lnSpc>
                <a:spcPct val="120000"/>
              </a:lnSpc>
            </a:pPr>
            <a:r>
              <a:rPr lang="pt-BR" altLang="zh-CN" dirty="0">
                <a:ea typeface="宋体" charset="0"/>
              </a:rPr>
              <a:t>MgH</a:t>
            </a:r>
            <a:r>
              <a:rPr lang="pt-BR" altLang="zh-CN" baseline="-25000" dirty="0">
                <a:ea typeface="宋体" charset="0"/>
              </a:rPr>
              <a:t>2</a:t>
            </a:r>
            <a:r>
              <a:rPr lang="pt-BR" altLang="zh-CN" dirty="0">
                <a:ea typeface="宋体" charset="0"/>
              </a:rPr>
              <a:t> + O</a:t>
            </a:r>
            <a:r>
              <a:rPr lang="pt-BR" altLang="zh-CN" baseline="-25000" dirty="0">
                <a:ea typeface="宋体" charset="0"/>
              </a:rPr>
              <a:t>2</a:t>
            </a:r>
            <a:r>
              <a:rPr lang="pt-BR" altLang="zh-CN" dirty="0">
                <a:ea typeface="宋体" charset="0"/>
              </a:rPr>
              <a:t> → </a:t>
            </a:r>
            <a:r>
              <a:rPr lang="pt-BR" altLang="zh-CN" dirty="0" err="1">
                <a:ea typeface="宋体" charset="0"/>
              </a:rPr>
              <a:t>MgO</a:t>
            </a:r>
            <a:r>
              <a:rPr lang="pt-BR" altLang="zh-CN" dirty="0">
                <a:ea typeface="宋体" charset="0"/>
              </a:rPr>
              <a:t> + H</a:t>
            </a:r>
            <a:r>
              <a:rPr lang="pt-BR" altLang="zh-CN" baseline="-25000" dirty="0">
                <a:ea typeface="宋体" charset="0"/>
              </a:rPr>
              <a:t>2</a:t>
            </a:r>
            <a:r>
              <a:rPr lang="pt-BR" altLang="zh-CN" dirty="0">
                <a:ea typeface="宋体" charset="0"/>
              </a:rPr>
              <a:t>O </a:t>
            </a:r>
            <a:endParaRPr lang="zh-CN" altLang="pt-BR" dirty="0">
              <a:ea typeface="宋体" charset="0"/>
            </a:endParaRPr>
          </a:p>
        </p:txBody>
      </p:sp>
      <p:sp>
        <p:nvSpPr>
          <p:cNvPr id="7" name="Text Box 11">
            <a:extLst>
              <a:ext uri="{FF2B5EF4-FFF2-40B4-BE49-F238E27FC236}">
                <a16:creationId xmlns:a16="http://schemas.microsoft.com/office/drawing/2014/main" id="{8F187FFF-3EE9-BF4C-96E0-E458E4D4D2D6}"/>
              </a:ext>
            </a:extLst>
          </p:cNvPr>
          <p:cNvSpPr txBox="1">
            <a:spLocks noChangeArrowheads="1"/>
          </p:cNvSpPr>
          <p:nvPr/>
        </p:nvSpPr>
        <p:spPr bwMode="auto">
          <a:xfrm>
            <a:off x="1284050" y="6308728"/>
            <a:ext cx="1415742"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p>
            <a:r>
              <a:rPr lang="zh-CN" altLang="en-US"/>
              <a:t>白色晶体</a:t>
            </a:r>
          </a:p>
        </p:txBody>
      </p:sp>
      <p:sp>
        <p:nvSpPr>
          <p:cNvPr id="8" name="矩形 7">
            <a:extLst>
              <a:ext uri="{FF2B5EF4-FFF2-40B4-BE49-F238E27FC236}">
                <a16:creationId xmlns:a16="http://schemas.microsoft.com/office/drawing/2014/main" id="{3FC3CAD3-D3E1-2841-9F22-559E4BDC261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7456113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11F7B21B-C588-964D-8EDA-DAEE9EFEC90E}"/>
              </a:ext>
            </a:extLst>
          </p:cNvPr>
          <p:cNvSpPr>
            <a:spLocks noGrp="1"/>
          </p:cNvSpPr>
          <p:nvPr>
            <p:ph type="sldNum" sz="quarter" idx="10"/>
          </p:nvPr>
        </p:nvSpPr>
        <p:spPr/>
        <p:txBody>
          <a:bodyPr/>
          <a:lstStyle/>
          <a:p>
            <a:pPr>
              <a:defRPr/>
            </a:pPr>
            <a:fld id="{F4E841EE-66BC-2C44-B4ED-9E7099E14CB5}" type="slidenum">
              <a:rPr lang="en-US" altLang="zh-CN" smtClean="0"/>
              <a:pPr>
                <a:defRPr/>
              </a:pPr>
              <a:t>27</a:t>
            </a:fld>
            <a:endParaRPr lang="en-US" altLang="zh-CN"/>
          </a:p>
        </p:txBody>
      </p:sp>
      <p:sp>
        <p:nvSpPr>
          <p:cNvPr id="3" name="矩形 2">
            <a:extLst>
              <a:ext uri="{FF2B5EF4-FFF2-40B4-BE49-F238E27FC236}">
                <a16:creationId xmlns:a16="http://schemas.microsoft.com/office/drawing/2014/main" id="{1A23AB5F-77A0-FE41-9F1C-8105D8179316}"/>
              </a:ext>
            </a:extLst>
          </p:cNvPr>
          <p:cNvSpPr/>
          <p:nvPr/>
        </p:nvSpPr>
        <p:spPr>
          <a:xfrm>
            <a:off x="179512" y="1484313"/>
            <a:ext cx="8784976" cy="3357842"/>
          </a:xfrm>
          <a:prstGeom prst="rect">
            <a:avLst/>
          </a:prstGeom>
        </p:spPr>
        <p:txBody>
          <a:bodyPr wrap="square">
            <a:spAutoFit/>
          </a:bodyPr>
          <a:lstStyle>
            <a:lvl1pPr indent="269875"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nSpc>
                <a:spcPct val="130000"/>
              </a:lnSpc>
              <a:spcBef>
                <a:spcPts val="1200"/>
              </a:spcBef>
              <a:buClr>
                <a:srgbClr val="FF00FF"/>
              </a:buClr>
              <a:buFont typeface="Wingdings" charset="2"/>
              <a:buChar char="l"/>
            </a:pPr>
            <a:r>
              <a:rPr kumimoji="0" lang="zh-CN" altLang="en-US" dirty="0">
                <a:ln w="0"/>
                <a:effectLst>
                  <a:outerShdw blurRad="38100" dist="19050" dir="2700000" algn="tl" rotWithShape="0">
                    <a:schemeClr val="dk1">
                      <a:alpha val="40000"/>
                    </a:schemeClr>
                  </a:outerShdw>
                </a:effectLst>
                <a:latin typeface="Arial" charset="0"/>
              </a:rPr>
              <a:t> </a:t>
            </a:r>
            <a:r>
              <a:rPr kumimoji="0" lang="zh-CN" altLang="en-US" b="1" dirty="0">
                <a:ln w="0"/>
                <a:solidFill>
                  <a:schemeClr val="accent2"/>
                </a:solidFill>
                <a:effectLst>
                  <a:outerShdw blurRad="38100" dist="19050" dir="2700000" algn="tl" rotWithShape="0">
                    <a:schemeClr val="dk1">
                      <a:alpha val="40000"/>
                    </a:schemeClr>
                  </a:outerShdw>
                </a:effectLst>
                <a:latin typeface="Arial" charset="0"/>
              </a:rPr>
              <a:t>形成共价键</a:t>
            </a:r>
          </a:p>
          <a:p>
            <a:pPr>
              <a:lnSpc>
                <a:spcPct val="130000"/>
              </a:lnSpc>
              <a:spcBef>
                <a:spcPts val="600"/>
              </a:spcBef>
            </a:pPr>
            <a:r>
              <a:rPr kumimoji="0" lang="zh-CN" altLang="en-US" dirty="0">
                <a:ln w="0"/>
                <a:effectLst>
                  <a:outerShdw blurRad="38100" dist="19050" dir="2700000" algn="tl" rotWithShape="0">
                    <a:schemeClr val="dk1">
                      <a:alpha val="40000"/>
                    </a:schemeClr>
                  </a:outerShdw>
                </a:effectLst>
                <a:latin typeface="Arial" charset="0"/>
              </a:rPr>
              <a:t>    </a:t>
            </a:r>
            <a:r>
              <a:rPr kumimoji="0" lang="en-US" altLang="zh-CN" dirty="0">
                <a:ln w="0"/>
                <a:effectLst>
                  <a:outerShdw blurRad="38100" dist="19050" dir="2700000" algn="tl" rotWithShape="0">
                    <a:schemeClr val="dk1">
                      <a:alpha val="40000"/>
                    </a:schemeClr>
                  </a:outerShdw>
                </a:effectLst>
                <a:latin typeface="Arial" charset="0"/>
              </a:rPr>
              <a:t> </a:t>
            </a:r>
            <a:r>
              <a:rPr kumimoji="0" lang="zh-CN" altLang="en-US" dirty="0">
                <a:ln w="0"/>
                <a:effectLst>
                  <a:outerShdw blurRad="38100" dist="19050" dir="2700000" algn="tl" rotWithShape="0">
                    <a:schemeClr val="dk1">
                      <a:alpha val="40000"/>
                    </a:schemeClr>
                  </a:outerShdw>
                </a:effectLst>
                <a:latin typeface="Arial" charset="0"/>
              </a:rPr>
              <a:t>氢与大多数非金属元素化合时通过共用电子对而形成共价型化合物。</a:t>
            </a:r>
            <a:endParaRPr kumimoji="0" lang="en-US" altLang="zh-CN" dirty="0">
              <a:ln w="0"/>
              <a:effectLst>
                <a:outerShdw blurRad="38100" dist="19050" dir="2700000" algn="tl" rotWithShape="0">
                  <a:schemeClr val="dk1">
                    <a:alpha val="40000"/>
                  </a:schemeClr>
                </a:outerShdw>
              </a:effectLst>
              <a:latin typeface="Arial" charset="0"/>
            </a:endParaRPr>
          </a:p>
          <a:p>
            <a:pPr>
              <a:lnSpc>
                <a:spcPct val="130000"/>
              </a:lnSpc>
              <a:spcBef>
                <a:spcPts val="1200"/>
              </a:spcBef>
            </a:pPr>
            <a:r>
              <a:rPr kumimoji="0" lang="en-US" altLang="zh-CN" dirty="0">
                <a:ln w="0"/>
                <a:effectLst>
                  <a:outerShdw blurRad="38100" dist="19050" dir="2700000" algn="tl" rotWithShape="0">
                    <a:schemeClr val="dk1">
                      <a:alpha val="40000"/>
                    </a:schemeClr>
                  </a:outerShdw>
                </a:effectLst>
                <a:latin typeface="Arial" charset="0"/>
              </a:rPr>
              <a:t>     </a:t>
            </a:r>
            <a:r>
              <a:rPr kumimoji="0" lang="zh-CN" altLang="en-US" dirty="0">
                <a:ln w="0"/>
                <a:effectLst>
                  <a:outerShdw blurRad="38100" dist="19050" dir="2700000" algn="tl" rotWithShape="0">
                    <a:schemeClr val="dk1">
                      <a:alpha val="40000"/>
                    </a:schemeClr>
                  </a:outerShdw>
                </a:effectLst>
                <a:latin typeface="Arial" charset="0"/>
              </a:rPr>
              <a:t>除了在</a:t>
            </a:r>
            <a:r>
              <a:rPr kumimoji="0" lang="en-US" altLang="zh-CN" dirty="0">
                <a:ln w="0"/>
                <a:effectLst>
                  <a:outerShdw blurRad="38100" dist="19050" dir="2700000" algn="tl" rotWithShape="0">
                    <a:schemeClr val="dk1">
                      <a:alpha val="40000"/>
                    </a:schemeClr>
                  </a:outerShdw>
                </a:effectLst>
                <a:latin typeface="Arial" charset="0"/>
              </a:rPr>
              <a:t>H</a:t>
            </a:r>
            <a:r>
              <a:rPr kumimoji="0" lang="en-US" altLang="zh-CN" baseline="-30000" dirty="0">
                <a:ln w="0"/>
                <a:effectLst>
                  <a:outerShdw blurRad="38100" dist="19050" dir="2700000" algn="tl" rotWithShape="0">
                    <a:schemeClr val="dk1">
                      <a:alpha val="40000"/>
                    </a:schemeClr>
                  </a:outerShdw>
                </a:effectLst>
                <a:latin typeface="Arial" charset="0"/>
              </a:rPr>
              <a:t>2</a:t>
            </a:r>
            <a:r>
              <a:rPr kumimoji="0" lang="zh-CN" altLang="en-US" dirty="0">
                <a:ln w="0"/>
                <a:effectLst>
                  <a:outerShdw blurRad="38100" dist="19050" dir="2700000" algn="tl" rotWithShape="0">
                    <a:schemeClr val="dk1">
                      <a:alpha val="40000"/>
                    </a:schemeClr>
                  </a:outerShdw>
                </a:effectLst>
                <a:latin typeface="Arial" charset="0"/>
              </a:rPr>
              <a:t>中，其余情况下这种共价键都是极性的。</a:t>
            </a:r>
            <a:endParaRPr kumimoji="0" lang="en-US" altLang="zh-CN" dirty="0">
              <a:ln w="0"/>
              <a:effectLst>
                <a:outerShdw blurRad="38100" dist="19050" dir="2700000" algn="tl" rotWithShape="0">
                  <a:schemeClr val="dk1">
                    <a:alpha val="40000"/>
                  </a:schemeClr>
                </a:outerShdw>
              </a:effectLst>
              <a:latin typeface="Arial" charset="0"/>
            </a:endParaRPr>
          </a:p>
          <a:p>
            <a:pPr>
              <a:lnSpc>
                <a:spcPct val="130000"/>
              </a:lnSpc>
              <a:spcBef>
                <a:spcPts val="1200"/>
              </a:spcBef>
            </a:pPr>
            <a:r>
              <a:rPr kumimoji="0" lang="en-US" altLang="zh-CN" dirty="0">
                <a:ln w="0"/>
                <a:effectLst>
                  <a:outerShdw blurRad="38100" dist="19050" dir="2700000" algn="tl" rotWithShape="0">
                    <a:schemeClr val="dk1">
                      <a:alpha val="40000"/>
                    </a:schemeClr>
                  </a:outerShdw>
                </a:effectLst>
                <a:latin typeface="Arial" charset="0"/>
              </a:rPr>
              <a:t>     </a:t>
            </a:r>
            <a:r>
              <a:rPr kumimoji="0" lang="zh-CN" altLang="en-US" dirty="0">
                <a:ln w="0"/>
                <a:effectLst>
                  <a:outerShdw blurRad="38100" dist="19050" dir="2700000" algn="tl" rotWithShape="0">
                    <a:schemeClr val="dk1">
                      <a:alpha val="40000"/>
                    </a:schemeClr>
                  </a:outerShdw>
                </a:effectLst>
                <a:latin typeface="Arial" charset="0"/>
              </a:rPr>
              <a:t>氢的电负性为</a:t>
            </a:r>
            <a:r>
              <a:rPr kumimoji="0" lang="en-US" altLang="zh-CN" dirty="0">
                <a:ln w="0"/>
                <a:effectLst>
                  <a:outerShdw blurRad="38100" dist="19050" dir="2700000" algn="tl" rotWithShape="0">
                    <a:schemeClr val="dk1">
                      <a:alpha val="40000"/>
                    </a:schemeClr>
                  </a:outerShdw>
                </a:effectLst>
                <a:latin typeface="Arial" charset="0"/>
              </a:rPr>
              <a:t>2.20</a:t>
            </a:r>
            <a:r>
              <a:rPr kumimoji="0" lang="zh-CN" altLang="en-US" dirty="0">
                <a:ln w="0"/>
                <a:effectLst>
                  <a:outerShdw blurRad="38100" dist="19050" dir="2700000" algn="tl" rotWithShape="0">
                    <a:schemeClr val="dk1">
                      <a:alpha val="40000"/>
                    </a:schemeClr>
                  </a:outerShdw>
                </a:effectLst>
                <a:latin typeface="Arial" charset="0"/>
              </a:rPr>
              <a:t>，高于多数元素，因此除卤素、氧、氮等少数几种元素外，氢与其他元素所成共价键中氢都带负电性。</a:t>
            </a:r>
          </a:p>
        </p:txBody>
      </p:sp>
      <p:sp>
        <p:nvSpPr>
          <p:cNvPr id="4" name="Rectangle 6">
            <a:extLst>
              <a:ext uri="{FF2B5EF4-FFF2-40B4-BE49-F238E27FC236}">
                <a16:creationId xmlns:a16="http://schemas.microsoft.com/office/drawing/2014/main" id="{592CB00C-F8C0-C44A-8B7E-2B6263A29254}"/>
              </a:ext>
            </a:extLst>
          </p:cNvPr>
          <p:cNvSpPr txBox="1">
            <a:spLocks noChangeArrowheads="1"/>
          </p:cNvSpPr>
          <p:nvPr/>
        </p:nvSpPr>
        <p:spPr>
          <a:xfrm>
            <a:off x="2771781" y="188919"/>
            <a:ext cx="374491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a:solidFill>
                  <a:srgbClr val="CC0000"/>
                </a:solidFill>
                <a:effectLst>
                  <a:outerShdw blurRad="38100" dist="38100" dir="2700000" algn="tl">
                    <a:srgbClr val="C0C0C0"/>
                  </a:outerShdw>
                </a:effectLst>
                <a:latin typeface="Times New Roman" charset="0"/>
                <a:ea typeface="黑体" charset="0"/>
                <a:cs typeface="+mn-cs"/>
              </a:rPr>
              <a:t>氢的成键性质</a:t>
            </a:r>
            <a:endPar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endParaRPr>
          </a:p>
        </p:txBody>
      </p:sp>
      <p:sp>
        <p:nvSpPr>
          <p:cNvPr id="5" name="矩形 4">
            <a:extLst>
              <a:ext uri="{FF2B5EF4-FFF2-40B4-BE49-F238E27FC236}">
                <a16:creationId xmlns:a16="http://schemas.microsoft.com/office/drawing/2014/main" id="{3063AEDC-5A20-B54E-90EF-C9500F7792E1}"/>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8755823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90CD1674-F349-3D42-BFAA-F74811F83EBF}"/>
              </a:ext>
            </a:extLst>
          </p:cNvPr>
          <p:cNvSpPr>
            <a:spLocks noGrp="1"/>
          </p:cNvSpPr>
          <p:nvPr>
            <p:ph type="sldNum" sz="quarter" idx="10"/>
          </p:nvPr>
        </p:nvSpPr>
        <p:spPr/>
        <p:txBody>
          <a:bodyPr/>
          <a:lstStyle/>
          <a:p>
            <a:pPr>
              <a:defRPr/>
            </a:pPr>
            <a:fld id="{F4E841EE-66BC-2C44-B4ED-9E7099E14CB5}" type="slidenum">
              <a:rPr lang="en-US" altLang="zh-CN" smtClean="0"/>
              <a:pPr>
                <a:defRPr/>
              </a:pPr>
              <a:t>28</a:t>
            </a:fld>
            <a:endParaRPr lang="en-US" altLang="zh-CN"/>
          </a:p>
        </p:txBody>
      </p:sp>
      <p:sp>
        <p:nvSpPr>
          <p:cNvPr id="3" name="矩形 2">
            <a:extLst>
              <a:ext uri="{FF2B5EF4-FFF2-40B4-BE49-F238E27FC236}">
                <a16:creationId xmlns:a16="http://schemas.microsoft.com/office/drawing/2014/main" id="{03854785-F281-3A46-8B14-C2288F73C7EF}"/>
              </a:ext>
            </a:extLst>
          </p:cNvPr>
          <p:cNvSpPr/>
          <p:nvPr/>
        </p:nvSpPr>
        <p:spPr>
          <a:xfrm>
            <a:off x="-36512" y="987810"/>
            <a:ext cx="9217024" cy="1865126"/>
          </a:xfrm>
          <a:prstGeom prst="rect">
            <a:avLst/>
          </a:prstGeom>
        </p:spPr>
        <p:txBody>
          <a:bodyPr wrap="square">
            <a:spAutoFit/>
          </a:bodyPr>
          <a:lstStyle>
            <a:lvl1pPr indent="269875"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nSpc>
                <a:spcPct val="120000"/>
              </a:lnSpc>
              <a:buClr>
                <a:srgbClr val="FF00FF"/>
              </a:buClr>
              <a:buFont typeface="Wingdings" charset="2"/>
              <a:buChar char="l"/>
            </a:pPr>
            <a:r>
              <a:rPr kumimoji="0" lang="zh-CN" altLang="en-US" dirty="0">
                <a:solidFill>
                  <a:srgbClr val="0000CC"/>
                </a:solidFill>
                <a:effectLst>
                  <a:outerShdw blurRad="38100" dist="38100" dir="2700000" algn="tl">
                    <a:srgbClr val="C0C0C0"/>
                  </a:outerShdw>
                </a:effectLst>
                <a:latin typeface="Arial" charset="0"/>
              </a:rPr>
              <a:t> 形成配体</a:t>
            </a:r>
          </a:p>
          <a:p>
            <a:pPr>
              <a:lnSpc>
                <a:spcPct val="120000"/>
              </a:lnSpc>
            </a:pPr>
            <a:r>
              <a:rPr kumimoji="0" lang="zh-CN" altLang="en-US" dirty="0">
                <a:effectLst>
                  <a:outerShdw blurRad="38100" dist="38100" dir="2700000" algn="tl">
                    <a:srgbClr val="C0C0C0"/>
                  </a:outerShdw>
                </a:effectLst>
                <a:latin typeface="Arial" charset="0"/>
              </a:rPr>
              <a:t>   氢负离子</a:t>
            </a:r>
            <a:r>
              <a:rPr kumimoji="0" lang="en-US" altLang="zh-CN" dirty="0">
                <a:effectLst>
                  <a:outerShdw blurRad="38100" dist="38100" dir="2700000" algn="tl">
                    <a:srgbClr val="C0C0C0"/>
                  </a:outerShdw>
                </a:effectLst>
                <a:latin typeface="Arial" charset="0"/>
              </a:rPr>
              <a:t>H</a:t>
            </a:r>
            <a:r>
              <a:rPr kumimoji="0" lang="en-US" altLang="zh-CN" baseline="30000" dirty="0">
                <a:effectLst>
                  <a:outerShdw blurRad="38100" dist="38100" dir="2700000" algn="tl">
                    <a:srgbClr val="C0C0C0"/>
                  </a:outerShdw>
                </a:effectLst>
                <a:latin typeface="Arial" charset="0"/>
              </a:rPr>
              <a:t>-</a:t>
            </a:r>
            <a:r>
              <a:rPr kumimoji="0" lang="zh-CN" altLang="en-US" dirty="0">
                <a:effectLst>
                  <a:outerShdw blurRad="38100" dist="38100" dir="2700000" algn="tl">
                    <a:srgbClr val="C0C0C0"/>
                  </a:outerShdw>
                </a:effectLst>
                <a:latin typeface="Arial" charset="0"/>
              </a:rPr>
              <a:t>可以作为阴离子配体同过渡金属离子结合形成种类众多的络合物，例如</a:t>
            </a:r>
            <a:r>
              <a:rPr kumimoji="0" lang="en-US" altLang="zh-CN" dirty="0" err="1">
                <a:effectLst>
                  <a:outerShdw blurRad="38100" dist="38100" dir="2700000" algn="tl">
                    <a:srgbClr val="C0C0C0"/>
                  </a:outerShdw>
                </a:effectLst>
                <a:latin typeface="Arial" charset="0"/>
              </a:rPr>
              <a:t>HMn</a:t>
            </a:r>
            <a:r>
              <a:rPr kumimoji="0" lang="en-US" altLang="zh-CN" dirty="0">
                <a:effectLst>
                  <a:outerShdw blurRad="38100" dist="38100" dir="2700000" algn="tl">
                    <a:srgbClr val="C0C0C0"/>
                  </a:outerShdw>
                </a:effectLst>
                <a:latin typeface="Arial" charset="0"/>
              </a:rPr>
              <a:t>(CO)</a:t>
            </a:r>
            <a:r>
              <a:rPr kumimoji="0" lang="en-US" altLang="zh-CN" baseline="-30000" dirty="0">
                <a:effectLst>
                  <a:outerShdw blurRad="38100" dist="38100" dir="2700000" algn="tl">
                    <a:srgbClr val="C0C0C0"/>
                  </a:outerShdw>
                </a:effectLst>
                <a:latin typeface="Arial" charset="0"/>
              </a:rPr>
              <a:t>5</a:t>
            </a:r>
            <a:r>
              <a:rPr kumimoji="0" lang="zh-CN" altLang="en-US" dirty="0">
                <a:effectLst>
                  <a:outerShdw blurRad="38100" dist="38100" dir="2700000" algn="tl">
                    <a:srgbClr val="C0C0C0"/>
                  </a:outerShdw>
                </a:effectLst>
                <a:latin typeface="Arial" charset="0"/>
              </a:rPr>
              <a:t>和</a:t>
            </a:r>
            <a:r>
              <a:rPr kumimoji="0" lang="en-US" altLang="zh-CN" dirty="0">
                <a:effectLst>
                  <a:outerShdw blurRad="38100" dist="38100" dir="2700000" algn="tl">
                    <a:srgbClr val="C0C0C0"/>
                  </a:outerShdw>
                </a:effectLst>
                <a:latin typeface="Arial" charset="0"/>
              </a:rPr>
              <a:t>H</a:t>
            </a:r>
            <a:r>
              <a:rPr kumimoji="0" lang="en-US" altLang="zh-CN" baseline="-30000" dirty="0">
                <a:effectLst>
                  <a:outerShdw blurRad="38100" dist="38100" dir="2700000" algn="tl">
                    <a:srgbClr val="C0C0C0"/>
                  </a:outerShdw>
                </a:effectLst>
                <a:latin typeface="Arial" charset="0"/>
              </a:rPr>
              <a:t>2</a:t>
            </a:r>
            <a:r>
              <a:rPr kumimoji="0" lang="en-US" altLang="zh-CN" dirty="0">
                <a:effectLst>
                  <a:outerShdw blurRad="38100" dist="38100" dir="2700000" algn="tl">
                    <a:srgbClr val="C0C0C0"/>
                  </a:outerShdw>
                </a:effectLst>
                <a:latin typeface="Arial" charset="0"/>
              </a:rPr>
              <a:t>Fe(CO)</a:t>
            </a:r>
            <a:r>
              <a:rPr kumimoji="0" lang="en-US" altLang="zh-CN" baseline="-30000" dirty="0">
                <a:effectLst>
                  <a:outerShdw blurRad="38100" dist="38100" dir="2700000" algn="tl">
                    <a:srgbClr val="C0C0C0"/>
                  </a:outerShdw>
                </a:effectLst>
                <a:latin typeface="Arial" charset="0"/>
              </a:rPr>
              <a:t>4</a:t>
            </a:r>
            <a:r>
              <a:rPr kumimoji="0" lang="zh-CN" altLang="en-US" dirty="0">
                <a:effectLst>
                  <a:outerShdw blurRad="38100" dist="38100" dir="2700000" algn="tl">
                    <a:srgbClr val="C0C0C0"/>
                  </a:outerShdw>
                </a:effectLst>
                <a:latin typeface="Arial" charset="0"/>
              </a:rPr>
              <a:t>等。在这种化合物中，</a:t>
            </a:r>
            <a:r>
              <a:rPr kumimoji="0" lang="en-US" altLang="zh-CN" dirty="0">
                <a:solidFill>
                  <a:srgbClr val="C00000"/>
                </a:solidFill>
                <a:effectLst>
                  <a:outerShdw blurRad="38100" dist="38100" dir="2700000" algn="tl">
                    <a:srgbClr val="C0C0C0"/>
                  </a:outerShdw>
                </a:effectLst>
                <a:latin typeface="Arial" charset="0"/>
              </a:rPr>
              <a:t>M-H</a:t>
            </a:r>
            <a:r>
              <a:rPr kumimoji="0" lang="zh-CN" altLang="en-US" dirty="0">
                <a:solidFill>
                  <a:srgbClr val="C00000"/>
                </a:solidFill>
                <a:effectLst>
                  <a:outerShdw blurRad="38100" dist="38100" dir="2700000" algn="tl">
                    <a:srgbClr val="C0C0C0"/>
                  </a:outerShdw>
                </a:effectLst>
                <a:latin typeface="Arial" charset="0"/>
              </a:rPr>
              <a:t>键大多是共价型的，但一般计算氧化数时将</a:t>
            </a:r>
            <a:r>
              <a:rPr kumimoji="0" lang="en-US" altLang="zh-CN" dirty="0">
                <a:solidFill>
                  <a:srgbClr val="C00000"/>
                </a:solidFill>
                <a:effectLst>
                  <a:outerShdw blurRad="38100" dist="38100" dir="2700000" algn="tl">
                    <a:srgbClr val="C0C0C0"/>
                  </a:outerShdw>
                </a:effectLst>
                <a:latin typeface="Arial" charset="0"/>
              </a:rPr>
              <a:t>H</a:t>
            </a:r>
            <a:r>
              <a:rPr kumimoji="0" lang="zh-CN" altLang="en-US" dirty="0">
                <a:solidFill>
                  <a:srgbClr val="C00000"/>
                </a:solidFill>
                <a:effectLst>
                  <a:outerShdw blurRad="38100" dist="38100" dir="2700000" algn="tl">
                    <a:srgbClr val="C0C0C0"/>
                  </a:outerShdw>
                </a:effectLst>
                <a:latin typeface="Arial" charset="0"/>
              </a:rPr>
              <a:t>记为</a:t>
            </a:r>
            <a:r>
              <a:rPr kumimoji="0" lang="en-US" altLang="zh-CN" dirty="0">
                <a:solidFill>
                  <a:srgbClr val="C00000"/>
                </a:solidFill>
                <a:effectLst>
                  <a:outerShdw blurRad="38100" dist="38100" dir="2700000" algn="tl">
                    <a:srgbClr val="C0C0C0"/>
                  </a:outerShdw>
                </a:effectLst>
                <a:latin typeface="Arial" charset="0"/>
              </a:rPr>
              <a:t>-1</a:t>
            </a:r>
            <a:r>
              <a:rPr kumimoji="0" lang="zh-CN" altLang="en-US" dirty="0">
                <a:solidFill>
                  <a:srgbClr val="C00000"/>
                </a:solidFill>
                <a:effectLst>
                  <a:outerShdw blurRad="38100" dist="38100" dir="2700000" algn="tl">
                    <a:srgbClr val="C0C0C0"/>
                  </a:outerShdw>
                </a:effectLst>
                <a:latin typeface="Arial" charset="0"/>
              </a:rPr>
              <a:t>。</a:t>
            </a:r>
            <a:endParaRPr kumimoji="0" lang="en-US" altLang="zh-CN" dirty="0">
              <a:effectLst>
                <a:outerShdw blurRad="38100" dist="38100" dir="2700000" algn="tl">
                  <a:srgbClr val="C0C0C0"/>
                </a:outerShdw>
              </a:effectLst>
              <a:latin typeface="Arial" charset="0"/>
            </a:endParaRPr>
          </a:p>
        </p:txBody>
      </p:sp>
      <p:sp>
        <p:nvSpPr>
          <p:cNvPr id="4" name="Rectangle 6">
            <a:extLst>
              <a:ext uri="{FF2B5EF4-FFF2-40B4-BE49-F238E27FC236}">
                <a16:creationId xmlns:a16="http://schemas.microsoft.com/office/drawing/2014/main" id="{383C0C9B-06D5-D74E-9E22-67326D25E360}"/>
              </a:ext>
            </a:extLst>
          </p:cNvPr>
          <p:cNvSpPr>
            <a:spLocks noChangeArrowheads="1"/>
          </p:cNvSpPr>
          <p:nvPr/>
        </p:nvSpPr>
        <p:spPr bwMode="auto">
          <a:xfrm>
            <a:off x="108074" y="2871184"/>
            <a:ext cx="9000430" cy="142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lIns="91425" tIns="45712" rIns="91425" bIns="45712">
            <a:spAutoFit/>
          </a:bodyPr>
          <a:lstStyle/>
          <a:p>
            <a:pPr>
              <a:lnSpc>
                <a:spcPct val="120000"/>
              </a:lnSpc>
              <a:buClr>
                <a:srgbClr val="FF00FF"/>
              </a:buClr>
              <a:buFont typeface="Wingdings" charset="2"/>
              <a:buChar char="l"/>
            </a:pPr>
            <a:r>
              <a:rPr kumimoji="0" lang="zh-CN" altLang="en-US" dirty="0"/>
              <a:t> </a:t>
            </a:r>
            <a:r>
              <a:rPr kumimoji="0" lang="zh-CN" altLang="en-US" dirty="0">
                <a:solidFill>
                  <a:srgbClr val="0000CC"/>
                </a:solidFill>
                <a:effectLst>
                  <a:outerShdw blurRad="38100" dist="38100" dir="2700000" algn="tl">
                    <a:srgbClr val="C0C0C0"/>
                  </a:outerShdw>
                </a:effectLst>
              </a:rPr>
              <a:t>形成桥键</a:t>
            </a:r>
          </a:p>
          <a:p>
            <a:pPr>
              <a:lnSpc>
                <a:spcPct val="120000"/>
              </a:lnSpc>
            </a:pPr>
            <a:r>
              <a:rPr kumimoji="0" lang="zh-CN" altLang="en-US" dirty="0">
                <a:effectLst>
                  <a:outerShdw blurRad="38100" dist="38100" dir="2700000" algn="tl">
                    <a:srgbClr val="C0C0C0"/>
                  </a:outerShdw>
                </a:effectLst>
              </a:rPr>
              <a:t>        通常情况下氢原子的</a:t>
            </a:r>
            <a:r>
              <a:rPr kumimoji="0" lang="zh-CN" altLang="en-US" dirty="0">
                <a:solidFill>
                  <a:srgbClr val="C00000"/>
                </a:solidFill>
                <a:effectLst>
                  <a:outerShdw blurRad="38100" dist="38100" dir="2700000" algn="tl">
                    <a:srgbClr val="C0C0C0"/>
                  </a:outerShdw>
                </a:effectLst>
              </a:rPr>
              <a:t>配位数为</a:t>
            </a:r>
            <a:r>
              <a:rPr kumimoji="0" lang="en-US" altLang="zh-CN" dirty="0">
                <a:solidFill>
                  <a:srgbClr val="C00000"/>
                </a:solidFill>
                <a:effectLst>
                  <a:outerShdw blurRad="38100" dist="38100" dir="2700000" algn="tl">
                    <a:srgbClr val="C0C0C0"/>
                  </a:outerShdw>
                </a:effectLst>
              </a:rPr>
              <a:t>1</a:t>
            </a:r>
            <a:r>
              <a:rPr kumimoji="0" lang="zh-CN" altLang="en-US" dirty="0">
                <a:effectLst>
                  <a:outerShdw blurRad="38100" dist="38100" dir="2700000" algn="tl">
                    <a:srgbClr val="C0C0C0"/>
                  </a:outerShdw>
                </a:effectLst>
              </a:rPr>
              <a:t>，即只能形成</a:t>
            </a:r>
            <a:r>
              <a:rPr kumimoji="0" lang="zh-CN" altLang="en-US" dirty="0">
                <a:solidFill>
                  <a:srgbClr val="C00000"/>
                </a:solidFill>
                <a:effectLst>
                  <a:outerShdw blurRad="38100" dist="38100" dir="2700000" algn="tl">
                    <a:srgbClr val="C0C0C0"/>
                  </a:outerShdw>
                </a:effectLst>
              </a:rPr>
              <a:t>单键</a:t>
            </a:r>
            <a:r>
              <a:rPr kumimoji="0" lang="zh-CN" altLang="en-US" dirty="0">
                <a:effectLst>
                  <a:outerShdw blurRad="38100" dist="38100" dir="2700000" algn="tl">
                    <a:srgbClr val="C0C0C0"/>
                  </a:outerShdw>
                </a:effectLst>
              </a:rPr>
              <a:t>。但在形成某些缺电子化合物如</a:t>
            </a:r>
            <a:r>
              <a:rPr kumimoji="0" lang="zh-CN" altLang="en-US" dirty="0">
                <a:solidFill>
                  <a:srgbClr val="C00000"/>
                </a:solidFill>
                <a:effectLst>
                  <a:outerShdw blurRad="38100" dist="38100" dir="2700000" algn="tl">
                    <a:srgbClr val="C0C0C0"/>
                  </a:outerShdw>
                </a:effectLst>
              </a:rPr>
              <a:t>硼烷</a:t>
            </a:r>
            <a:r>
              <a:rPr kumimoji="0" lang="zh-CN" altLang="en-US" dirty="0">
                <a:effectLst>
                  <a:outerShdw blurRad="38100" dist="38100" dir="2700000" algn="tl">
                    <a:srgbClr val="C0C0C0"/>
                  </a:outerShdw>
                </a:effectLst>
              </a:rPr>
              <a:t>中，氢会形成</a:t>
            </a:r>
            <a:r>
              <a:rPr kumimoji="0" lang="zh-CN" altLang="en-US" dirty="0">
                <a:solidFill>
                  <a:srgbClr val="C00000"/>
                </a:solidFill>
                <a:effectLst>
                  <a:outerShdw blurRad="38100" dist="38100" dir="2700000" algn="tl">
                    <a:srgbClr val="C0C0C0"/>
                  </a:outerShdw>
                </a:effectLst>
              </a:rPr>
              <a:t>多中心的桥键</a:t>
            </a:r>
            <a:r>
              <a:rPr kumimoji="0" lang="zh-CN" altLang="en-US" dirty="0">
                <a:effectLst>
                  <a:outerShdw blurRad="38100" dist="38100" dir="2700000" algn="tl">
                    <a:srgbClr val="C0C0C0"/>
                  </a:outerShdw>
                </a:effectLst>
              </a:rPr>
              <a:t>。</a:t>
            </a:r>
          </a:p>
        </p:txBody>
      </p:sp>
      <p:pic>
        <p:nvPicPr>
          <p:cNvPr id="5" name="Picture 7">
            <a:extLst>
              <a:ext uri="{FF2B5EF4-FFF2-40B4-BE49-F238E27FC236}">
                <a16:creationId xmlns:a16="http://schemas.microsoft.com/office/drawing/2014/main" id="{0E0A0528-59E1-474F-81A0-A4FA112E4D9D}"/>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43808" y="4319327"/>
            <a:ext cx="3240380" cy="227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6" name="Rectangle 6">
            <a:extLst>
              <a:ext uri="{FF2B5EF4-FFF2-40B4-BE49-F238E27FC236}">
                <a16:creationId xmlns:a16="http://schemas.microsoft.com/office/drawing/2014/main" id="{104DB037-20F7-1041-92C1-2CDB6E462AD1}"/>
              </a:ext>
            </a:extLst>
          </p:cNvPr>
          <p:cNvSpPr txBox="1">
            <a:spLocks noChangeArrowheads="1"/>
          </p:cNvSpPr>
          <p:nvPr/>
        </p:nvSpPr>
        <p:spPr>
          <a:xfrm>
            <a:off x="2771781" y="188919"/>
            <a:ext cx="374491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a:solidFill>
                  <a:srgbClr val="CC0000"/>
                </a:solidFill>
                <a:effectLst>
                  <a:outerShdw blurRad="38100" dist="38100" dir="2700000" algn="tl">
                    <a:srgbClr val="C0C0C0"/>
                  </a:outerShdw>
                </a:effectLst>
                <a:latin typeface="Times New Roman" charset="0"/>
                <a:ea typeface="黑体" charset="0"/>
                <a:cs typeface="+mn-cs"/>
              </a:rPr>
              <a:t>氢的成键性质</a:t>
            </a:r>
            <a:endPar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endParaRPr>
          </a:p>
        </p:txBody>
      </p:sp>
      <p:sp>
        <p:nvSpPr>
          <p:cNvPr id="7" name="矩形 6">
            <a:extLst>
              <a:ext uri="{FF2B5EF4-FFF2-40B4-BE49-F238E27FC236}">
                <a16:creationId xmlns:a16="http://schemas.microsoft.com/office/drawing/2014/main" id="{1334794A-6106-2149-A2B6-7A6F3C1DA8D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8118908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F081B5B0-4AFC-074F-972C-3C2166B2ACDC}"/>
              </a:ext>
            </a:extLst>
          </p:cNvPr>
          <p:cNvSpPr>
            <a:spLocks noGrp="1"/>
          </p:cNvSpPr>
          <p:nvPr>
            <p:ph type="sldNum" sz="quarter" idx="10"/>
          </p:nvPr>
        </p:nvSpPr>
        <p:spPr/>
        <p:txBody>
          <a:bodyPr/>
          <a:lstStyle/>
          <a:p>
            <a:pPr>
              <a:defRPr/>
            </a:pPr>
            <a:fld id="{F4E841EE-66BC-2C44-B4ED-9E7099E14CB5}" type="slidenum">
              <a:rPr lang="en-US" altLang="zh-CN" smtClean="0"/>
              <a:pPr>
                <a:defRPr/>
              </a:pPr>
              <a:t>29</a:t>
            </a:fld>
            <a:endParaRPr lang="en-US" altLang="zh-CN"/>
          </a:p>
        </p:txBody>
      </p:sp>
      <p:sp>
        <p:nvSpPr>
          <p:cNvPr id="3" name="矩形 2">
            <a:extLst>
              <a:ext uri="{FF2B5EF4-FFF2-40B4-BE49-F238E27FC236}">
                <a16:creationId xmlns:a16="http://schemas.microsoft.com/office/drawing/2014/main" id="{F3A4C137-8C38-E244-842F-3D7E2A264605}"/>
              </a:ext>
            </a:extLst>
          </p:cNvPr>
          <p:cNvSpPr/>
          <p:nvPr/>
        </p:nvSpPr>
        <p:spPr>
          <a:xfrm>
            <a:off x="360363" y="1083194"/>
            <a:ext cx="8388350" cy="3637919"/>
          </a:xfrm>
          <a:prstGeom prst="rect">
            <a:avLst/>
          </a:prstGeom>
        </p:spPr>
        <p:txBody>
          <a:bodyPr>
            <a:spAutoFit/>
          </a:bodyPr>
          <a:lstStyle>
            <a:lvl1pPr indent="269875"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nSpc>
                <a:spcPct val="120000"/>
              </a:lnSpc>
              <a:buClr>
                <a:srgbClr val="FF00FF"/>
              </a:buClr>
              <a:buFont typeface="Wingdings" charset="2"/>
              <a:buChar char="l"/>
            </a:pPr>
            <a:r>
              <a:rPr kumimoji="0" lang="zh-CN" altLang="en-US" dirty="0">
                <a:latin typeface="Arial" charset="0"/>
              </a:rPr>
              <a:t> </a:t>
            </a:r>
            <a:r>
              <a:rPr kumimoji="0" lang="zh-CN" altLang="en-US" b="1" dirty="0">
                <a:solidFill>
                  <a:schemeClr val="accent2"/>
                </a:solidFill>
                <a:latin typeface="Arial" charset="0"/>
              </a:rPr>
              <a:t>形成氢键</a:t>
            </a:r>
            <a:endParaRPr kumimoji="0" lang="en-US" altLang="zh-CN" b="1" dirty="0">
              <a:solidFill>
                <a:schemeClr val="accent2"/>
              </a:solidFill>
              <a:latin typeface="Arial" charset="0"/>
            </a:endParaRPr>
          </a:p>
          <a:p>
            <a:pPr>
              <a:lnSpc>
                <a:spcPct val="120000"/>
              </a:lnSpc>
              <a:buClr>
                <a:srgbClr val="FF00FF"/>
              </a:buClr>
            </a:pPr>
            <a:r>
              <a:rPr kumimoji="0" lang="en-US" altLang="zh-CN" dirty="0">
                <a:latin typeface="Arial" charset="0"/>
              </a:rPr>
              <a:t>   </a:t>
            </a:r>
            <a:r>
              <a:rPr kumimoji="0" lang="zh-CN" altLang="en-US" dirty="0">
                <a:latin typeface="Arial" charset="0"/>
              </a:rPr>
              <a:t>在与电负性强、原子半径小的非金属元素如</a:t>
            </a:r>
            <a:r>
              <a:rPr kumimoji="0" lang="en-US" altLang="zh-CN" dirty="0">
                <a:latin typeface="Arial" charset="0"/>
              </a:rPr>
              <a:t>F</a:t>
            </a:r>
            <a:r>
              <a:rPr kumimoji="0" lang="zh-CN" altLang="en-US" dirty="0">
                <a:latin typeface="Arial" charset="0"/>
              </a:rPr>
              <a:t>、</a:t>
            </a:r>
            <a:r>
              <a:rPr kumimoji="0" lang="en-US" altLang="zh-CN" dirty="0">
                <a:latin typeface="Arial" charset="0"/>
              </a:rPr>
              <a:t>O</a:t>
            </a:r>
            <a:r>
              <a:rPr kumimoji="0" lang="zh-CN" altLang="en-US" dirty="0">
                <a:latin typeface="Arial" charset="0"/>
              </a:rPr>
              <a:t>和</a:t>
            </a:r>
            <a:r>
              <a:rPr kumimoji="0" lang="en-US" altLang="zh-CN" dirty="0">
                <a:latin typeface="Arial" charset="0"/>
              </a:rPr>
              <a:t>N</a:t>
            </a:r>
            <a:r>
              <a:rPr kumimoji="0" lang="zh-CN" altLang="en-US" dirty="0">
                <a:latin typeface="Arial" charset="0"/>
              </a:rPr>
              <a:t>成键时，虽然键的类型为共价型，但电子云被强烈吸引向这些原子上，从而使氢原子上带有较高密度的正电荷。 </a:t>
            </a:r>
            <a:endParaRPr kumimoji="0" lang="en-US" altLang="zh-CN" dirty="0">
              <a:latin typeface="Arial" charset="0"/>
            </a:endParaRPr>
          </a:p>
          <a:p>
            <a:pPr>
              <a:lnSpc>
                <a:spcPct val="120000"/>
              </a:lnSpc>
              <a:buClr>
                <a:srgbClr val="FF00FF"/>
              </a:buClr>
            </a:pPr>
            <a:r>
              <a:rPr kumimoji="0" lang="en-US" altLang="zh-CN" dirty="0">
                <a:latin typeface="Arial" charset="0"/>
              </a:rPr>
              <a:t>   </a:t>
            </a:r>
            <a:r>
              <a:rPr kumimoji="0" lang="zh-CN" altLang="en-US" dirty="0">
                <a:latin typeface="Arial" charset="0"/>
              </a:rPr>
              <a:t>这种氢原子会吸引邻近的高电负性原子上的孤电子对，形成分子间或分子内的额外相互吸引，称之为氢键。</a:t>
            </a:r>
            <a:endParaRPr kumimoji="0" lang="en-US" altLang="zh-CN" dirty="0">
              <a:latin typeface="Arial" charset="0"/>
            </a:endParaRPr>
          </a:p>
          <a:p>
            <a:pPr>
              <a:lnSpc>
                <a:spcPct val="120000"/>
              </a:lnSpc>
              <a:buClr>
                <a:srgbClr val="FF00FF"/>
              </a:buClr>
            </a:pPr>
            <a:r>
              <a:rPr kumimoji="0" lang="en-US" altLang="zh-CN" dirty="0">
                <a:latin typeface="Arial" charset="0"/>
              </a:rPr>
              <a:t>   </a:t>
            </a:r>
            <a:r>
              <a:rPr kumimoji="0" lang="zh-CN" altLang="en-US" dirty="0">
                <a:latin typeface="Arial" charset="0"/>
              </a:rPr>
              <a:t>氢键的强度处于共价键和分子间作用力之间，在有机和生命化学中有非常重要的作用。</a:t>
            </a:r>
          </a:p>
        </p:txBody>
      </p:sp>
      <p:sp>
        <p:nvSpPr>
          <p:cNvPr id="4" name="Rectangle 5">
            <a:extLst>
              <a:ext uri="{FF2B5EF4-FFF2-40B4-BE49-F238E27FC236}">
                <a16:creationId xmlns:a16="http://schemas.microsoft.com/office/drawing/2014/main" id="{F749547C-AE1B-0542-88B1-DC21976073AB}"/>
              </a:ext>
            </a:extLst>
          </p:cNvPr>
          <p:cNvSpPr>
            <a:spLocks noChangeArrowheads="1"/>
          </p:cNvSpPr>
          <p:nvPr/>
        </p:nvSpPr>
        <p:spPr bwMode="auto">
          <a:xfrm>
            <a:off x="250832" y="4815400"/>
            <a:ext cx="8856663" cy="1421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lIns="91425" tIns="45712" rIns="91425" bIns="45712">
            <a:spAutoFit/>
          </a:bodyPr>
          <a:lstStyle/>
          <a:p>
            <a:pPr algn="ctr">
              <a:lnSpc>
                <a:spcPct val="120000"/>
              </a:lnSpc>
            </a:pPr>
            <a:r>
              <a:rPr kumimoji="0" lang="en-US" altLang="zh-CN" dirty="0"/>
              <a:t>X-H</a:t>
            </a:r>
            <a:r>
              <a:rPr kumimoji="0" lang="en-US" altLang="zh-CN" dirty="0">
                <a:sym typeface="Symbol" charset="2"/>
              </a:rPr>
              <a:t>···Y</a:t>
            </a:r>
          </a:p>
          <a:p>
            <a:pPr>
              <a:lnSpc>
                <a:spcPct val="120000"/>
              </a:lnSpc>
            </a:pPr>
            <a:r>
              <a:rPr kumimoji="0" lang="en-US" altLang="zh-CN" dirty="0">
                <a:sym typeface="Symbol" charset="2"/>
              </a:rPr>
              <a:t>       X, Y</a:t>
            </a:r>
            <a:r>
              <a:rPr kumimoji="0" lang="zh-CN" altLang="en-US" dirty="0">
                <a:sym typeface="Symbol" charset="2"/>
              </a:rPr>
              <a:t>均是电负性高、半径小的原子，最常见的有</a:t>
            </a:r>
            <a:r>
              <a:rPr kumimoji="0" lang="en-US" altLang="zh-CN" dirty="0">
                <a:sym typeface="Symbol" charset="2"/>
              </a:rPr>
              <a:t>F(4.0)</a:t>
            </a:r>
            <a:r>
              <a:rPr kumimoji="0" lang="zh-CN" altLang="en-US" dirty="0">
                <a:sym typeface="Symbol" charset="2"/>
              </a:rPr>
              <a:t>、</a:t>
            </a:r>
            <a:r>
              <a:rPr kumimoji="0" lang="en-US" altLang="zh-CN" dirty="0">
                <a:sym typeface="Symbol" charset="2"/>
              </a:rPr>
              <a:t>O(3.5)</a:t>
            </a:r>
            <a:r>
              <a:rPr kumimoji="0" lang="zh-CN" altLang="en-US" dirty="0">
                <a:sym typeface="Symbol" charset="2"/>
              </a:rPr>
              <a:t>、</a:t>
            </a:r>
            <a:r>
              <a:rPr kumimoji="0" lang="en-US" altLang="zh-CN" dirty="0">
                <a:sym typeface="Symbol" charset="2"/>
              </a:rPr>
              <a:t>N(3.0)</a:t>
            </a:r>
            <a:r>
              <a:rPr kumimoji="0" lang="zh-CN" altLang="en-US" dirty="0">
                <a:sym typeface="Symbol" charset="2"/>
              </a:rPr>
              <a:t>原子。</a:t>
            </a:r>
          </a:p>
        </p:txBody>
      </p:sp>
      <p:sp>
        <p:nvSpPr>
          <p:cNvPr id="5" name="Rectangle 6">
            <a:extLst>
              <a:ext uri="{FF2B5EF4-FFF2-40B4-BE49-F238E27FC236}">
                <a16:creationId xmlns:a16="http://schemas.microsoft.com/office/drawing/2014/main" id="{356F8740-8B86-6241-A8E1-393477F48341}"/>
              </a:ext>
            </a:extLst>
          </p:cNvPr>
          <p:cNvSpPr txBox="1">
            <a:spLocks noChangeArrowheads="1"/>
          </p:cNvSpPr>
          <p:nvPr/>
        </p:nvSpPr>
        <p:spPr>
          <a:xfrm>
            <a:off x="2771781" y="188919"/>
            <a:ext cx="374491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a:solidFill>
                  <a:srgbClr val="CC0000"/>
                </a:solidFill>
                <a:effectLst>
                  <a:outerShdw blurRad="38100" dist="38100" dir="2700000" algn="tl">
                    <a:srgbClr val="C0C0C0"/>
                  </a:outerShdw>
                </a:effectLst>
                <a:latin typeface="Times New Roman" charset="0"/>
                <a:ea typeface="黑体" charset="0"/>
                <a:cs typeface="+mn-cs"/>
              </a:rPr>
              <a:t>氢的成键性质</a:t>
            </a:r>
            <a:endPar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endParaRPr>
          </a:p>
        </p:txBody>
      </p:sp>
      <p:sp>
        <p:nvSpPr>
          <p:cNvPr id="6" name="矩形 5">
            <a:extLst>
              <a:ext uri="{FF2B5EF4-FFF2-40B4-BE49-F238E27FC236}">
                <a16:creationId xmlns:a16="http://schemas.microsoft.com/office/drawing/2014/main" id="{DC0EBACE-4EF5-2446-91A6-D633B8667A3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709075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08395" y="1700808"/>
            <a:ext cx="6603090" cy="3692165"/>
          </a:xfrm>
          <a:prstGeom prst="rect">
            <a:avLst/>
          </a:prstGeom>
          <a:noFill/>
        </p:spPr>
        <p:txBody>
          <a:bodyPr wrap="none" rtlCol="0">
            <a:spAutoFit/>
          </a:bodyPr>
          <a:lstStyle/>
          <a:p>
            <a:pPr marL="342900" indent="-342900">
              <a:lnSpc>
                <a:spcPct val="150000"/>
              </a:lnSpc>
              <a:buFont typeface="Wingdings" panose="05000000000000000000" pitchFamily="2" charset="2"/>
              <a:buChar char="p"/>
            </a:pPr>
            <a:r>
              <a:rPr lang="zh-CN" altLang="en-US" sz="3200" dirty="0">
                <a:solidFill>
                  <a:schemeClr val="accent2">
                    <a:lumMod val="75000"/>
                  </a:schemeClr>
                </a:solidFill>
              </a:rPr>
              <a:t> 第一单元</a:t>
            </a:r>
            <a:r>
              <a:rPr lang="en-US" altLang="zh-CN" sz="3200" dirty="0">
                <a:solidFill>
                  <a:schemeClr val="accent2">
                    <a:lumMod val="75000"/>
                  </a:schemeClr>
                </a:solidFill>
              </a:rPr>
              <a:t>  </a:t>
            </a:r>
            <a:r>
              <a:rPr lang="zh-CN" altLang="en-US" sz="3200" dirty="0">
                <a:solidFill>
                  <a:schemeClr val="accent2">
                    <a:lumMod val="75000"/>
                  </a:schemeClr>
                </a:solidFill>
              </a:rPr>
              <a:t>物质结构</a:t>
            </a:r>
            <a:endParaRPr lang="en-US" altLang="zh-CN" sz="3200" dirty="0">
              <a:solidFill>
                <a:schemeClr val="accent2">
                  <a:lumMod val="75000"/>
                </a:schemeClr>
              </a:solidFill>
            </a:endParaRPr>
          </a:p>
          <a:p>
            <a:pPr marL="342900" indent="-342900">
              <a:lnSpc>
                <a:spcPct val="150000"/>
              </a:lnSpc>
              <a:buFont typeface="Wingdings" panose="05000000000000000000" pitchFamily="2" charset="2"/>
              <a:buChar char="p"/>
            </a:pPr>
            <a:r>
              <a:rPr lang="en-US" altLang="zh-CN" sz="3200" dirty="0">
                <a:solidFill>
                  <a:schemeClr val="accent2">
                    <a:lumMod val="75000"/>
                  </a:schemeClr>
                </a:solidFill>
              </a:rPr>
              <a:t> </a:t>
            </a:r>
            <a:r>
              <a:rPr lang="zh-CN" altLang="en-US" sz="3200" dirty="0">
                <a:solidFill>
                  <a:schemeClr val="accent2">
                    <a:lumMod val="75000"/>
                  </a:schemeClr>
                </a:solidFill>
              </a:rPr>
              <a:t>第二单元</a:t>
            </a:r>
            <a:r>
              <a:rPr lang="en-US" altLang="zh-CN" sz="3200" dirty="0">
                <a:solidFill>
                  <a:schemeClr val="accent2">
                    <a:lumMod val="75000"/>
                  </a:schemeClr>
                </a:solidFill>
              </a:rPr>
              <a:t>  </a:t>
            </a:r>
            <a:r>
              <a:rPr lang="zh-CN" altLang="en-US" sz="3200" dirty="0">
                <a:solidFill>
                  <a:schemeClr val="accent2">
                    <a:lumMod val="75000"/>
                  </a:schemeClr>
                </a:solidFill>
              </a:rPr>
              <a:t>物质状态</a:t>
            </a:r>
            <a:endParaRPr lang="en-US" altLang="zh-CN" sz="3200" dirty="0">
              <a:solidFill>
                <a:schemeClr val="accent2">
                  <a:lumMod val="75000"/>
                </a:schemeClr>
              </a:solidFill>
            </a:endParaRPr>
          </a:p>
          <a:p>
            <a:pPr marL="342900" indent="-342900">
              <a:lnSpc>
                <a:spcPct val="150000"/>
              </a:lnSpc>
              <a:buFont typeface="Wingdings" panose="05000000000000000000" pitchFamily="2" charset="2"/>
              <a:buChar char="p"/>
            </a:pPr>
            <a:r>
              <a:rPr lang="en-US" altLang="zh-CN" sz="3200" dirty="0">
                <a:solidFill>
                  <a:schemeClr val="accent2">
                    <a:lumMod val="75000"/>
                  </a:schemeClr>
                </a:solidFill>
              </a:rPr>
              <a:t> </a:t>
            </a:r>
            <a:r>
              <a:rPr lang="zh-CN" altLang="en-US" sz="3200" dirty="0">
                <a:solidFill>
                  <a:schemeClr val="accent2">
                    <a:lumMod val="75000"/>
                  </a:schemeClr>
                </a:solidFill>
              </a:rPr>
              <a:t>第三单元  化学热力学和化学平衡</a:t>
            </a:r>
            <a:endParaRPr lang="en-US" altLang="zh-CN" sz="3200" dirty="0">
              <a:solidFill>
                <a:schemeClr val="accent2">
                  <a:lumMod val="75000"/>
                </a:schemeClr>
              </a:solidFill>
            </a:endParaRPr>
          </a:p>
          <a:p>
            <a:pPr marL="342900" indent="-342900">
              <a:lnSpc>
                <a:spcPct val="150000"/>
              </a:lnSpc>
              <a:buFont typeface="Wingdings" panose="05000000000000000000" pitchFamily="2" charset="2"/>
              <a:buChar char="p"/>
            </a:pPr>
            <a:r>
              <a:rPr lang="zh-CN" altLang="en-US" sz="3200" dirty="0">
                <a:solidFill>
                  <a:schemeClr val="accent2">
                    <a:lumMod val="75000"/>
                  </a:schemeClr>
                </a:solidFill>
              </a:rPr>
              <a:t> 第四单元  化学动力学</a:t>
            </a:r>
            <a:endParaRPr lang="en-US" altLang="zh-CN" sz="3200" dirty="0">
              <a:solidFill>
                <a:schemeClr val="accent2">
                  <a:lumMod val="75000"/>
                </a:schemeClr>
              </a:solidFill>
            </a:endParaRPr>
          </a:p>
          <a:p>
            <a:pPr marL="342900" indent="-342900">
              <a:lnSpc>
                <a:spcPct val="150000"/>
              </a:lnSpc>
              <a:buFont typeface="Wingdings" panose="05000000000000000000" pitchFamily="2" charset="2"/>
              <a:buChar char="p"/>
            </a:pPr>
            <a:r>
              <a:rPr lang="zh-CN" altLang="en-US" sz="3200" dirty="0">
                <a:solidFill>
                  <a:srgbClr val="C00000"/>
                </a:solidFill>
              </a:rPr>
              <a:t> 第五单元  元素化学</a:t>
            </a:r>
          </a:p>
        </p:txBody>
      </p:sp>
      <p:sp>
        <p:nvSpPr>
          <p:cNvPr id="4" name="Text Box 2"/>
          <p:cNvSpPr txBox="1">
            <a:spLocks noChangeArrowheads="1"/>
          </p:cNvSpPr>
          <p:nvPr/>
        </p:nvSpPr>
        <p:spPr bwMode="auto">
          <a:xfrm>
            <a:off x="2644402" y="692699"/>
            <a:ext cx="4100146"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4000" b="1" dirty="0">
                <a:solidFill>
                  <a:srgbClr val="CC3300"/>
                </a:solidFill>
                <a:latin typeface="+mj-ea"/>
                <a:ea typeface="+mj-ea"/>
              </a:rPr>
              <a:t>普通化学</a:t>
            </a:r>
          </a:p>
        </p:txBody>
      </p:sp>
    </p:spTree>
    <p:extLst>
      <p:ext uri="{BB962C8B-B14F-4D97-AF65-F5344CB8AC3E}">
        <p14:creationId xmlns:p14="http://schemas.microsoft.com/office/powerpoint/2010/main" val="3485974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C8186B44-22FB-4849-967E-E2533EF48CD7}"/>
              </a:ext>
            </a:extLst>
          </p:cNvPr>
          <p:cNvSpPr>
            <a:spLocks noGrp="1"/>
          </p:cNvSpPr>
          <p:nvPr>
            <p:ph type="sldNum" sz="quarter" idx="10"/>
          </p:nvPr>
        </p:nvSpPr>
        <p:spPr/>
        <p:txBody>
          <a:bodyPr/>
          <a:lstStyle/>
          <a:p>
            <a:pPr>
              <a:defRPr/>
            </a:pPr>
            <a:fld id="{F4E841EE-66BC-2C44-B4ED-9E7099E14CB5}" type="slidenum">
              <a:rPr lang="en-US" altLang="zh-CN" smtClean="0"/>
              <a:pPr>
                <a:defRPr/>
              </a:pPr>
              <a:t>30</a:t>
            </a:fld>
            <a:endParaRPr lang="en-US" altLang="zh-CN"/>
          </a:p>
        </p:txBody>
      </p:sp>
      <p:pic>
        <p:nvPicPr>
          <p:cNvPr id="4" name="Picture 3" descr="21_ciap846">
            <a:extLst>
              <a:ext uri="{FF2B5EF4-FFF2-40B4-BE49-F238E27FC236}">
                <a16:creationId xmlns:a16="http://schemas.microsoft.com/office/drawing/2014/main" id="{AF213649-4C2E-D04E-8B7D-92C0AFC10C1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82664" y="1919258"/>
            <a:ext cx="3861344" cy="2572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6">
            <a:extLst>
              <a:ext uri="{FF2B5EF4-FFF2-40B4-BE49-F238E27FC236}">
                <a16:creationId xmlns:a16="http://schemas.microsoft.com/office/drawing/2014/main" id="{23C832F3-D6FF-1B4B-8FB6-4FFF2DF2F8C9}"/>
              </a:ext>
            </a:extLst>
          </p:cNvPr>
          <p:cNvSpPr txBox="1">
            <a:spLocks noChangeArrowheads="1"/>
          </p:cNvSpPr>
          <p:nvPr/>
        </p:nvSpPr>
        <p:spPr>
          <a:xfrm>
            <a:off x="2771781" y="188919"/>
            <a:ext cx="374491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a:solidFill>
                  <a:srgbClr val="CC0000"/>
                </a:solidFill>
                <a:effectLst>
                  <a:outerShdw blurRad="38100" dist="38100" dir="2700000" algn="tl">
                    <a:srgbClr val="C0C0C0"/>
                  </a:outerShdw>
                </a:effectLst>
                <a:latin typeface="Times New Roman" charset="0"/>
                <a:ea typeface="黑体" charset="0"/>
                <a:cs typeface="+mn-cs"/>
              </a:rPr>
              <a:t>氢的成键性质</a:t>
            </a:r>
            <a:endPar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endParaRPr>
          </a:p>
        </p:txBody>
      </p:sp>
      <p:sp>
        <p:nvSpPr>
          <p:cNvPr id="6" name="矩形 5">
            <a:extLst>
              <a:ext uri="{FF2B5EF4-FFF2-40B4-BE49-F238E27FC236}">
                <a16:creationId xmlns:a16="http://schemas.microsoft.com/office/drawing/2014/main" id="{BF5FFC54-2824-954C-8EA0-A67CE21ABD0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文本框 7">
            <a:extLst>
              <a:ext uri="{FF2B5EF4-FFF2-40B4-BE49-F238E27FC236}">
                <a16:creationId xmlns:a16="http://schemas.microsoft.com/office/drawing/2014/main" id="{E55F64D2-3C9E-2A66-982E-30D8142281FD}"/>
              </a:ext>
            </a:extLst>
          </p:cNvPr>
          <p:cNvSpPr txBox="1"/>
          <p:nvPr/>
        </p:nvSpPr>
        <p:spPr>
          <a:xfrm>
            <a:off x="267035" y="1099565"/>
            <a:ext cx="2079262" cy="558038"/>
          </a:xfrm>
          <a:prstGeom prst="rect">
            <a:avLst/>
          </a:prstGeom>
          <a:noFill/>
        </p:spPr>
        <p:txBody>
          <a:bodyPr wrap="square">
            <a:spAutoFit/>
          </a:bodyPr>
          <a:lstStyle/>
          <a:p>
            <a:pPr>
              <a:lnSpc>
                <a:spcPct val="120000"/>
              </a:lnSpc>
              <a:buClr>
                <a:srgbClr val="FF00FF"/>
              </a:buClr>
              <a:buFont typeface="Wingdings" charset="2"/>
              <a:buChar char="l"/>
            </a:pPr>
            <a:r>
              <a:rPr kumimoji="0" lang="zh-CN" altLang="en-US" dirty="0">
                <a:latin typeface="Arial" charset="0"/>
              </a:rPr>
              <a:t> </a:t>
            </a:r>
            <a:r>
              <a:rPr kumimoji="0" lang="zh-CN" altLang="en-US" sz="2800" b="1" dirty="0">
                <a:solidFill>
                  <a:schemeClr val="accent2"/>
                </a:solidFill>
                <a:latin typeface="Arial" charset="0"/>
              </a:rPr>
              <a:t>金属氢</a:t>
            </a:r>
            <a:endParaRPr kumimoji="0" lang="en-US" altLang="zh-CN" b="1" dirty="0">
              <a:solidFill>
                <a:schemeClr val="accent2"/>
              </a:solidFill>
              <a:latin typeface="Arial" charset="0"/>
            </a:endParaRPr>
          </a:p>
        </p:txBody>
      </p:sp>
      <p:pic>
        <p:nvPicPr>
          <p:cNvPr id="1026" name="Picture 2">
            <a:extLst>
              <a:ext uri="{FF2B5EF4-FFF2-40B4-BE49-F238E27FC236}">
                <a16:creationId xmlns:a16="http://schemas.microsoft.com/office/drawing/2014/main" id="{72DF7654-F5F5-BE44-D8B9-859D07BE50C5}"/>
              </a:ext>
            </a:extLst>
          </p:cNvPr>
          <p:cNvPicPr>
            <a:picLocks noChangeAspect="1" noChangeArrowheads="1"/>
          </p:cNvPicPr>
          <p:nvPr/>
        </p:nvPicPr>
        <p:blipFill rotWithShape="1">
          <a:blip r:embed="rId4">
            <a:extLst>
              <a:ext uri="{28A0092B-C50C-407E-A947-70E740481C1C}">
                <a14:useLocalDpi xmlns:a14="http://schemas.microsoft.com/office/drawing/2010/main"/>
              </a:ext>
            </a:extLst>
          </a:blip>
          <a:srcRect/>
          <a:stretch/>
        </p:blipFill>
        <p:spPr bwMode="auto">
          <a:xfrm>
            <a:off x="5148064" y="2060848"/>
            <a:ext cx="3134905" cy="243570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B02F04F2-DD56-4565-6B80-3FC2D2393769}"/>
              </a:ext>
            </a:extLst>
          </p:cNvPr>
          <p:cNvSpPr txBox="1"/>
          <p:nvPr/>
        </p:nvSpPr>
        <p:spPr>
          <a:xfrm>
            <a:off x="277199" y="4759451"/>
            <a:ext cx="8615281" cy="1534331"/>
          </a:xfrm>
          <a:prstGeom prst="rect">
            <a:avLst/>
          </a:prstGeom>
          <a:noFill/>
        </p:spPr>
        <p:txBody>
          <a:bodyPr wrap="square">
            <a:spAutoFit/>
          </a:bodyPr>
          <a:lstStyle/>
          <a:p>
            <a:pPr>
              <a:lnSpc>
                <a:spcPct val="120000"/>
              </a:lnSpc>
            </a:pPr>
            <a:r>
              <a:rPr lang="en-US" altLang="zh-CN" sz="2000" dirty="0">
                <a:latin typeface="+mn-lt"/>
              </a:rPr>
              <a:t>2017</a:t>
            </a:r>
            <a:r>
              <a:rPr lang="zh-CN" altLang="en-US" sz="2000" dirty="0">
                <a:latin typeface="+mn-lt"/>
              </a:rPr>
              <a:t>年</a:t>
            </a:r>
            <a:r>
              <a:rPr lang="en-US" altLang="zh-CN" sz="2000" dirty="0">
                <a:latin typeface="+mn-lt"/>
              </a:rPr>
              <a:t>1</a:t>
            </a:r>
            <a:r>
              <a:rPr lang="zh-CN" altLang="en-US" sz="2000" dirty="0">
                <a:latin typeface="+mn-lt"/>
              </a:rPr>
              <a:t>月</a:t>
            </a:r>
            <a:r>
              <a:rPr lang="en-US" altLang="zh-CN" sz="2000" dirty="0">
                <a:latin typeface="+mn-lt"/>
              </a:rPr>
              <a:t>26</a:t>
            </a:r>
            <a:r>
              <a:rPr lang="zh-CN" altLang="en-US" sz="2000" dirty="0">
                <a:latin typeface="+mn-lt"/>
              </a:rPr>
              <a:t>日，艾萨克</a:t>
            </a:r>
            <a:r>
              <a:rPr lang="en-US" altLang="zh-CN" sz="2000" dirty="0">
                <a:latin typeface="+mn-lt"/>
              </a:rPr>
              <a:t>·</a:t>
            </a:r>
            <a:r>
              <a:rPr lang="zh-CN" altLang="en-US" sz="2000" dirty="0">
                <a:latin typeface="+mn-lt"/>
              </a:rPr>
              <a:t>席维拉团队在</a:t>
            </a:r>
            <a:r>
              <a:rPr lang="en-US" altLang="zh-CN" sz="2000" dirty="0">
                <a:latin typeface="+mn-lt"/>
              </a:rPr>
              <a:t>《</a:t>
            </a:r>
            <a:r>
              <a:rPr lang="zh-CN" altLang="en-US" sz="2000" dirty="0">
                <a:latin typeface="+mn-lt"/>
              </a:rPr>
              <a:t>科学</a:t>
            </a:r>
            <a:r>
              <a:rPr lang="en-US" altLang="zh-CN" sz="2000" dirty="0">
                <a:latin typeface="+mn-lt"/>
              </a:rPr>
              <a:t>》</a:t>
            </a:r>
            <a:r>
              <a:rPr lang="zh-CN" altLang="en-US" sz="2000" dirty="0">
                <a:latin typeface="+mn-lt"/>
              </a:rPr>
              <a:t>杂志上撰文称，他们将氢气样本冷却到了略高于绝对零度的温度，在比地球中心还高的极高压下，用金刚石对固体氢进行压缩，成功获得了一小块金属氢，这块金属氢样本被保存在两块微小的金刚石之间。</a:t>
            </a:r>
          </a:p>
        </p:txBody>
      </p:sp>
    </p:spTree>
    <p:extLst>
      <p:ext uri="{BB962C8B-B14F-4D97-AF65-F5344CB8AC3E}">
        <p14:creationId xmlns:p14="http://schemas.microsoft.com/office/powerpoint/2010/main" val="13951604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47BC777F-6A34-BB41-BFC5-A529E24165CA}"/>
              </a:ext>
            </a:extLst>
          </p:cNvPr>
          <p:cNvSpPr>
            <a:spLocks noGrp="1"/>
          </p:cNvSpPr>
          <p:nvPr>
            <p:ph type="sldNum" sz="quarter" idx="10"/>
          </p:nvPr>
        </p:nvSpPr>
        <p:spPr/>
        <p:txBody>
          <a:bodyPr/>
          <a:lstStyle/>
          <a:p>
            <a:pPr>
              <a:defRPr/>
            </a:pPr>
            <a:fld id="{F4E841EE-66BC-2C44-B4ED-9E7099E14CB5}" type="slidenum">
              <a:rPr lang="en-US" altLang="zh-CN" smtClean="0"/>
              <a:pPr>
                <a:defRPr/>
              </a:pPr>
              <a:t>31</a:t>
            </a:fld>
            <a:endParaRPr lang="en-US" altLang="zh-CN"/>
          </a:p>
        </p:txBody>
      </p:sp>
      <p:sp>
        <p:nvSpPr>
          <p:cNvPr id="3" name="TextBox 7">
            <a:extLst>
              <a:ext uri="{FF2B5EF4-FFF2-40B4-BE49-F238E27FC236}">
                <a16:creationId xmlns:a16="http://schemas.microsoft.com/office/drawing/2014/main" id="{6F773DF9-C5A1-E04A-8CC5-8323B6BF8715}"/>
              </a:ext>
            </a:extLst>
          </p:cNvPr>
          <p:cNvSpPr txBox="1"/>
          <p:nvPr/>
        </p:nvSpPr>
        <p:spPr>
          <a:xfrm rot="10800000" flipV="1">
            <a:off x="395294" y="5633398"/>
            <a:ext cx="6086475" cy="461665"/>
          </a:xfrm>
          <a:prstGeom prst="rect">
            <a:avLst/>
          </a:prstGeom>
          <a:noFill/>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b="1" dirty="0">
                <a:solidFill>
                  <a:srgbClr val="FF00FF"/>
                </a:solidFill>
                <a:effectLst>
                  <a:outerShdw blurRad="38100" dist="38100" dir="2700000" algn="tl">
                    <a:srgbClr val="C0C0C0"/>
                  </a:outerShdw>
                </a:effectLst>
                <a:latin typeface="Arial" charset="0"/>
              </a:rPr>
              <a:t>* </a:t>
            </a:r>
            <a:r>
              <a:rPr kumimoji="0" lang="en-US" altLang="zh-CN" b="1" dirty="0">
                <a:solidFill>
                  <a:srgbClr val="0000CC"/>
                </a:solidFill>
                <a:effectLst>
                  <a:outerShdw blurRad="38100" dist="38100" dir="2700000" algn="tl">
                    <a:srgbClr val="C0C0C0"/>
                  </a:outerShdw>
                </a:effectLst>
                <a:latin typeface="Arial" charset="0"/>
              </a:rPr>
              <a:t>Intermediate: </a:t>
            </a:r>
            <a:r>
              <a:rPr kumimoji="0" lang="zh-CN" altLang="en-US" b="1" dirty="0">
                <a:solidFill>
                  <a:srgbClr val="0000CC"/>
                </a:solidFill>
                <a:effectLst>
                  <a:outerShdw blurRad="38100" dist="38100" dir="2700000" algn="tl">
                    <a:srgbClr val="C0C0C0"/>
                  </a:outerShdw>
                </a:effectLst>
                <a:latin typeface="Arial" charset="0"/>
              </a:rPr>
              <a:t>不易归类的化合物</a:t>
            </a:r>
            <a:r>
              <a:rPr kumimoji="0" lang="en-US" altLang="zh-CN" b="1" dirty="0">
                <a:solidFill>
                  <a:srgbClr val="0000CC"/>
                </a:solidFill>
                <a:effectLst>
                  <a:outerShdw blurRad="38100" dist="38100" dir="2700000" algn="tl">
                    <a:srgbClr val="C0C0C0"/>
                  </a:outerShdw>
                </a:effectLst>
                <a:latin typeface="Arial" charset="0"/>
              </a:rPr>
              <a:t> </a:t>
            </a:r>
            <a:endParaRPr kumimoji="0" lang="zh-CN" altLang="en-US" b="1" dirty="0">
              <a:solidFill>
                <a:srgbClr val="0000CC"/>
              </a:solidFill>
              <a:effectLst>
                <a:outerShdw blurRad="38100" dist="38100" dir="2700000" algn="tl">
                  <a:srgbClr val="C0C0C0"/>
                </a:outerShdw>
              </a:effectLst>
              <a:latin typeface="Arial" charset="0"/>
            </a:endParaRPr>
          </a:p>
        </p:txBody>
      </p:sp>
      <p:pic>
        <p:nvPicPr>
          <p:cNvPr id="4" name="图片 6" descr="ch10f02.jpg">
            <a:extLst>
              <a:ext uri="{FF2B5EF4-FFF2-40B4-BE49-F238E27FC236}">
                <a16:creationId xmlns:a16="http://schemas.microsoft.com/office/drawing/2014/main" id="{AE7B6290-7395-4C4C-AA30-5B45A02BE251}"/>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539552" y="1484784"/>
            <a:ext cx="786765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8">
            <a:extLst>
              <a:ext uri="{FF2B5EF4-FFF2-40B4-BE49-F238E27FC236}">
                <a16:creationId xmlns:a16="http://schemas.microsoft.com/office/drawing/2014/main" id="{3F1239ED-4404-A64F-8F02-6DD70CDC5806}"/>
              </a:ext>
            </a:extLst>
          </p:cNvPr>
          <p:cNvSpPr txBox="1"/>
          <p:nvPr/>
        </p:nvSpPr>
        <p:spPr>
          <a:xfrm rot="10800000" flipV="1">
            <a:off x="4418019" y="1885310"/>
            <a:ext cx="388937" cy="461665"/>
          </a:xfrm>
          <a:prstGeom prst="rect">
            <a:avLst/>
          </a:prstGeom>
          <a:noFill/>
        </p:spPr>
        <p:txBody>
          <a:bodyPr>
            <a:spAutoFit/>
          </a:bodyPr>
          <a:lstStyle/>
          <a:p>
            <a:pPr>
              <a:defRPr/>
            </a:pPr>
            <a:r>
              <a:rPr kumimoji="0" lang="en-US" altLang="zh-CN" b="1" dirty="0">
                <a:solidFill>
                  <a:srgbClr val="FF00FF"/>
                </a:solidFill>
                <a:effectLst>
                  <a:outerShdw blurRad="38100" dist="38100" dir="2700000" algn="tl">
                    <a:srgbClr val="000000">
                      <a:alpha val="43137"/>
                    </a:srgbClr>
                  </a:outerShdw>
                </a:effectLst>
                <a:latin typeface="Arial" pitchFamily="34" charset="0"/>
                <a:ea typeface="黑体" pitchFamily="49" charset="-122"/>
                <a:cs typeface="Arial" pitchFamily="34" charset="0"/>
              </a:rPr>
              <a:t>*</a:t>
            </a:r>
            <a:endParaRPr kumimoji="0" lang="zh-CN" altLang="en-US" b="1" dirty="0">
              <a:solidFill>
                <a:srgbClr val="0000CC"/>
              </a:solidFill>
              <a:effectLst>
                <a:outerShdw blurRad="38100" dist="38100" dir="2700000" algn="tl">
                  <a:srgbClr val="000000">
                    <a:alpha val="43137"/>
                  </a:srgbClr>
                </a:outerShdw>
              </a:effectLst>
              <a:latin typeface="Arial" pitchFamily="34" charset="0"/>
              <a:ea typeface="黑体" pitchFamily="49" charset="-122"/>
              <a:cs typeface="Arial" pitchFamily="34" charset="0"/>
            </a:endParaRPr>
          </a:p>
        </p:txBody>
      </p:sp>
      <p:sp>
        <p:nvSpPr>
          <p:cNvPr id="6" name="Rectangle 6">
            <a:extLst>
              <a:ext uri="{FF2B5EF4-FFF2-40B4-BE49-F238E27FC236}">
                <a16:creationId xmlns:a16="http://schemas.microsoft.com/office/drawing/2014/main" id="{6955A19D-B5ED-F24E-9D16-3034B881CC25}"/>
              </a:ext>
            </a:extLst>
          </p:cNvPr>
          <p:cNvSpPr txBox="1">
            <a:spLocks noChangeArrowheads="1"/>
          </p:cNvSpPr>
          <p:nvPr/>
        </p:nvSpPr>
        <p:spPr>
          <a:xfrm>
            <a:off x="2771781" y="262037"/>
            <a:ext cx="374491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rPr>
              <a:t>氢的简单化合物</a:t>
            </a:r>
          </a:p>
        </p:txBody>
      </p:sp>
      <p:sp>
        <p:nvSpPr>
          <p:cNvPr id="7" name="矩形 6">
            <a:extLst>
              <a:ext uri="{FF2B5EF4-FFF2-40B4-BE49-F238E27FC236}">
                <a16:creationId xmlns:a16="http://schemas.microsoft.com/office/drawing/2014/main" id="{67B9EA16-867A-F94D-BD0D-3517EF4E265D}"/>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546002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B9D040D7-8CA7-664F-8911-8AF3676CC3EB}"/>
              </a:ext>
            </a:extLst>
          </p:cNvPr>
          <p:cNvSpPr>
            <a:spLocks noGrp="1"/>
          </p:cNvSpPr>
          <p:nvPr>
            <p:ph type="sldNum" sz="quarter" idx="10"/>
          </p:nvPr>
        </p:nvSpPr>
        <p:spPr/>
        <p:txBody>
          <a:bodyPr/>
          <a:lstStyle/>
          <a:p>
            <a:pPr>
              <a:defRPr/>
            </a:pPr>
            <a:fld id="{F4E841EE-66BC-2C44-B4ED-9E7099E14CB5}" type="slidenum">
              <a:rPr lang="en-US" altLang="zh-CN" smtClean="0"/>
              <a:pPr>
                <a:defRPr/>
              </a:pPr>
              <a:t>32</a:t>
            </a:fld>
            <a:endParaRPr lang="en-US" altLang="zh-CN"/>
          </a:p>
        </p:txBody>
      </p:sp>
      <p:sp>
        <p:nvSpPr>
          <p:cNvPr id="3" name="Text Box 2">
            <a:extLst>
              <a:ext uri="{FF2B5EF4-FFF2-40B4-BE49-F238E27FC236}">
                <a16:creationId xmlns:a16="http://schemas.microsoft.com/office/drawing/2014/main" id="{17208DA9-00C1-A54E-86E2-80C5297F4656}"/>
              </a:ext>
            </a:extLst>
          </p:cNvPr>
          <p:cNvSpPr txBox="1">
            <a:spLocks noChangeArrowheads="1"/>
          </p:cNvSpPr>
          <p:nvPr/>
        </p:nvSpPr>
        <p:spPr bwMode="auto">
          <a:xfrm>
            <a:off x="250830" y="1052513"/>
            <a:ext cx="2487613" cy="52322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buClr>
                <a:srgbClr val="FF00FF"/>
              </a:buClr>
              <a:buFont typeface="Wingdings" charset="2"/>
              <a:buNone/>
            </a:pPr>
            <a:r>
              <a:rPr kumimoji="0" lang="zh-CN" altLang="en-US" sz="2800" b="1" dirty="0">
                <a:solidFill>
                  <a:srgbClr val="000099"/>
                </a:solidFill>
                <a:effectLst>
                  <a:outerShdw blurRad="38100" dist="38100" dir="2700000" algn="tl">
                    <a:srgbClr val="C0C0C0"/>
                  </a:outerShdw>
                </a:effectLst>
                <a:latin typeface="Arial" charset="0"/>
              </a:rPr>
              <a:t>小量制备</a:t>
            </a:r>
          </a:p>
        </p:txBody>
      </p:sp>
      <p:sp>
        <p:nvSpPr>
          <p:cNvPr id="4" name="矩形 3">
            <a:extLst>
              <a:ext uri="{FF2B5EF4-FFF2-40B4-BE49-F238E27FC236}">
                <a16:creationId xmlns:a16="http://schemas.microsoft.com/office/drawing/2014/main" id="{EC747593-F94F-CE44-8966-777F2343E6B8}"/>
              </a:ext>
            </a:extLst>
          </p:cNvPr>
          <p:cNvSpPr/>
          <p:nvPr/>
        </p:nvSpPr>
        <p:spPr>
          <a:xfrm>
            <a:off x="523881" y="1700214"/>
            <a:ext cx="3940175" cy="572464"/>
          </a:xfrm>
          <a:prstGeom prst="rect">
            <a:avLst/>
          </a:prstGeom>
        </p:spPr>
        <p:txBody>
          <a:bodyPr>
            <a:spAutoFit/>
          </a:bodyPr>
          <a:lstStyle>
            <a:lvl1pPr indent="269875"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nSpc>
                <a:spcPct val="130000"/>
              </a:lnSpc>
              <a:spcBef>
                <a:spcPts val="1200"/>
              </a:spcBef>
              <a:buClr>
                <a:srgbClr val="FF00FF"/>
              </a:buClr>
              <a:buFont typeface="Wingdings" charset="2"/>
              <a:buChar char="l"/>
            </a:pPr>
            <a:r>
              <a:rPr kumimoji="0" lang="zh-CN" altLang="en-US" b="1">
                <a:effectLst>
                  <a:outerShdw blurRad="38100" dist="38100" dir="2700000" algn="tl">
                    <a:srgbClr val="C0C0C0"/>
                  </a:outerShdw>
                </a:effectLst>
                <a:latin typeface="Arial" charset="0"/>
              </a:rPr>
              <a:t> </a:t>
            </a:r>
            <a:r>
              <a:rPr kumimoji="0" lang="zh-CN" altLang="en-US" b="1">
                <a:solidFill>
                  <a:srgbClr val="006600"/>
                </a:solidFill>
                <a:effectLst>
                  <a:outerShdw blurRad="38100" dist="38100" dir="2700000" algn="tl">
                    <a:srgbClr val="C0C0C0"/>
                  </a:outerShdw>
                </a:effectLst>
                <a:latin typeface="Arial" charset="0"/>
              </a:rPr>
              <a:t>室温下制备</a:t>
            </a:r>
            <a:endParaRPr kumimoji="0" lang="en-US" altLang="zh-CN" b="1">
              <a:solidFill>
                <a:srgbClr val="006600"/>
              </a:solidFill>
              <a:effectLst>
                <a:outerShdw blurRad="38100" dist="38100" dir="2700000" algn="tl">
                  <a:srgbClr val="C0C0C0"/>
                </a:outerShdw>
              </a:effectLst>
              <a:latin typeface="Arial" charset="0"/>
            </a:endParaRPr>
          </a:p>
        </p:txBody>
      </p:sp>
      <p:sp>
        <p:nvSpPr>
          <p:cNvPr id="5" name="TextBox 7">
            <a:extLst>
              <a:ext uri="{FF2B5EF4-FFF2-40B4-BE49-F238E27FC236}">
                <a16:creationId xmlns:a16="http://schemas.microsoft.com/office/drawing/2014/main" id="{D12EA6FD-AD7D-0D44-AE7A-A9B306CDE458}"/>
              </a:ext>
            </a:extLst>
          </p:cNvPr>
          <p:cNvSpPr txBox="1"/>
          <p:nvPr/>
        </p:nvSpPr>
        <p:spPr>
          <a:xfrm>
            <a:off x="952506" y="2347917"/>
            <a:ext cx="7489825" cy="461665"/>
          </a:xfrm>
          <a:prstGeom prst="rect">
            <a:avLst/>
          </a:prstGeom>
          <a:noFill/>
        </p:spPr>
        <p:txBody>
          <a:bodyPr>
            <a:spAutoFit/>
          </a:bodyPr>
          <a:lstStyle/>
          <a:p>
            <a:pPr>
              <a:defRPr/>
            </a:pPr>
            <a:r>
              <a:rPr kumimoji="0" lang="en-US" altLang="zh-CN" b="1" dirty="0">
                <a:effectLst>
                  <a:outerShdw blurRad="38100" dist="38100" dir="2700000" algn="tl">
                    <a:srgbClr val="000000">
                      <a:alpha val="43137"/>
                    </a:srgbClr>
                  </a:outerShdw>
                </a:effectLst>
                <a:latin typeface="Arial" charset="0"/>
                <a:ea typeface="宋体" pitchFamily="2" charset="-122"/>
              </a:rPr>
              <a:t>Zn(s) + </a:t>
            </a:r>
            <a:r>
              <a:rPr kumimoji="0" lang="en-US" altLang="zh-CN" b="1" dirty="0" err="1">
                <a:effectLst>
                  <a:outerShdw blurRad="38100" dist="38100" dir="2700000" algn="tl">
                    <a:srgbClr val="000000">
                      <a:alpha val="43137"/>
                    </a:srgbClr>
                  </a:outerShdw>
                </a:effectLst>
                <a:latin typeface="Arial" charset="0"/>
                <a:ea typeface="宋体" pitchFamily="2" charset="-122"/>
              </a:rPr>
              <a:t>2H</a:t>
            </a:r>
            <a:r>
              <a:rPr kumimoji="0" lang="en-US" altLang="zh-CN" b="1" baseline="-25000" dirty="0" err="1">
                <a:effectLst>
                  <a:outerShdw blurRad="38100" dist="38100" dir="2700000" algn="tl">
                    <a:srgbClr val="000000">
                      <a:alpha val="43137"/>
                    </a:srgbClr>
                  </a:outerShdw>
                </a:effectLst>
                <a:latin typeface="Arial" charset="0"/>
                <a:ea typeface="宋体" pitchFamily="2" charset="-122"/>
              </a:rPr>
              <a:t>3</a:t>
            </a:r>
            <a:r>
              <a:rPr kumimoji="0" lang="en-US" altLang="zh-CN" b="1" dirty="0" err="1">
                <a:effectLst>
                  <a:outerShdw blurRad="38100" dist="38100" dir="2700000" algn="tl">
                    <a:srgbClr val="000000">
                      <a:alpha val="43137"/>
                    </a:srgbClr>
                  </a:outerShdw>
                </a:effectLst>
                <a:latin typeface="Arial" charset="0"/>
                <a:ea typeface="宋体" pitchFamily="2" charset="-122"/>
              </a:rPr>
              <a:t>O</a:t>
            </a:r>
            <a:r>
              <a:rPr kumimoji="0" lang="en-US" altLang="zh-CN" b="1" baseline="30000" dirty="0">
                <a:effectLst>
                  <a:outerShdw blurRad="38100" dist="38100" dir="2700000" algn="tl">
                    <a:srgbClr val="000000">
                      <a:alpha val="43137"/>
                    </a:srgbClr>
                  </a:outerShdw>
                </a:effectLst>
                <a:latin typeface="Arial" charset="0"/>
                <a:ea typeface="宋体" pitchFamily="2" charset="-122"/>
              </a:rPr>
              <a:t>+</a:t>
            </a:r>
            <a:r>
              <a:rPr kumimoji="0" lang="en-US" altLang="zh-CN" b="1" dirty="0">
                <a:effectLst>
                  <a:outerShdw blurRad="38100" dist="38100" dir="2700000" algn="tl">
                    <a:srgbClr val="000000">
                      <a:alpha val="43137"/>
                    </a:srgbClr>
                  </a:outerShdw>
                </a:effectLst>
                <a:latin typeface="Arial" charset="0"/>
                <a:ea typeface="宋体" pitchFamily="2" charset="-122"/>
              </a:rPr>
              <a:t>(l) </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 </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Zn</a:t>
            </a:r>
            <a:r>
              <a:rPr kumimoji="0" lang="en-US" altLang="zh-CN" b="1" baseline="30000" dirty="0" err="1">
                <a:effectLst>
                  <a:outerShdw blurRad="38100" dist="38100" dir="2700000" algn="tl">
                    <a:srgbClr val="000000">
                      <a:alpha val="43137"/>
                    </a:srgbClr>
                  </a:outerShdw>
                </a:effectLst>
                <a:latin typeface="Arial" charset="0"/>
                <a:ea typeface="宋体" pitchFamily="2" charset="-122"/>
                <a:sym typeface="Symbol"/>
              </a:rPr>
              <a:t>2</a:t>
            </a:r>
            <a:r>
              <a:rPr kumimoji="0" lang="en-US" altLang="zh-CN" b="1" baseline="30000" dirty="0">
                <a:effectLst>
                  <a:outerShdw blurRad="38100" dist="38100" dir="2700000" algn="tl">
                    <a:srgbClr val="000000">
                      <a:alpha val="43137"/>
                    </a:srgbClr>
                  </a:outerShdw>
                </a:effectLst>
                <a:latin typeface="Arial" charset="0"/>
                <a:ea typeface="宋体" pitchFamily="2" charset="-122"/>
                <a:sym typeface="Symbol"/>
              </a:rPr>
              <a:t>+</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aq</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 + </a:t>
            </a:r>
            <a:r>
              <a:rPr kumimoji="0" lang="en-US" altLang="zh-CN" b="1" dirty="0" err="1">
                <a:solidFill>
                  <a:srgbClr val="C00000"/>
                </a:solidFill>
                <a:effectLst>
                  <a:outerShdw blurRad="38100" dist="38100" dir="2700000" algn="tl">
                    <a:srgbClr val="000000">
                      <a:alpha val="43137"/>
                    </a:srgbClr>
                  </a:outerShdw>
                </a:effectLst>
                <a:latin typeface="Arial" charset="0"/>
                <a:ea typeface="宋体" pitchFamily="2" charset="-122"/>
                <a:sym typeface="Symbol"/>
              </a:rPr>
              <a:t>H</a:t>
            </a:r>
            <a:r>
              <a:rPr kumimoji="0" lang="en-US" altLang="zh-CN" b="1" baseline="-25000" dirty="0" err="1">
                <a:solidFill>
                  <a:srgbClr val="C00000"/>
                </a:solidFill>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(g) + </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2H</a:t>
            </a:r>
            <a:r>
              <a:rPr kumimoji="0" lang="en-US" altLang="zh-CN" b="1" baseline="-25000" dirty="0" err="1">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O</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(l)</a:t>
            </a:r>
            <a:r>
              <a:rPr kumimoji="0" lang="en-US" altLang="zh-CN" b="1" dirty="0">
                <a:effectLst>
                  <a:outerShdw blurRad="38100" dist="38100" dir="2700000" algn="tl">
                    <a:srgbClr val="000000">
                      <a:alpha val="43137"/>
                    </a:srgbClr>
                  </a:outerShdw>
                </a:effectLst>
                <a:latin typeface="Arial" charset="0"/>
                <a:ea typeface="宋体" pitchFamily="2" charset="-122"/>
              </a:rPr>
              <a:t> </a:t>
            </a:r>
            <a:endParaRPr kumimoji="0" lang="zh-CN" altLang="en-US" b="1" dirty="0">
              <a:effectLst>
                <a:outerShdw blurRad="38100" dist="38100" dir="2700000" algn="tl">
                  <a:srgbClr val="000000">
                    <a:alpha val="43137"/>
                  </a:srgbClr>
                </a:outerShdw>
              </a:effectLst>
              <a:latin typeface="Arial" charset="0"/>
              <a:ea typeface="宋体" pitchFamily="2" charset="-122"/>
            </a:endParaRPr>
          </a:p>
        </p:txBody>
      </p:sp>
      <p:sp>
        <p:nvSpPr>
          <p:cNvPr id="6" name="矩形 5">
            <a:extLst>
              <a:ext uri="{FF2B5EF4-FFF2-40B4-BE49-F238E27FC236}">
                <a16:creationId xmlns:a16="http://schemas.microsoft.com/office/drawing/2014/main" id="{7C97709C-65F1-6B46-A193-DF1557B326CF}"/>
              </a:ext>
            </a:extLst>
          </p:cNvPr>
          <p:cNvSpPr/>
          <p:nvPr/>
        </p:nvSpPr>
        <p:spPr>
          <a:xfrm>
            <a:off x="517526" y="3038475"/>
            <a:ext cx="3938588" cy="572464"/>
          </a:xfrm>
          <a:prstGeom prst="rect">
            <a:avLst/>
          </a:prstGeom>
        </p:spPr>
        <p:txBody>
          <a:bodyPr>
            <a:spAutoFit/>
          </a:bodyPr>
          <a:lstStyle>
            <a:lvl1pPr indent="269875"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nSpc>
                <a:spcPct val="130000"/>
              </a:lnSpc>
              <a:spcBef>
                <a:spcPts val="1200"/>
              </a:spcBef>
              <a:buClr>
                <a:srgbClr val="FF00FF"/>
              </a:buClr>
              <a:buFont typeface="Wingdings" charset="2"/>
              <a:buChar char="l"/>
            </a:pPr>
            <a:r>
              <a:rPr kumimoji="0" lang="zh-CN" altLang="en-US" b="1">
                <a:effectLst>
                  <a:outerShdw blurRad="38100" dist="38100" dir="2700000" algn="tl">
                    <a:srgbClr val="C0C0C0"/>
                  </a:outerShdw>
                </a:effectLst>
                <a:latin typeface="Arial" charset="0"/>
              </a:rPr>
              <a:t> </a:t>
            </a:r>
            <a:r>
              <a:rPr kumimoji="0" lang="zh-CN" altLang="en-US" b="1">
                <a:solidFill>
                  <a:srgbClr val="006600"/>
                </a:solidFill>
                <a:effectLst>
                  <a:outerShdw blurRad="38100" dist="38100" dir="2700000" algn="tl">
                    <a:srgbClr val="C0C0C0"/>
                  </a:outerShdw>
                </a:effectLst>
                <a:latin typeface="Arial" charset="0"/>
              </a:rPr>
              <a:t>热碱液中制备</a:t>
            </a:r>
            <a:endParaRPr kumimoji="0" lang="en-US" altLang="zh-CN" b="1">
              <a:solidFill>
                <a:srgbClr val="006600"/>
              </a:solidFill>
              <a:effectLst>
                <a:outerShdw blurRad="38100" dist="38100" dir="2700000" algn="tl">
                  <a:srgbClr val="C0C0C0"/>
                </a:outerShdw>
              </a:effectLst>
              <a:latin typeface="Arial" charset="0"/>
            </a:endParaRPr>
          </a:p>
        </p:txBody>
      </p:sp>
      <p:sp>
        <p:nvSpPr>
          <p:cNvPr id="7" name="TextBox 9">
            <a:extLst>
              <a:ext uri="{FF2B5EF4-FFF2-40B4-BE49-F238E27FC236}">
                <a16:creationId xmlns:a16="http://schemas.microsoft.com/office/drawing/2014/main" id="{D8EF37D0-DBFB-4048-A952-B50C18D9DB1D}"/>
              </a:ext>
            </a:extLst>
          </p:cNvPr>
          <p:cNvSpPr txBox="1"/>
          <p:nvPr/>
        </p:nvSpPr>
        <p:spPr>
          <a:xfrm>
            <a:off x="874718" y="3571881"/>
            <a:ext cx="8345487" cy="1200329"/>
          </a:xfrm>
          <a:prstGeom prst="rect">
            <a:avLst/>
          </a:prstGeom>
          <a:noFill/>
        </p:spPr>
        <p:txBody>
          <a:bodyPr>
            <a:spAutoFit/>
          </a:bodyPr>
          <a:lstStyle/>
          <a:p>
            <a:pPr>
              <a:lnSpc>
                <a:spcPct val="150000"/>
              </a:lnSpc>
              <a:defRPr/>
            </a:pPr>
            <a:r>
              <a:rPr kumimoji="0" lang="en-US" altLang="zh-CN" b="1" dirty="0" err="1">
                <a:effectLst>
                  <a:outerShdw blurRad="38100" dist="38100" dir="2700000" algn="tl">
                    <a:srgbClr val="000000">
                      <a:alpha val="43137"/>
                    </a:srgbClr>
                  </a:outerShdw>
                </a:effectLst>
                <a:latin typeface="Arial" charset="0"/>
                <a:ea typeface="宋体" pitchFamily="2" charset="-122"/>
              </a:rPr>
              <a:t>2Al</a:t>
            </a:r>
            <a:r>
              <a:rPr kumimoji="0" lang="en-US" altLang="zh-CN" b="1" dirty="0">
                <a:effectLst>
                  <a:outerShdw blurRad="38100" dist="38100" dir="2700000" algn="tl">
                    <a:srgbClr val="000000">
                      <a:alpha val="43137"/>
                    </a:srgbClr>
                  </a:outerShdw>
                </a:effectLst>
                <a:latin typeface="Arial" charset="0"/>
                <a:ea typeface="宋体" pitchFamily="2" charset="-122"/>
              </a:rPr>
              <a:t>(s) + </a:t>
            </a:r>
            <a:r>
              <a:rPr kumimoji="0" lang="en-US" altLang="zh-CN" b="1" dirty="0" err="1">
                <a:effectLst>
                  <a:outerShdw blurRad="38100" dist="38100" dir="2700000" algn="tl">
                    <a:srgbClr val="000000">
                      <a:alpha val="43137"/>
                    </a:srgbClr>
                  </a:outerShdw>
                </a:effectLst>
                <a:latin typeface="Arial" charset="0"/>
                <a:ea typeface="宋体" pitchFamily="2" charset="-122"/>
              </a:rPr>
              <a:t>2OH</a:t>
            </a:r>
            <a:r>
              <a:rPr kumimoji="0" lang="en-US" altLang="zh-CN" b="1" baseline="30000" dirty="0">
                <a:effectLst>
                  <a:outerShdw blurRad="38100" dist="38100" dir="2700000" algn="tl">
                    <a:srgbClr val="000000">
                      <a:alpha val="43137"/>
                    </a:srgbClr>
                  </a:outerShdw>
                </a:effectLst>
                <a:latin typeface="Arial" charset="0"/>
                <a:ea typeface="宋体" pitchFamily="2" charset="-122"/>
              </a:rPr>
              <a:t>-</a:t>
            </a:r>
            <a:r>
              <a:rPr kumimoji="0" lang="en-US" altLang="zh-CN" b="1" dirty="0">
                <a:effectLst>
                  <a:outerShdw blurRad="38100" dist="38100" dir="2700000" algn="tl">
                    <a:srgbClr val="000000">
                      <a:alpha val="43137"/>
                    </a:srgbClr>
                  </a:outerShdw>
                </a:effectLst>
                <a:latin typeface="Arial" charset="0"/>
                <a:ea typeface="宋体" pitchFamily="2" charset="-122"/>
              </a:rPr>
              <a:t>(</a:t>
            </a:r>
            <a:r>
              <a:rPr kumimoji="0" lang="en-US" altLang="zh-CN" b="1" dirty="0" err="1">
                <a:effectLst>
                  <a:outerShdw blurRad="38100" dist="38100" dir="2700000" algn="tl">
                    <a:srgbClr val="000000">
                      <a:alpha val="43137"/>
                    </a:srgbClr>
                  </a:outerShdw>
                </a:effectLst>
                <a:latin typeface="Arial" charset="0"/>
                <a:ea typeface="宋体" pitchFamily="2" charset="-122"/>
              </a:rPr>
              <a:t>aq</a:t>
            </a:r>
            <a:r>
              <a:rPr kumimoji="0" lang="en-US" altLang="zh-CN" b="1" dirty="0">
                <a:effectLst>
                  <a:outerShdw blurRad="38100" dist="38100" dir="2700000" algn="tl">
                    <a:srgbClr val="000000">
                      <a:alpha val="43137"/>
                    </a:srgbClr>
                  </a:outerShdw>
                </a:effectLst>
                <a:latin typeface="Arial" charset="0"/>
                <a:ea typeface="宋体" pitchFamily="2" charset="-122"/>
              </a:rPr>
              <a:t>) + </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6H</a:t>
            </a:r>
            <a:r>
              <a:rPr kumimoji="0" lang="en-US" altLang="zh-CN" b="1" baseline="-25000" dirty="0" err="1">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O</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(l)</a:t>
            </a:r>
            <a:r>
              <a:rPr kumimoji="0" lang="en-US" altLang="zh-CN" b="1" dirty="0">
                <a:effectLst>
                  <a:outerShdw blurRad="38100" dist="38100" dir="2700000" algn="tl">
                    <a:srgbClr val="000000">
                      <a:alpha val="43137"/>
                    </a:srgbClr>
                  </a:outerShdw>
                </a:effectLst>
                <a:latin typeface="Arial" charset="0"/>
                <a:ea typeface="宋体" pitchFamily="2" charset="-122"/>
              </a:rPr>
              <a:t> </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 </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2Al</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(OH)</a:t>
            </a:r>
            <a:r>
              <a:rPr kumimoji="0" lang="en-US" altLang="zh-CN" b="1" baseline="-25000" dirty="0">
                <a:effectLst>
                  <a:outerShdw blurRad="38100" dist="38100" dir="2700000" algn="tl">
                    <a:srgbClr val="000000">
                      <a:alpha val="43137"/>
                    </a:srgbClr>
                  </a:outerShdw>
                </a:effectLst>
                <a:latin typeface="Arial" charset="0"/>
                <a:ea typeface="宋体" pitchFamily="2" charset="-122"/>
                <a:sym typeface="Symbol"/>
              </a:rPr>
              <a:t>4</a:t>
            </a:r>
            <a:r>
              <a:rPr kumimoji="0" lang="en-US" altLang="zh-CN" b="1" baseline="30000" dirty="0">
                <a:effectLst>
                  <a:outerShdw blurRad="38100" dist="38100" dir="2700000" algn="tl">
                    <a:srgbClr val="000000">
                      <a:alpha val="43137"/>
                    </a:srgbClr>
                  </a:outerShdw>
                </a:effectLst>
                <a:latin typeface="Arial" charset="0"/>
                <a:ea typeface="宋体" pitchFamily="2" charset="-122"/>
                <a:sym typeface="Symbol"/>
              </a:rPr>
              <a:t>-</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aq</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 + </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3</a:t>
            </a:r>
            <a:r>
              <a:rPr kumimoji="0" lang="en-US" altLang="zh-CN" b="1" dirty="0" err="1">
                <a:solidFill>
                  <a:srgbClr val="C00000"/>
                </a:solidFill>
                <a:effectLst>
                  <a:outerShdw blurRad="38100" dist="38100" dir="2700000" algn="tl">
                    <a:srgbClr val="000000">
                      <a:alpha val="43137"/>
                    </a:srgbClr>
                  </a:outerShdw>
                </a:effectLst>
                <a:latin typeface="Arial" charset="0"/>
                <a:ea typeface="宋体" pitchFamily="2" charset="-122"/>
                <a:sym typeface="Symbol"/>
              </a:rPr>
              <a:t>H</a:t>
            </a:r>
            <a:r>
              <a:rPr kumimoji="0" lang="en-US" altLang="zh-CN" b="1" baseline="-25000" dirty="0" err="1">
                <a:solidFill>
                  <a:srgbClr val="C00000"/>
                </a:solidFill>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(g)</a:t>
            </a:r>
          </a:p>
          <a:p>
            <a:pPr>
              <a:lnSpc>
                <a:spcPct val="150000"/>
              </a:lnSpc>
              <a:defRPr/>
            </a:pPr>
            <a:r>
              <a:rPr kumimoji="0" lang="en-US" altLang="zh-CN" b="1" dirty="0">
                <a:effectLst>
                  <a:outerShdw blurRad="38100" dist="38100" dir="2700000" algn="tl">
                    <a:srgbClr val="000000">
                      <a:alpha val="43137"/>
                    </a:srgbClr>
                  </a:outerShdw>
                </a:effectLst>
                <a:latin typeface="Arial" charset="0"/>
                <a:ea typeface="宋体" pitchFamily="2" charset="-122"/>
              </a:rPr>
              <a:t>Si(s) + </a:t>
            </a:r>
            <a:r>
              <a:rPr kumimoji="0" lang="en-US" altLang="zh-CN" b="1" dirty="0" err="1">
                <a:effectLst>
                  <a:outerShdw blurRad="38100" dist="38100" dir="2700000" algn="tl">
                    <a:srgbClr val="000000">
                      <a:alpha val="43137"/>
                    </a:srgbClr>
                  </a:outerShdw>
                </a:effectLst>
                <a:latin typeface="Arial" charset="0"/>
                <a:ea typeface="宋体" pitchFamily="2" charset="-122"/>
              </a:rPr>
              <a:t>2OH</a:t>
            </a:r>
            <a:r>
              <a:rPr kumimoji="0" lang="en-US" altLang="zh-CN" b="1" baseline="30000" dirty="0">
                <a:effectLst>
                  <a:outerShdw blurRad="38100" dist="38100" dir="2700000" algn="tl">
                    <a:srgbClr val="000000">
                      <a:alpha val="43137"/>
                    </a:srgbClr>
                  </a:outerShdw>
                </a:effectLst>
                <a:latin typeface="Arial" charset="0"/>
                <a:ea typeface="宋体" pitchFamily="2" charset="-122"/>
              </a:rPr>
              <a:t>-</a:t>
            </a:r>
            <a:r>
              <a:rPr kumimoji="0" lang="en-US" altLang="zh-CN" b="1" dirty="0">
                <a:effectLst>
                  <a:outerShdw blurRad="38100" dist="38100" dir="2700000" algn="tl">
                    <a:srgbClr val="000000">
                      <a:alpha val="43137"/>
                    </a:srgbClr>
                  </a:outerShdw>
                </a:effectLst>
                <a:latin typeface="Arial" charset="0"/>
                <a:ea typeface="宋体" pitchFamily="2" charset="-122"/>
              </a:rPr>
              <a:t>(</a:t>
            </a:r>
            <a:r>
              <a:rPr kumimoji="0" lang="en-US" altLang="zh-CN" b="1" dirty="0" err="1">
                <a:effectLst>
                  <a:outerShdw blurRad="38100" dist="38100" dir="2700000" algn="tl">
                    <a:srgbClr val="000000">
                      <a:alpha val="43137"/>
                    </a:srgbClr>
                  </a:outerShdw>
                </a:effectLst>
                <a:latin typeface="Arial" charset="0"/>
                <a:ea typeface="宋体" pitchFamily="2" charset="-122"/>
              </a:rPr>
              <a:t>aq</a:t>
            </a:r>
            <a:r>
              <a:rPr kumimoji="0" lang="en-US" altLang="zh-CN" b="1" dirty="0">
                <a:effectLst>
                  <a:outerShdw blurRad="38100" dist="38100" dir="2700000" algn="tl">
                    <a:srgbClr val="000000">
                      <a:alpha val="43137"/>
                    </a:srgbClr>
                  </a:outerShdw>
                </a:effectLst>
                <a:latin typeface="Arial" charset="0"/>
                <a:ea typeface="宋体" pitchFamily="2" charset="-122"/>
              </a:rPr>
              <a:t>) + </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H</a:t>
            </a:r>
            <a:r>
              <a:rPr kumimoji="0" lang="en-US" altLang="zh-CN" b="1" baseline="-25000" dirty="0" err="1">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O</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(l)</a:t>
            </a:r>
            <a:r>
              <a:rPr kumimoji="0" lang="en-US" altLang="zh-CN" b="1" dirty="0">
                <a:effectLst>
                  <a:outerShdw blurRad="38100" dist="38100" dir="2700000" algn="tl">
                    <a:srgbClr val="000000">
                      <a:alpha val="43137"/>
                    </a:srgbClr>
                  </a:outerShdw>
                </a:effectLst>
                <a:latin typeface="Arial" charset="0"/>
                <a:ea typeface="宋体" pitchFamily="2" charset="-122"/>
              </a:rPr>
              <a:t> </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 </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SiO</a:t>
            </a:r>
            <a:r>
              <a:rPr kumimoji="0" lang="en-US" altLang="zh-CN" b="1" baseline="-25000" dirty="0" err="1">
                <a:effectLst>
                  <a:outerShdw blurRad="38100" dist="38100" dir="2700000" algn="tl">
                    <a:srgbClr val="000000">
                      <a:alpha val="43137"/>
                    </a:srgbClr>
                  </a:outerShdw>
                </a:effectLst>
                <a:latin typeface="Arial" charset="0"/>
                <a:ea typeface="宋体" pitchFamily="2" charset="-122"/>
                <a:sym typeface="Symbol"/>
              </a:rPr>
              <a:t>3</a:t>
            </a:r>
            <a:r>
              <a:rPr kumimoji="0" lang="en-US" altLang="zh-CN" b="1" baseline="30000" dirty="0" err="1">
                <a:effectLst>
                  <a:outerShdw blurRad="38100" dist="38100" dir="2700000" algn="tl">
                    <a:srgbClr val="000000">
                      <a:alpha val="43137"/>
                    </a:srgbClr>
                  </a:outerShdw>
                </a:effectLst>
                <a:latin typeface="Arial" charset="0"/>
                <a:ea typeface="宋体" pitchFamily="2" charset="-122"/>
                <a:sym typeface="Symbol"/>
              </a:rPr>
              <a:t>2</a:t>
            </a:r>
            <a:r>
              <a:rPr kumimoji="0" lang="en-US" altLang="zh-CN" b="1" baseline="30000" dirty="0">
                <a:effectLst>
                  <a:outerShdw blurRad="38100" dist="38100" dir="2700000" algn="tl">
                    <a:srgbClr val="000000">
                      <a:alpha val="43137"/>
                    </a:srgbClr>
                  </a:outerShdw>
                </a:effectLst>
                <a:latin typeface="Arial" charset="0"/>
                <a:ea typeface="宋体" pitchFamily="2" charset="-122"/>
                <a:sym typeface="Symbol"/>
              </a:rPr>
              <a:t>-</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aq</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 + </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err="1">
                <a:solidFill>
                  <a:srgbClr val="C00000"/>
                </a:solidFill>
                <a:effectLst>
                  <a:outerShdw blurRad="38100" dist="38100" dir="2700000" algn="tl">
                    <a:srgbClr val="000000">
                      <a:alpha val="43137"/>
                    </a:srgbClr>
                  </a:outerShdw>
                </a:effectLst>
                <a:latin typeface="Arial" charset="0"/>
                <a:ea typeface="宋体" pitchFamily="2" charset="-122"/>
                <a:sym typeface="Symbol"/>
              </a:rPr>
              <a:t>H</a:t>
            </a:r>
            <a:r>
              <a:rPr kumimoji="0" lang="en-US" altLang="zh-CN" b="1" baseline="-25000" dirty="0" err="1">
                <a:solidFill>
                  <a:srgbClr val="C00000"/>
                </a:solidFill>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(g)</a:t>
            </a:r>
            <a:r>
              <a:rPr kumimoji="0" lang="en-US" altLang="zh-CN" b="1" dirty="0">
                <a:effectLst>
                  <a:outerShdw blurRad="38100" dist="38100" dir="2700000" algn="tl">
                    <a:srgbClr val="000000">
                      <a:alpha val="43137"/>
                    </a:srgbClr>
                  </a:outerShdw>
                </a:effectLst>
                <a:latin typeface="Arial" charset="0"/>
                <a:ea typeface="宋体" pitchFamily="2" charset="-122"/>
              </a:rPr>
              <a:t>  </a:t>
            </a:r>
            <a:endParaRPr kumimoji="0" lang="zh-CN" altLang="en-US" b="1" dirty="0">
              <a:effectLst>
                <a:outerShdw blurRad="38100" dist="38100" dir="2700000" algn="tl">
                  <a:srgbClr val="000000">
                    <a:alpha val="43137"/>
                  </a:srgbClr>
                </a:outerShdw>
              </a:effectLst>
              <a:latin typeface="Arial" charset="0"/>
              <a:ea typeface="宋体" pitchFamily="2" charset="-122"/>
            </a:endParaRPr>
          </a:p>
        </p:txBody>
      </p:sp>
      <p:sp>
        <p:nvSpPr>
          <p:cNvPr id="8" name="矩形 7">
            <a:extLst>
              <a:ext uri="{FF2B5EF4-FFF2-40B4-BE49-F238E27FC236}">
                <a16:creationId xmlns:a16="http://schemas.microsoft.com/office/drawing/2014/main" id="{72EA0728-1C78-684C-9C5B-B90BC7DACEA7}"/>
              </a:ext>
            </a:extLst>
          </p:cNvPr>
          <p:cNvSpPr/>
          <p:nvPr/>
        </p:nvSpPr>
        <p:spPr>
          <a:xfrm>
            <a:off x="517526" y="4910138"/>
            <a:ext cx="3938588" cy="572464"/>
          </a:xfrm>
          <a:prstGeom prst="rect">
            <a:avLst/>
          </a:prstGeom>
        </p:spPr>
        <p:txBody>
          <a:bodyPr>
            <a:spAutoFit/>
          </a:bodyPr>
          <a:lstStyle>
            <a:lvl1pPr indent="269875"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nSpc>
                <a:spcPct val="130000"/>
              </a:lnSpc>
              <a:spcBef>
                <a:spcPts val="1200"/>
              </a:spcBef>
              <a:buClr>
                <a:srgbClr val="FF00FF"/>
              </a:buClr>
              <a:buFont typeface="Wingdings" charset="2"/>
              <a:buChar char="l"/>
            </a:pPr>
            <a:r>
              <a:rPr kumimoji="0" lang="zh-CN" altLang="en-US" b="1">
                <a:effectLst>
                  <a:outerShdw blurRad="38100" dist="38100" dir="2700000" algn="tl">
                    <a:srgbClr val="C0C0C0"/>
                  </a:outerShdw>
                </a:effectLst>
                <a:latin typeface="Arial" charset="0"/>
              </a:rPr>
              <a:t> </a:t>
            </a:r>
            <a:r>
              <a:rPr kumimoji="0" lang="zh-CN" altLang="en-US" b="1">
                <a:solidFill>
                  <a:srgbClr val="006600"/>
                </a:solidFill>
                <a:effectLst>
                  <a:outerShdw blurRad="38100" dist="38100" dir="2700000" algn="tl">
                    <a:srgbClr val="C0C0C0"/>
                  </a:outerShdw>
                </a:effectLst>
                <a:latin typeface="Arial" charset="0"/>
              </a:rPr>
              <a:t>金属氢化物水解</a:t>
            </a:r>
            <a:endParaRPr kumimoji="0" lang="en-US" altLang="zh-CN" b="1">
              <a:solidFill>
                <a:srgbClr val="006600"/>
              </a:solidFill>
              <a:effectLst>
                <a:outerShdw blurRad="38100" dist="38100" dir="2700000" algn="tl">
                  <a:srgbClr val="C0C0C0"/>
                </a:outerShdw>
              </a:effectLst>
              <a:latin typeface="Arial" charset="0"/>
            </a:endParaRPr>
          </a:p>
        </p:txBody>
      </p:sp>
      <p:sp>
        <p:nvSpPr>
          <p:cNvPr id="9" name="TextBox 11">
            <a:extLst>
              <a:ext uri="{FF2B5EF4-FFF2-40B4-BE49-F238E27FC236}">
                <a16:creationId xmlns:a16="http://schemas.microsoft.com/office/drawing/2014/main" id="{685F8F88-6453-714E-A24F-6BC4D74581CB}"/>
              </a:ext>
            </a:extLst>
          </p:cNvPr>
          <p:cNvSpPr txBox="1"/>
          <p:nvPr/>
        </p:nvSpPr>
        <p:spPr>
          <a:xfrm>
            <a:off x="944569" y="5559428"/>
            <a:ext cx="7489825" cy="461665"/>
          </a:xfrm>
          <a:prstGeom prst="rect">
            <a:avLst/>
          </a:prstGeom>
          <a:noFill/>
        </p:spPr>
        <p:txBody>
          <a:bodyPr>
            <a:spAutoFit/>
          </a:bodyPr>
          <a:lstStyle/>
          <a:p>
            <a:pPr>
              <a:defRPr/>
            </a:pPr>
            <a:r>
              <a:rPr kumimoji="0" lang="en-US" altLang="zh-CN" b="1" dirty="0" err="1">
                <a:effectLst>
                  <a:outerShdw blurRad="38100" dist="38100" dir="2700000" algn="tl">
                    <a:srgbClr val="000000">
                      <a:alpha val="43137"/>
                    </a:srgbClr>
                  </a:outerShdw>
                </a:effectLst>
                <a:latin typeface="Arial" charset="0"/>
                <a:ea typeface="宋体" pitchFamily="2" charset="-122"/>
              </a:rPr>
              <a:t>CaH</a:t>
            </a:r>
            <a:r>
              <a:rPr kumimoji="0" lang="en-US" altLang="zh-CN" b="1" baseline="-25000" dirty="0" err="1">
                <a:effectLst>
                  <a:outerShdw blurRad="38100" dist="38100" dir="2700000" algn="tl">
                    <a:srgbClr val="000000">
                      <a:alpha val="43137"/>
                    </a:srgbClr>
                  </a:outerShdw>
                </a:effectLst>
                <a:latin typeface="Arial" charset="0"/>
                <a:ea typeface="宋体" pitchFamily="2" charset="-122"/>
              </a:rPr>
              <a:t>2</a:t>
            </a:r>
            <a:r>
              <a:rPr kumimoji="0" lang="en-US" altLang="zh-CN" b="1" dirty="0">
                <a:effectLst>
                  <a:outerShdw blurRad="38100" dist="38100" dir="2700000" algn="tl">
                    <a:srgbClr val="000000">
                      <a:alpha val="43137"/>
                    </a:srgbClr>
                  </a:outerShdw>
                </a:effectLst>
                <a:latin typeface="Arial" charset="0"/>
                <a:ea typeface="宋体" pitchFamily="2" charset="-122"/>
              </a:rPr>
              <a:t>(s) + </a:t>
            </a:r>
            <a:r>
              <a:rPr kumimoji="0" lang="en-US" altLang="zh-CN" b="1" dirty="0" err="1">
                <a:effectLst>
                  <a:outerShdw blurRad="38100" dist="38100" dir="2700000" algn="tl">
                    <a:srgbClr val="000000">
                      <a:alpha val="43137"/>
                    </a:srgbClr>
                  </a:outerShdw>
                </a:effectLst>
                <a:latin typeface="Arial" charset="0"/>
                <a:ea typeface="宋体" pitchFamily="2" charset="-122"/>
              </a:rPr>
              <a:t>2H</a:t>
            </a:r>
            <a:r>
              <a:rPr kumimoji="0" lang="en-US" altLang="zh-CN" b="1" baseline="-25000" dirty="0" err="1">
                <a:effectLst>
                  <a:outerShdw blurRad="38100" dist="38100" dir="2700000" algn="tl">
                    <a:srgbClr val="000000">
                      <a:alpha val="43137"/>
                    </a:srgbClr>
                  </a:outerShdw>
                </a:effectLst>
                <a:latin typeface="Arial" charset="0"/>
                <a:ea typeface="宋体" pitchFamily="2" charset="-122"/>
              </a:rPr>
              <a:t>2</a:t>
            </a:r>
            <a:r>
              <a:rPr kumimoji="0" lang="en-US" altLang="zh-CN" b="1" dirty="0" err="1">
                <a:effectLst>
                  <a:outerShdw blurRad="38100" dist="38100" dir="2700000" algn="tl">
                    <a:srgbClr val="000000">
                      <a:alpha val="43137"/>
                    </a:srgbClr>
                  </a:outerShdw>
                </a:effectLst>
                <a:latin typeface="Arial" charset="0"/>
                <a:ea typeface="宋体" pitchFamily="2" charset="-122"/>
              </a:rPr>
              <a:t>O</a:t>
            </a:r>
            <a:r>
              <a:rPr kumimoji="0" lang="en-US" altLang="zh-CN" b="1" dirty="0">
                <a:effectLst>
                  <a:outerShdw blurRad="38100" dist="38100" dir="2700000" algn="tl">
                    <a:srgbClr val="000000">
                      <a:alpha val="43137"/>
                    </a:srgbClr>
                  </a:outerShdw>
                </a:effectLst>
                <a:latin typeface="Arial" charset="0"/>
                <a:ea typeface="宋体" pitchFamily="2" charset="-122"/>
              </a:rPr>
              <a:t>(l) </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 Ca(OH)</a:t>
            </a:r>
            <a:r>
              <a:rPr kumimoji="0" lang="en-US" altLang="zh-CN" b="1" baseline="-25000" dirty="0">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(s) + </a:t>
            </a:r>
            <a:r>
              <a:rPr kumimoji="0" lang="en-US" altLang="zh-CN" b="1" dirty="0" err="1">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err="1">
                <a:solidFill>
                  <a:srgbClr val="C00000"/>
                </a:solidFill>
                <a:effectLst>
                  <a:outerShdw blurRad="38100" dist="38100" dir="2700000" algn="tl">
                    <a:srgbClr val="000000">
                      <a:alpha val="43137"/>
                    </a:srgbClr>
                  </a:outerShdw>
                </a:effectLst>
                <a:latin typeface="Arial" charset="0"/>
                <a:ea typeface="宋体" pitchFamily="2" charset="-122"/>
                <a:sym typeface="Symbol"/>
              </a:rPr>
              <a:t>H</a:t>
            </a:r>
            <a:r>
              <a:rPr kumimoji="0" lang="en-US" altLang="zh-CN" b="1" baseline="-25000" dirty="0" err="1">
                <a:solidFill>
                  <a:srgbClr val="C00000"/>
                </a:solidFill>
                <a:effectLst>
                  <a:outerShdw blurRad="38100" dist="38100" dir="2700000" algn="tl">
                    <a:srgbClr val="000000">
                      <a:alpha val="43137"/>
                    </a:srgbClr>
                  </a:outerShdw>
                </a:effectLst>
                <a:latin typeface="Arial" charset="0"/>
                <a:ea typeface="宋体" pitchFamily="2" charset="-122"/>
                <a:sym typeface="Symbol"/>
              </a:rPr>
              <a:t>2</a:t>
            </a:r>
            <a:r>
              <a:rPr kumimoji="0" lang="en-US" altLang="zh-CN" b="1" dirty="0">
                <a:effectLst>
                  <a:outerShdw blurRad="38100" dist="38100" dir="2700000" algn="tl">
                    <a:srgbClr val="000000">
                      <a:alpha val="43137"/>
                    </a:srgbClr>
                  </a:outerShdw>
                </a:effectLst>
                <a:latin typeface="Arial" charset="0"/>
                <a:ea typeface="宋体" pitchFamily="2" charset="-122"/>
                <a:sym typeface="Symbol"/>
              </a:rPr>
              <a:t>(g)</a:t>
            </a:r>
            <a:r>
              <a:rPr kumimoji="0" lang="en-US" altLang="zh-CN" b="1" dirty="0">
                <a:effectLst>
                  <a:outerShdw blurRad="38100" dist="38100" dir="2700000" algn="tl">
                    <a:srgbClr val="000000">
                      <a:alpha val="43137"/>
                    </a:srgbClr>
                  </a:outerShdw>
                </a:effectLst>
                <a:latin typeface="Arial" charset="0"/>
                <a:ea typeface="宋体" pitchFamily="2" charset="-122"/>
              </a:rPr>
              <a:t> </a:t>
            </a:r>
            <a:endParaRPr kumimoji="0" lang="zh-CN" altLang="en-US" b="1" dirty="0">
              <a:effectLst>
                <a:outerShdw blurRad="38100" dist="38100" dir="2700000" algn="tl">
                  <a:srgbClr val="000000">
                    <a:alpha val="43137"/>
                  </a:srgbClr>
                </a:outerShdw>
              </a:effectLst>
              <a:latin typeface="Arial" charset="0"/>
              <a:ea typeface="宋体" pitchFamily="2" charset="-122"/>
            </a:endParaRPr>
          </a:p>
        </p:txBody>
      </p:sp>
      <p:sp>
        <p:nvSpPr>
          <p:cNvPr id="10" name="Rectangle 6">
            <a:extLst>
              <a:ext uri="{FF2B5EF4-FFF2-40B4-BE49-F238E27FC236}">
                <a16:creationId xmlns:a16="http://schemas.microsoft.com/office/drawing/2014/main" id="{B39772F3-15E1-B842-8DC1-74D4220BCD2F}"/>
              </a:ext>
            </a:extLst>
          </p:cNvPr>
          <p:cNvSpPr txBox="1">
            <a:spLocks noChangeArrowheads="1"/>
          </p:cNvSpPr>
          <p:nvPr/>
        </p:nvSpPr>
        <p:spPr>
          <a:xfrm>
            <a:off x="2771781" y="262037"/>
            <a:ext cx="374491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rPr>
              <a:t>氢的制备</a:t>
            </a:r>
          </a:p>
        </p:txBody>
      </p:sp>
      <p:sp>
        <p:nvSpPr>
          <p:cNvPr id="11" name="矩形 10">
            <a:extLst>
              <a:ext uri="{FF2B5EF4-FFF2-40B4-BE49-F238E27FC236}">
                <a16:creationId xmlns:a16="http://schemas.microsoft.com/office/drawing/2014/main" id="{C3DB9B8F-F283-7C4F-A8DE-7D02C1C6265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0522189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3CD78777-4BA2-7A48-A6CD-1983B46584F0}"/>
              </a:ext>
            </a:extLst>
          </p:cNvPr>
          <p:cNvSpPr>
            <a:spLocks noGrp="1"/>
          </p:cNvSpPr>
          <p:nvPr>
            <p:ph type="sldNum" sz="quarter" idx="10"/>
          </p:nvPr>
        </p:nvSpPr>
        <p:spPr/>
        <p:txBody>
          <a:bodyPr/>
          <a:lstStyle/>
          <a:p>
            <a:pPr>
              <a:defRPr/>
            </a:pPr>
            <a:fld id="{F4E841EE-66BC-2C44-B4ED-9E7099E14CB5}" type="slidenum">
              <a:rPr lang="en-US" altLang="zh-CN" smtClean="0"/>
              <a:pPr>
                <a:defRPr/>
              </a:pPr>
              <a:t>33</a:t>
            </a:fld>
            <a:endParaRPr lang="en-US" altLang="zh-CN"/>
          </a:p>
        </p:txBody>
      </p:sp>
      <p:sp>
        <p:nvSpPr>
          <p:cNvPr id="3" name="Text Box 2">
            <a:extLst>
              <a:ext uri="{FF2B5EF4-FFF2-40B4-BE49-F238E27FC236}">
                <a16:creationId xmlns:a16="http://schemas.microsoft.com/office/drawing/2014/main" id="{855EBBAC-3FEA-BC4F-BEA4-30A802743535}"/>
              </a:ext>
            </a:extLst>
          </p:cNvPr>
          <p:cNvSpPr txBox="1">
            <a:spLocks noChangeArrowheads="1"/>
          </p:cNvSpPr>
          <p:nvPr/>
        </p:nvSpPr>
        <p:spPr bwMode="auto">
          <a:xfrm>
            <a:off x="320681" y="1085543"/>
            <a:ext cx="5028431"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buClr>
                <a:srgbClr val="FF00FF"/>
              </a:buClr>
              <a:buFont typeface="Wingdings" charset="2"/>
              <a:buNone/>
            </a:pPr>
            <a:r>
              <a:rPr kumimoji="0" lang="zh-CN" altLang="en-US" sz="2800" dirty="0">
                <a:ln w="0"/>
                <a:effectLst>
                  <a:outerShdw blurRad="38100" dist="19050" dir="2700000" algn="tl" rotWithShape="0">
                    <a:schemeClr val="dk1">
                      <a:alpha val="40000"/>
                    </a:schemeClr>
                  </a:outerShdw>
                </a:effectLst>
                <a:latin typeface="Arial" charset="0"/>
              </a:rPr>
              <a:t>宏量制备</a:t>
            </a:r>
          </a:p>
        </p:txBody>
      </p:sp>
      <p:sp>
        <p:nvSpPr>
          <p:cNvPr id="4" name="矩形 3">
            <a:extLst>
              <a:ext uri="{FF2B5EF4-FFF2-40B4-BE49-F238E27FC236}">
                <a16:creationId xmlns:a16="http://schemas.microsoft.com/office/drawing/2014/main" id="{DEEB5938-2B94-8643-A1D8-E1CEE3E8E477}"/>
              </a:ext>
            </a:extLst>
          </p:cNvPr>
          <p:cNvSpPr/>
          <p:nvPr/>
        </p:nvSpPr>
        <p:spPr>
          <a:xfrm>
            <a:off x="320681" y="1620398"/>
            <a:ext cx="3940175" cy="572464"/>
          </a:xfrm>
          <a:prstGeom prst="rect">
            <a:avLst/>
          </a:prstGeom>
        </p:spPr>
        <p:txBody>
          <a:bodyPr>
            <a:spAutoFit/>
          </a:bodyPr>
          <a:lstStyle/>
          <a:p>
            <a:pPr indent="269874" eaLnBrk="0" hangingPunct="0">
              <a:lnSpc>
                <a:spcPct val="130000"/>
              </a:lnSpc>
              <a:spcBef>
                <a:spcPts val="1200"/>
              </a:spcBef>
              <a:buClr>
                <a:srgbClr val="FF00FF"/>
              </a:buClr>
              <a:buFont typeface="Wingdings" pitchFamily="2" charset="2"/>
              <a:buChar char="l"/>
              <a:defRPr/>
            </a:pPr>
            <a:r>
              <a:rPr kumimoji="0" lang="zh-CN" altLang="en-US" dirty="0">
                <a:ln w="0"/>
                <a:effectLst>
                  <a:outerShdw blurRad="38100" dist="19050" dir="2700000" algn="tl" rotWithShape="0">
                    <a:schemeClr val="dk1">
                      <a:alpha val="40000"/>
                    </a:schemeClr>
                  </a:outerShdw>
                </a:effectLst>
                <a:latin typeface="Arial" pitchFamily="34" charset="0"/>
                <a:ea typeface="黑体" pitchFamily="49" charset="-122"/>
                <a:cs typeface="Arial" pitchFamily="34" charset="0"/>
              </a:rPr>
              <a:t> 水汽重整法</a:t>
            </a:r>
            <a:endParaRPr kumimoji="0" lang="en-US" altLang="zh-CN" dirty="0">
              <a:ln w="0"/>
              <a:effectLst>
                <a:outerShdw blurRad="38100" dist="19050" dir="2700000" algn="tl" rotWithShape="0">
                  <a:schemeClr val="dk1">
                    <a:alpha val="40000"/>
                  </a:schemeClr>
                </a:outerShdw>
              </a:effectLst>
              <a:latin typeface="Arial" pitchFamily="34" charset="0"/>
              <a:ea typeface="黑体" pitchFamily="49" charset="-122"/>
              <a:cs typeface="Arial" pitchFamily="34" charset="0"/>
            </a:endParaRPr>
          </a:p>
        </p:txBody>
      </p:sp>
      <p:sp>
        <p:nvSpPr>
          <p:cNvPr id="5" name="TextBox 7">
            <a:extLst>
              <a:ext uri="{FF2B5EF4-FFF2-40B4-BE49-F238E27FC236}">
                <a16:creationId xmlns:a16="http://schemas.microsoft.com/office/drawing/2014/main" id="{BAE5F7BE-B2D6-284A-8667-9260E570685B}"/>
              </a:ext>
            </a:extLst>
          </p:cNvPr>
          <p:cNvSpPr txBox="1"/>
          <p:nvPr/>
        </p:nvSpPr>
        <p:spPr>
          <a:xfrm>
            <a:off x="689267" y="2202967"/>
            <a:ext cx="7489825" cy="461665"/>
          </a:xfrm>
          <a:prstGeom prst="rect">
            <a:avLst/>
          </a:prstGeom>
          <a:noFill/>
        </p:spPr>
        <p:txBody>
          <a:bodyPr>
            <a:spAutoFit/>
          </a:bodyPr>
          <a:lstStyle/>
          <a:p>
            <a:pPr>
              <a:defRPr/>
            </a:pPr>
            <a:r>
              <a:rPr kumimoji="0" lang="en-US" altLang="zh-CN" dirty="0" err="1">
                <a:ln w="0"/>
                <a:effectLst>
                  <a:outerShdw blurRad="38100" dist="19050" dir="2700000" algn="tl" rotWithShape="0">
                    <a:schemeClr val="dk1">
                      <a:alpha val="40000"/>
                    </a:schemeClr>
                  </a:outerShdw>
                </a:effectLst>
                <a:latin typeface="Arial" charset="0"/>
                <a:ea typeface="宋体" pitchFamily="2" charset="-122"/>
              </a:rPr>
              <a:t>CH</a:t>
            </a:r>
            <a:r>
              <a:rPr kumimoji="0" lang="en-US" altLang="zh-CN" baseline="-25000" dirty="0" err="1">
                <a:ln w="0"/>
                <a:effectLst>
                  <a:outerShdw blurRad="38100" dist="19050" dir="2700000" algn="tl" rotWithShape="0">
                    <a:schemeClr val="dk1">
                      <a:alpha val="40000"/>
                    </a:schemeClr>
                  </a:outerShdw>
                </a:effectLst>
                <a:latin typeface="Arial" charset="0"/>
                <a:ea typeface="宋体" pitchFamily="2" charset="-122"/>
              </a:rPr>
              <a:t>4</a:t>
            </a:r>
            <a:r>
              <a:rPr kumimoji="0" lang="en-US" altLang="zh-CN" dirty="0">
                <a:ln w="0"/>
                <a:effectLst>
                  <a:outerShdw blurRad="38100" dist="19050" dir="2700000" algn="tl" rotWithShape="0">
                    <a:schemeClr val="dk1">
                      <a:alpha val="40000"/>
                    </a:schemeClr>
                  </a:outerShdw>
                </a:effectLst>
                <a:latin typeface="Arial" charset="0"/>
                <a:ea typeface="宋体" pitchFamily="2" charset="-122"/>
              </a:rPr>
              <a:t>(g) + </a:t>
            </a:r>
            <a:r>
              <a:rPr kumimoji="0" lang="en-US" altLang="zh-CN" dirty="0" err="1">
                <a:ln w="0"/>
                <a:effectLst>
                  <a:outerShdw blurRad="38100" dist="19050" dir="2700000" algn="tl" rotWithShape="0">
                    <a:schemeClr val="dk1">
                      <a:alpha val="40000"/>
                    </a:schemeClr>
                  </a:outerShdw>
                </a:effectLst>
                <a:latin typeface="Arial" charset="0"/>
                <a:ea typeface="宋体" pitchFamily="2" charset="-122"/>
              </a:rPr>
              <a:t>H</a:t>
            </a:r>
            <a:r>
              <a:rPr kumimoji="0" lang="en-US" altLang="zh-CN" baseline="-25000" dirty="0" err="1">
                <a:ln w="0"/>
                <a:effectLst>
                  <a:outerShdw blurRad="38100" dist="19050" dir="2700000" algn="tl" rotWithShape="0">
                    <a:schemeClr val="dk1">
                      <a:alpha val="40000"/>
                    </a:schemeClr>
                  </a:outerShdw>
                </a:effectLst>
                <a:latin typeface="Arial" charset="0"/>
                <a:ea typeface="宋体" pitchFamily="2" charset="-122"/>
              </a:rPr>
              <a:t>2</a:t>
            </a:r>
            <a:r>
              <a:rPr kumimoji="0" lang="en-US" altLang="zh-CN" dirty="0" err="1">
                <a:ln w="0"/>
                <a:effectLst>
                  <a:outerShdw blurRad="38100" dist="19050" dir="2700000" algn="tl" rotWithShape="0">
                    <a:schemeClr val="dk1">
                      <a:alpha val="40000"/>
                    </a:schemeClr>
                  </a:outerShdw>
                </a:effectLst>
                <a:latin typeface="Arial" charset="0"/>
                <a:ea typeface="宋体" pitchFamily="2" charset="-122"/>
              </a:rPr>
              <a:t>O</a:t>
            </a:r>
            <a:r>
              <a:rPr kumimoji="0" lang="en-US" altLang="zh-CN" dirty="0">
                <a:ln w="0"/>
                <a:effectLst>
                  <a:outerShdw blurRad="38100" dist="19050" dir="2700000" algn="tl" rotWithShape="0">
                    <a:schemeClr val="dk1">
                      <a:alpha val="40000"/>
                    </a:schemeClr>
                  </a:outerShdw>
                </a:effectLst>
                <a:latin typeface="Arial" charset="0"/>
                <a:ea typeface="宋体" pitchFamily="2" charset="-122"/>
              </a:rPr>
              <a:t>(g) </a:t>
            </a:r>
            <a:r>
              <a:rPr kumimoji="0" lang="en-US" altLang="zh-CN" dirty="0">
                <a:ln w="0"/>
                <a:effectLst>
                  <a:outerShdw blurRad="38100" dist="19050" dir="2700000" algn="tl" rotWithShape="0">
                    <a:schemeClr val="dk1">
                      <a:alpha val="40000"/>
                    </a:schemeClr>
                  </a:outerShdw>
                </a:effectLst>
                <a:latin typeface="Arial" charset="0"/>
                <a:ea typeface="宋体" pitchFamily="2" charset="-122"/>
                <a:sym typeface="Symbol"/>
              </a:rPr>
              <a:t> CO(g) + </a:t>
            </a:r>
            <a:r>
              <a:rPr kumimoji="0" lang="en-US" altLang="zh-CN" dirty="0" err="1">
                <a:ln w="0"/>
                <a:effectLst>
                  <a:outerShdw blurRad="38100" dist="19050" dir="2700000" algn="tl" rotWithShape="0">
                    <a:schemeClr val="dk1">
                      <a:alpha val="40000"/>
                    </a:schemeClr>
                  </a:outerShdw>
                </a:effectLst>
                <a:latin typeface="Arial" charset="0"/>
                <a:ea typeface="宋体" pitchFamily="2" charset="-122"/>
                <a:sym typeface="Symbol"/>
              </a:rPr>
              <a:t>3H</a:t>
            </a:r>
            <a:r>
              <a:rPr kumimoji="0" lang="en-US" altLang="zh-CN" baseline="-25000" dirty="0" err="1">
                <a:ln w="0"/>
                <a:effectLst>
                  <a:outerShdw blurRad="38100" dist="19050" dir="2700000" algn="tl" rotWithShape="0">
                    <a:schemeClr val="dk1">
                      <a:alpha val="40000"/>
                    </a:schemeClr>
                  </a:outerShdw>
                </a:effectLst>
                <a:latin typeface="Arial" charset="0"/>
                <a:ea typeface="宋体" pitchFamily="2" charset="-122"/>
                <a:sym typeface="Symbol"/>
              </a:rPr>
              <a:t>2</a:t>
            </a:r>
            <a:r>
              <a:rPr kumimoji="0" lang="en-US" altLang="zh-CN" dirty="0">
                <a:ln w="0"/>
                <a:effectLst>
                  <a:outerShdw blurRad="38100" dist="19050" dir="2700000" algn="tl" rotWithShape="0">
                    <a:schemeClr val="dk1">
                      <a:alpha val="40000"/>
                    </a:schemeClr>
                  </a:outerShdw>
                </a:effectLst>
                <a:latin typeface="Arial" charset="0"/>
                <a:ea typeface="宋体" pitchFamily="2" charset="-122"/>
                <a:sym typeface="Symbol"/>
              </a:rPr>
              <a:t>(g)</a:t>
            </a:r>
            <a:r>
              <a:rPr kumimoji="0" lang="en-US" altLang="zh-CN" dirty="0">
                <a:ln w="0"/>
                <a:effectLst>
                  <a:outerShdw blurRad="38100" dist="19050" dir="2700000" algn="tl" rotWithShape="0">
                    <a:schemeClr val="dk1">
                      <a:alpha val="40000"/>
                    </a:schemeClr>
                  </a:outerShdw>
                </a:effectLst>
                <a:latin typeface="Arial" charset="0"/>
                <a:ea typeface="宋体" pitchFamily="2" charset="-122"/>
              </a:rPr>
              <a:t> </a:t>
            </a:r>
            <a:endParaRPr kumimoji="0" lang="zh-CN" altLang="en-US" dirty="0">
              <a:ln w="0"/>
              <a:effectLst>
                <a:outerShdw blurRad="38100" dist="19050" dir="2700000" algn="tl" rotWithShape="0">
                  <a:schemeClr val="dk1">
                    <a:alpha val="40000"/>
                  </a:schemeClr>
                </a:outerShdw>
              </a:effectLst>
              <a:latin typeface="Arial" charset="0"/>
              <a:ea typeface="宋体" pitchFamily="2" charset="-122"/>
            </a:endParaRPr>
          </a:p>
        </p:txBody>
      </p:sp>
      <p:sp>
        <p:nvSpPr>
          <p:cNvPr id="6" name="矩形 5">
            <a:extLst>
              <a:ext uri="{FF2B5EF4-FFF2-40B4-BE49-F238E27FC236}">
                <a16:creationId xmlns:a16="http://schemas.microsoft.com/office/drawing/2014/main" id="{3E0C9325-60DD-7148-8164-2C068B9897AA}"/>
              </a:ext>
            </a:extLst>
          </p:cNvPr>
          <p:cNvSpPr/>
          <p:nvPr/>
        </p:nvSpPr>
        <p:spPr>
          <a:xfrm>
            <a:off x="296997" y="2618021"/>
            <a:ext cx="3938588" cy="572464"/>
          </a:xfrm>
          <a:prstGeom prst="rect">
            <a:avLst/>
          </a:prstGeom>
        </p:spPr>
        <p:txBody>
          <a:bodyPr>
            <a:spAutoFit/>
          </a:bodyPr>
          <a:lstStyle/>
          <a:p>
            <a:pPr indent="269874" eaLnBrk="0" hangingPunct="0">
              <a:lnSpc>
                <a:spcPct val="130000"/>
              </a:lnSpc>
              <a:spcBef>
                <a:spcPts val="1200"/>
              </a:spcBef>
              <a:buClr>
                <a:srgbClr val="FF00FF"/>
              </a:buClr>
              <a:buFont typeface="Wingdings" pitchFamily="2" charset="2"/>
              <a:buChar char="l"/>
              <a:defRPr/>
            </a:pPr>
            <a:r>
              <a:rPr kumimoji="0" lang="zh-CN" altLang="en-US" dirty="0">
                <a:ln w="0"/>
                <a:effectLst>
                  <a:outerShdw blurRad="38100" dist="19050" dir="2700000" algn="tl" rotWithShape="0">
                    <a:schemeClr val="dk1">
                      <a:alpha val="40000"/>
                    </a:schemeClr>
                  </a:outerShdw>
                </a:effectLst>
                <a:latin typeface="Arial" pitchFamily="34" charset="0"/>
                <a:ea typeface="黑体" pitchFamily="49" charset="-122"/>
                <a:cs typeface="Arial" pitchFamily="34" charset="0"/>
              </a:rPr>
              <a:t> 水煤气法</a:t>
            </a:r>
            <a:endParaRPr kumimoji="0" lang="en-US" altLang="zh-CN" dirty="0">
              <a:ln w="0"/>
              <a:effectLst>
                <a:outerShdw blurRad="38100" dist="19050" dir="2700000" algn="tl" rotWithShape="0">
                  <a:schemeClr val="dk1">
                    <a:alpha val="40000"/>
                  </a:schemeClr>
                </a:outerShdw>
              </a:effectLst>
              <a:latin typeface="Arial" pitchFamily="34" charset="0"/>
              <a:ea typeface="黑体" pitchFamily="49" charset="-122"/>
              <a:cs typeface="Arial" pitchFamily="34" charset="0"/>
            </a:endParaRPr>
          </a:p>
        </p:txBody>
      </p:sp>
      <p:grpSp>
        <p:nvGrpSpPr>
          <p:cNvPr id="7" name="组合 14">
            <a:extLst>
              <a:ext uri="{FF2B5EF4-FFF2-40B4-BE49-F238E27FC236}">
                <a16:creationId xmlns:a16="http://schemas.microsoft.com/office/drawing/2014/main" id="{E6070627-AEB7-784A-A18C-6904F76588FC}"/>
              </a:ext>
            </a:extLst>
          </p:cNvPr>
          <p:cNvGrpSpPr>
            <a:grpSpLocks/>
          </p:cNvGrpSpPr>
          <p:nvPr/>
        </p:nvGrpSpPr>
        <p:grpSpPr bwMode="auto">
          <a:xfrm>
            <a:off x="395536" y="3120618"/>
            <a:ext cx="8567291" cy="1631216"/>
            <a:chOff x="766628" y="3068960"/>
            <a:chExt cx="7909828" cy="1631767"/>
          </a:xfrm>
        </p:grpSpPr>
        <p:sp>
          <p:nvSpPr>
            <p:cNvPr id="8" name="TextBox 9">
              <a:extLst>
                <a:ext uri="{FF2B5EF4-FFF2-40B4-BE49-F238E27FC236}">
                  <a16:creationId xmlns:a16="http://schemas.microsoft.com/office/drawing/2014/main" id="{C8D72285-4D36-B04F-9D8E-79C8022A1E6E}"/>
                </a:ext>
              </a:extLst>
            </p:cNvPr>
            <p:cNvSpPr txBox="1"/>
            <p:nvPr/>
          </p:nvSpPr>
          <p:spPr>
            <a:xfrm>
              <a:off x="971410" y="3068960"/>
              <a:ext cx="7705046" cy="1631767"/>
            </a:xfrm>
            <a:prstGeom prst="rect">
              <a:avLst/>
            </a:prstGeom>
            <a:noFill/>
          </p:spPr>
          <p:txBody>
            <a:bodyPr>
              <a:spAutoFit/>
            </a:bodyPr>
            <a:lstStyle/>
            <a:p>
              <a:pPr>
                <a:lnSpc>
                  <a:spcPct val="150000"/>
                </a:lnSpc>
                <a:defRPr/>
              </a:pP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rPr>
                <a:t>C(s) + </a:t>
              </a:r>
              <a:r>
                <a:rPr kumimoji="0" lang="en-US" altLang="zh-CN" sz="2000" dirty="0" err="1">
                  <a:ln w="0"/>
                  <a:effectLst>
                    <a:outerShdw blurRad="38100" dist="19050" dir="2700000" algn="tl" rotWithShape="0">
                      <a:schemeClr val="dk1">
                        <a:alpha val="40000"/>
                      </a:schemeClr>
                    </a:outerShdw>
                  </a:effectLst>
                  <a:latin typeface="Arial" charset="0"/>
                  <a:ea typeface="宋体" pitchFamily="2" charset="-122"/>
                  <a:sym typeface="Symbol"/>
                </a:rPr>
                <a:t>H</a:t>
              </a:r>
              <a:r>
                <a:rPr kumimoji="0" lang="en-US" altLang="zh-CN" sz="2000" baseline="-25000" dirty="0" err="1">
                  <a:ln w="0"/>
                  <a:effectLst>
                    <a:outerShdw blurRad="38100" dist="19050" dir="2700000" algn="tl" rotWithShape="0">
                      <a:schemeClr val="dk1">
                        <a:alpha val="40000"/>
                      </a:schemeClr>
                    </a:outerShdw>
                  </a:effectLst>
                  <a:latin typeface="Arial" charset="0"/>
                  <a:ea typeface="宋体" pitchFamily="2" charset="-122"/>
                  <a:sym typeface="Symbol"/>
                </a:rPr>
                <a:t>2</a:t>
              </a:r>
              <a:r>
                <a:rPr kumimoji="0" lang="en-US" altLang="zh-CN" sz="2000" dirty="0" err="1">
                  <a:ln w="0"/>
                  <a:effectLst>
                    <a:outerShdw blurRad="38100" dist="19050" dir="2700000" algn="tl" rotWithShape="0">
                      <a:schemeClr val="dk1">
                        <a:alpha val="40000"/>
                      </a:schemeClr>
                    </a:outerShdw>
                  </a:effectLst>
                  <a:latin typeface="Arial" charset="0"/>
                  <a:ea typeface="宋体" pitchFamily="2" charset="-122"/>
                  <a:sym typeface="Symbol"/>
                </a:rPr>
                <a:t>O</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(g)</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rPr>
                <a:t> </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 CO(g) + </a:t>
              </a:r>
              <a:r>
                <a:rPr kumimoji="0" lang="en-US" altLang="zh-CN" sz="2000" dirty="0" err="1">
                  <a:ln w="0"/>
                  <a:effectLst>
                    <a:outerShdw blurRad="38100" dist="19050" dir="2700000" algn="tl" rotWithShape="0">
                      <a:schemeClr val="dk1">
                        <a:alpha val="40000"/>
                      </a:schemeClr>
                    </a:outerShdw>
                  </a:effectLst>
                  <a:latin typeface="Arial" charset="0"/>
                  <a:ea typeface="宋体" pitchFamily="2" charset="-122"/>
                  <a:sym typeface="Symbol"/>
                </a:rPr>
                <a:t>H</a:t>
              </a:r>
              <a:r>
                <a:rPr kumimoji="0" lang="en-US" altLang="zh-CN" sz="2000" baseline="-25000" dirty="0" err="1">
                  <a:ln w="0"/>
                  <a:effectLst>
                    <a:outerShdw blurRad="38100" dist="19050" dir="2700000" algn="tl" rotWithShape="0">
                      <a:schemeClr val="dk1">
                        <a:alpha val="40000"/>
                      </a:schemeClr>
                    </a:outerShdw>
                  </a:effectLst>
                  <a:latin typeface="Arial" charset="0"/>
                  <a:ea typeface="宋体" pitchFamily="2" charset="-122"/>
                  <a:sym typeface="Symbol"/>
                </a:rPr>
                <a:t>2</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(g)</a:t>
              </a:r>
            </a:p>
            <a:p>
              <a:pPr>
                <a:lnSpc>
                  <a:spcPct val="150000"/>
                </a:lnSpc>
                <a:defRPr/>
              </a:pP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CO(g) + </a:t>
              </a:r>
              <a:r>
                <a:rPr kumimoji="0" lang="en-US" altLang="zh-CN" sz="2000" dirty="0" err="1">
                  <a:ln w="0"/>
                  <a:effectLst>
                    <a:outerShdw blurRad="38100" dist="19050" dir="2700000" algn="tl" rotWithShape="0">
                      <a:schemeClr val="dk1">
                        <a:alpha val="40000"/>
                      </a:schemeClr>
                    </a:outerShdw>
                  </a:effectLst>
                  <a:latin typeface="Arial" charset="0"/>
                  <a:ea typeface="宋体" pitchFamily="2" charset="-122"/>
                  <a:sym typeface="Symbol"/>
                </a:rPr>
                <a:t>H</a:t>
              </a:r>
              <a:r>
                <a:rPr kumimoji="0" lang="en-US" altLang="zh-CN" sz="2000" baseline="-25000" dirty="0" err="1">
                  <a:ln w="0"/>
                  <a:effectLst>
                    <a:outerShdw blurRad="38100" dist="19050" dir="2700000" algn="tl" rotWithShape="0">
                      <a:schemeClr val="dk1">
                        <a:alpha val="40000"/>
                      </a:schemeClr>
                    </a:outerShdw>
                  </a:effectLst>
                  <a:latin typeface="Arial" charset="0"/>
                  <a:ea typeface="宋体" pitchFamily="2" charset="-122"/>
                  <a:sym typeface="Symbol"/>
                </a:rPr>
                <a:t>2</a:t>
              </a:r>
              <a:r>
                <a:rPr kumimoji="0" lang="en-US" altLang="zh-CN" sz="2000" dirty="0" err="1">
                  <a:ln w="0"/>
                  <a:effectLst>
                    <a:outerShdw blurRad="38100" dist="19050" dir="2700000" algn="tl" rotWithShape="0">
                      <a:schemeClr val="dk1">
                        <a:alpha val="40000"/>
                      </a:schemeClr>
                    </a:outerShdw>
                  </a:effectLst>
                  <a:latin typeface="Arial" charset="0"/>
                  <a:ea typeface="宋体" pitchFamily="2" charset="-122"/>
                  <a:sym typeface="Symbol"/>
                </a:rPr>
                <a:t>O</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(g)</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rPr>
                <a:t> </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 CO</a:t>
              </a:r>
              <a:r>
                <a:rPr kumimoji="0" lang="en-US" altLang="zh-CN" sz="2000" baseline="-25000" dirty="0">
                  <a:ln w="0"/>
                  <a:effectLst>
                    <a:outerShdw blurRad="38100" dist="19050" dir="2700000" algn="tl" rotWithShape="0">
                      <a:schemeClr val="dk1">
                        <a:alpha val="40000"/>
                      </a:schemeClr>
                    </a:outerShdw>
                  </a:effectLst>
                  <a:latin typeface="Arial" charset="0"/>
                  <a:ea typeface="宋体" pitchFamily="2" charset="-122"/>
                  <a:sym typeface="Symbol"/>
                </a:rPr>
                <a:t>2</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(g) + </a:t>
              </a:r>
              <a:r>
                <a:rPr kumimoji="0" lang="en-US" altLang="zh-CN" sz="2000" dirty="0" err="1">
                  <a:ln w="0"/>
                  <a:effectLst>
                    <a:outerShdw blurRad="38100" dist="19050" dir="2700000" algn="tl" rotWithShape="0">
                      <a:schemeClr val="dk1">
                        <a:alpha val="40000"/>
                      </a:schemeClr>
                    </a:outerShdw>
                  </a:effectLst>
                  <a:latin typeface="Arial" charset="0"/>
                  <a:ea typeface="宋体" pitchFamily="2" charset="-122"/>
                  <a:sym typeface="Symbol"/>
                </a:rPr>
                <a:t>H</a:t>
              </a:r>
              <a:r>
                <a:rPr kumimoji="0" lang="en-US" altLang="zh-CN" sz="2000" baseline="-25000" dirty="0" err="1">
                  <a:ln w="0"/>
                  <a:effectLst>
                    <a:outerShdw blurRad="38100" dist="19050" dir="2700000" algn="tl" rotWithShape="0">
                      <a:schemeClr val="dk1">
                        <a:alpha val="40000"/>
                      </a:schemeClr>
                    </a:outerShdw>
                  </a:effectLst>
                  <a:latin typeface="Arial" charset="0"/>
                  <a:ea typeface="宋体" pitchFamily="2" charset="-122"/>
                  <a:sym typeface="Symbol"/>
                </a:rPr>
                <a:t>2</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(g)</a:t>
              </a:r>
            </a:p>
            <a:p>
              <a:pPr>
                <a:lnSpc>
                  <a:spcPct val="200000"/>
                </a:lnSpc>
                <a:defRPr/>
              </a:pP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C(s) + </a:t>
              </a:r>
              <a:r>
                <a:rPr kumimoji="0" lang="en-US" altLang="zh-CN" sz="2000" dirty="0" err="1">
                  <a:ln w="0"/>
                  <a:effectLst>
                    <a:outerShdw blurRad="38100" dist="19050" dir="2700000" algn="tl" rotWithShape="0">
                      <a:schemeClr val="dk1">
                        <a:alpha val="40000"/>
                      </a:schemeClr>
                    </a:outerShdw>
                  </a:effectLst>
                  <a:latin typeface="Arial" charset="0"/>
                  <a:ea typeface="宋体" pitchFamily="2" charset="-122"/>
                  <a:sym typeface="Symbol"/>
                </a:rPr>
                <a:t>2H</a:t>
              </a:r>
              <a:r>
                <a:rPr kumimoji="0" lang="en-US" altLang="zh-CN" sz="2000" baseline="-25000" dirty="0" err="1">
                  <a:ln w="0"/>
                  <a:effectLst>
                    <a:outerShdw blurRad="38100" dist="19050" dir="2700000" algn="tl" rotWithShape="0">
                      <a:schemeClr val="dk1">
                        <a:alpha val="40000"/>
                      </a:schemeClr>
                    </a:outerShdw>
                  </a:effectLst>
                  <a:latin typeface="Arial" charset="0"/>
                  <a:ea typeface="宋体" pitchFamily="2" charset="-122"/>
                  <a:sym typeface="Symbol"/>
                </a:rPr>
                <a:t>2</a:t>
              </a:r>
              <a:r>
                <a:rPr kumimoji="0" lang="en-US" altLang="zh-CN" sz="2000" dirty="0" err="1">
                  <a:ln w="0"/>
                  <a:effectLst>
                    <a:outerShdw blurRad="38100" dist="19050" dir="2700000" algn="tl" rotWithShape="0">
                      <a:schemeClr val="dk1">
                        <a:alpha val="40000"/>
                      </a:schemeClr>
                    </a:outerShdw>
                  </a:effectLst>
                  <a:latin typeface="Arial" charset="0"/>
                  <a:ea typeface="宋体" pitchFamily="2" charset="-122"/>
                  <a:sym typeface="Symbol"/>
                </a:rPr>
                <a:t>O</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(g)</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rPr>
                <a:t> </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 CO</a:t>
              </a:r>
              <a:r>
                <a:rPr kumimoji="0" lang="en-US" altLang="zh-CN" sz="2000" baseline="-25000" dirty="0">
                  <a:ln w="0"/>
                  <a:effectLst>
                    <a:outerShdw blurRad="38100" dist="19050" dir="2700000" algn="tl" rotWithShape="0">
                      <a:schemeClr val="dk1">
                        <a:alpha val="40000"/>
                      </a:schemeClr>
                    </a:outerShdw>
                  </a:effectLst>
                  <a:latin typeface="Arial" charset="0"/>
                  <a:ea typeface="宋体" pitchFamily="2" charset="-122"/>
                  <a:sym typeface="Symbol"/>
                </a:rPr>
                <a:t>2</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(g) + </a:t>
              </a:r>
              <a:r>
                <a:rPr kumimoji="0" lang="en-US" altLang="zh-CN" sz="2000" dirty="0" err="1">
                  <a:ln w="0"/>
                  <a:effectLst>
                    <a:outerShdw blurRad="38100" dist="19050" dir="2700000" algn="tl" rotWithShape="0">
                      <a:schemeClr val="dk1">
                        <a:alpha val="40000"/>
                      </a:schemeClr>
                    </a:outerShdw>
                  </a:effectLst>
                  <a:latin typeface="Arial" charset="0"/>
                  <a:ea typeface="宋体" pitchFamily="2" charset="-122"/>
                  <a:sym typeface="Symbol"/>
                </a:rPr>
                <a:t>2H</a:t>
              </a:r>
              <a:r>
                <a:rPr kumimoji="0" lang="en-US" altLang="zh-CN" sz="2000" baseline="-25000" dirty="0" err="1">
                  <a:ln w="0"/>
                  <a:effectLst>
                    <a:outerShdw blurRad="38100" dist="19050" dir="2700000" algn="tl" rotWithShape="0">
                      <a:schemeClr val="dk1">
                        <a:alpha val="40000"/>
                      </a:schemeClr>
                    </a:outerShdw>
                  </a:effectLst>
                  <a:latin typeface="Arial" charset="0"/>
                  <a:ea typeface="宋体" pitchFamily="2" charset="-122"/>
                  <a:sym typeface="Symbol"/>
                </a:rPr>
                <a:t>2</a:t>
              </a:r>
              <a:r>
                <a:rPr kumimoji="0" lang="en-US" altLang="zh-CN" sz="2000" dirty="0">
                  <a:ln w="0"/>
                  <a:effectLst>
                    <a:outerShdw blurRad="38100" dist="19050" dir="2700000" algn="tl" rotWithShape="0">
                      <a:schemeClr val="dk1">
                        <a:alpha val="40000"/>
                      </a:schemeClr>
                    </a:outerShdw>
                  </a:effectLst>
                  <a:latin typeface="Arial" charset="0"/>
                  <a:ea typeface="宋体" pitchFamily="2" charset="-122"/>
                  <a:sym typeface="Symbol"/>
                </a:rPr>
                <a:t>(g)</a:t>
              </a:r>
            </a:p>
          </p:txBody>
        </p:sp>
        <p:cxnSp>
          <p:nvCxnSpPr>
            <p:cNvPr id="9" name="直接连接符 13">
              <a:extLst>
                <a:ext uri="{FF2B5EF4-FFF2-40B4-BE49-F238E27FC236}">
                  <a16:creationId xmlns:a16="http://schemas.microsoft.com/office/drawing/2014/main" id="{A3F05C2E-ED7E-7E40-BA53-72E6664173C3}"/>
                </a:ext>
              </a:extLst>
            </p:cNvPr>
            <p:cNvCxnSpPr>
              <a:cxnSpLocks/>
            </p:cNvCxnSpPr>
            <p:nvPr/>
          </p:nvCxnSpPr>
          <p:spPr>
            <a:xfrm>
              <a:off x="766628" y="4097769"/>
              <a:ext cx="3922651"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0" name="Rectangle 6">
            <a:extLst>
              <a:ext uri="{FF2B5EF4-FFF2-40B4-BE49-F238E27FC236}">
                <a16:creationId xmlns:a16="http://schemas.microsoft.com/office/drawing/2014/main" id="{2B1A5CF9-ACE6-824C-8EFE-5353453F4312}"/>
              </a:ext>
            </a:extLst>
          </p:cNvPr>
          <p:cNvSpPr txBox="1">
            <a:spLocks noChangeArrowheads="1"/>
          </p:cNvSpPr>
          <p:nvPr/>
        </p:nvSpPr>
        <p:spPr>
          <a:xfrm>
            <a:off x="2771781" y="262037"/>
            <a:ext cx="374491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rPr>
              <a:t>氢的制备</a:t>
            </a:r>
          </a:p>
        </p:txBody>
      </p:sp>
      <p:sp>
        <p:nvSpPr>
          <p:cNvPr id="11" name="矩形 10">
            <a:extLst>
              <a:ext uri="{FF2B5EF4-FFF2-40B4-BE49-F238E27FC236}">
                <a16:creationId xmlns:a16="http://schemas.microsoft.com/office/drawing/2014/main" id="{78643EE4-72F0-4345-9EB2-51262B398780}"/>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 name="矩形 11">
            <a:extLst>
              <a:ext uri="{FF2B5EF4-FFF2-40B4-BE49-F238E27FC236}">
                <a16:creationId xmlns:a16="http://schemas.microsoft.com/office/drawing/2014/main" id="{48390A37-6502-B942-BC22-4BA99BF1E1F2}"/>
              </a:ext>
            </a:extLst>
          </p:cNvPr>
          <p:cNvSpPr/>
          <p:nvPr/>
        </p:nvSpPr>
        <p:spPr>
          <a:xfrm>
            <a:off x="336628" y="4811110"/>
            <a:ext cx="3636963" cy="492443"/>
          </a:xfrm>
          <a:prstGeom prst="rect">
            <a:avLst/>
          </a:prstGeom>
        </p:spPr>
        <p:txBody>
          <a:bodyPr>
            <a:spAutoFit/>
          </a:bodyPr>
          <a:lstStyle>
            <a:lvl1pPr indent="269875"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spcBef>
                <a:spcPts val="1200"/>
              </a:spcBef>
              <a:buClr>
                <a:srgbClr val="FF00FF"/>
              </a:buClr>
              <a:buFont typeface="Wingdings" pitchFamily="2" charset="2"/>
              <a:buChar char="l"/>
            </a:pPr>
            <a:r>
              <a:rPr lang="zh-CN" altLang="en-US" sz="2000">
                <a:effectLst>
                  <a:outerShdw blurRad="38100" dist="38100" dir="2700000" algn="tl">
                    <a:srgbClr val="C0C0C0"/>
                  </a:outerShdw>
                </a:effectLst>
                <a:ea typeface="黑体" panose="02010609060101010101" pitchFamily="49" charset="-122"/>
                <a:cs typeface="Arial" panose="020B0604020202020204" pitchFamily="34" charset="0"/>
              </a:rPr>
              <a:t> 电解法</a:t>
            </a:r>
            <a:endParaRPr lang="en-US" altLang="zh-CN" sz="2000">
              <a:effectLst>
                <a:outerShdw blurRad="38100" dist="38100" dir="2700000" algn="tl">
                  <a:srgbClr val="C0C0C0"/>
                </a:outerShdw>
              </a:effectLst>
              <a:ea typeface="黑体" panose="02010609060101010101" pitchFamily="49" charset="-122"/>
              <a:cs typeface="Arial" panose="020B0604020202020204" pitchFamily="34" charset="0"/>
            </a:endParaRPr>
          </a:p>
        </p:txBody>
      </p:sp>
      <p:grpSp>
        <p:nvGrpSpPr>
          <p:cNvPr id="13" name="组合 19">
            <a:extLst>
              <a:ext uri="{FF2B5EF4-FFF2-40B4-BE49-F238E27FC236}">
                <a16:creationId xmlns:a16="http://schemas.microsoft.com/office/drawing/2014/main" id="{61C29E7F-18F6-CF44-8158-B447F008920F}"/>
              </a:ext>
            </a:extLst>
          </p:cNvPr>
          <p:cNvGrpSpPr>
            <a:grpSpLocks/>
          </p:cNvGrpSpPr>
          <p:nvPr/>
        </p:nvGrpSpPr>
        <p:grpSpPr bwMode="auto">
          <a:xfrm>
            <a:off x="1165303" y="5301208"/>
            <a:ext cx="4103688" cy="707886"/>
            <a:chOff x="1043608" y="1686623"/>
            <a:chExt cx="4104456" cy="708126"/>
          </a:xfrm>
        </p:grpSpPr>
        <p:sp>
          <p:nvSpPr>
            <p:cNvPr id="14" name="TextBox 7">
              <a:extLst>
                <a:ext uri="{FF2B5EF4-FFF2-40B4-BE49-F238E27FC236}">
                  <a16:creationId xmlns:a16="http://schemas.microsoft.com/office/drawing/2014/main" id="{6714EB6B-ABB6-AB42-8618-B0FDA4237DE9}"/>
                </a:ext>
              </a:extLst>
            </p:cNvPr>
            <p:cNvSpPr txBox="1"/>
            <p:nvPr/>
          </p:nvSpPr>
          <p:spPr>
            <a:xfrm>
              <a:off x="1043608" y="1844277"/>
              <a:ext cx="4104456" cy="400246"/>
            </a:xfrm>
            <a:prstGeom prst="rect">
              <a:avLst/>
            </a:prstGeom>
            <a:noFill/>
          </p:spPr>
          <p:txBody>
            <a:bodyPr>
              <a:spAutoFit/>
            </a:bodyPr>
            <a:lstStyle/>
            <a:p>
              <a:pPr>
                <a:defRPr/>
              </a:pPr>
              <a:r>
                <a:rPr lang="en-US" altLang="zh-CN" sz="2000" dirty="0">
                  <a:effectLst>
                    <a:outerShdw blurRad="38100" dist="38100" dir="2700000" algn="tl">
                      <a:srgbClr val="000000">
                        <a:alpha val="43137"/>
                      </a:srgbClr>
                    </a:outerShdw>
                  </a:effectLst>
                  <a:latin typeface="Arial" charset="0"/>
                </a:rPr>
                <a:t>H</a:t>
              </a:r>
              <a:r>
                <a:rPr lang="en-US" altLang="zh-CN" sz="2000" baseline="-25000" dirty="0">
                  <a:effectLst>
                    <a:outerShdw blurRad="38100" dist="38100" dir="2700000" algn="tl">
                      <a:srgbClr val="000000">
                        <a:alpha val="43137"/>
                      </a:srgbClr>
                    </a:outerShdw>
                  </a:effectLst>
                  <a:latin typeface="Arial" charset="0"/>
                </a:rPr>
                <a:t>2</a:t>
              </a:r>
              <a:r>
                <a:rPr lang="en-US" altLang="zh-CN" sz="2000" dirty="0">
                  <a:effectLst>
                    <a:outerShdw blurRad="38100" dist="38100" dir="2700000" algn="tl">
                      <a:srgbClr val="000000">
                        <a:alpha val="43137"/>
                      </a:srgbClr>
                    </a:outerShdw>
                  </a:effectLst>
                  <a:latin typeface="Arial" charset="0"/>
                </a:rPr>
                <a:t>O(l) </a:t>
              </a:r>
              <a:r>
                <a:rPr lang="en-US" altLang="zh-CN" sz="2000" dirty="0">
                  <a:effectLst>
                    <a:outerShdw blurRad="38100" dist="38100" dir="2700000" algn="tl">
                      <a:srgbClr val="000000">
                        <a:alpha val="43137"/>
                      </a:srgbClr>
                    </a:outerShdw>
                  </a:effectLst>
                  <a:latin typeface="Arial" charset="0"/>
                  <a:sym typeface="Symbol"/>
                </a:rPr>
                <a:t> H</a:t>
              </a:r>
              <a:r>
                <a:rPr lang="en-US" altLang="zh-CN" sz="2000" baseline="-25000" dirty="0">
                  <a:effectLst>
                    <a:outerShdw blurRad="38100" dist="38100" dir="2700000" algn="tl">
                      <a:srgbClr val="000000">
                        <a:alpha val="43137"/>
                      </a:srgbClr>
                    </a:outerShdw>
                  </a:effectLst>
                  <a:latin typeface="Arial" charset="0"/>
                  <a:sym typeface="Symbol"/>
                </a:rPr>
                <a:t>2</a:t>
              </a:r>
              <a:r>
                <a:rPr lang="en-US" altLang="zh-CN" sz="2000" dirty="0">
                  <a:effectLst>
                    <a:outerShdw blurRad="38100" dist="38100" dir="2700000" algn="tl">
                      <a:srgbClr val="000000">
                        <a:alpha val="43137"/>
                      </a:srgbClr>
                    </a:outerShdw>
                  </a:effectLst>
                  <a:latin typeface="Arial" charset="0"/>
                  <a:sym typeface="Symbol"/>
                </a:rPr>
                <a:t>(g) +    O</a:t>
              </a:r>
              <a:r>
                <a:rPr lang="en-US" altLang="zh-CN" sz="2000" baseline="-25000" dirty="0">
                  <a:effectLst>
                    <a:outerShdw blurRad="38100" dist="38100" dir="2700000" algn="tl">
                      <a:srgbClr val="000000">
                        <a:alpha val="43137"/>
                      </a:srgbClr>
                    </a:outerShdw>
                  </a:effectLst>
                  <a:latin typeface="Arial" charset="0"/>
                  <a:sym typeface="Symbol"/>
                </a:rPr>
                <a:t>2</a:t>
              </a:r>
              <a:r>
                <a:rPr lang="en-US" altLang="zh-CN" sz="2000" dirty="0">
                  <a:effectLst>
                    <a:outerShdw blurRad="38100" dist="38100" dir="2700000" algn="tl">
                      <a:srgbClr val="000000">
                        <a:alpha val="43137"/>
                      </a:srgbClr>
                    </a:outerShdw>
                  </a:effectLst>
                  <a:latin typeface="Arial" charset="0"/>
                  <a:sym typeface="Symbol"/>
                </a:rPr>
                <a:t>(g)</a:t>
              </a:r>
              <a:r>
                <a:rPr lang="en-US" altLang="zh-CN" sz="2000" dirty="0">
                  <a:effectLst>
                    <a:outerShdw blurRad="38100" dist="38100" dir="2700000" algn="tl">
                      <a:srgbClr val="000000">
                        <a:alpha val="43137"/>
                      </a:srgbClr>
                    </a:outerShdw>
                  </a:effectLst>
                  <a:latin typeface="Arial" charset="0"/>
                </a:rPr>
                <a:t> </a:t>
              </a:r>
              <a:endParaRPr lang="zh-CN" altLang="en-US" sz="2000" dirty="0">
                <a:effectLst>
                  <a:outerShdw blurRad="38100" dist="38100" dir="2700000" algn="tl">
                    <a:srgbClr val="000000">
                      <a:alpha val="43137"/>
                    </a:srgbClr>
                  </a:outerShdw>
                </a:effectLst>
                <a:latin typeface="Arial" charset="0"/>
              </a:endParaRPr>
            </a:p>
          </p:txBody>
        </p:sp>
        <p:grpSp>
          <p:nvGrpSpPr>
            <p:cNvPr id="15" name="组合 18">
              <a:extLst>
                <a:ext uri="{FF2B5EF4-FFF2-40B4-BE49-F238E27FC236}">
                  <a16:creationId xmlns:a16="http://schemas.microsoft.com/office/drawing/2014/main" id="{C896D13D-8BFA-E44B-BF2B-E2ECE3B4AF41}"/>
                </a:ext>
              </a:extLst>
            </p:cNvPr>
            <p:cNvGrpSpPr>
              <a:grpSpLocks/>
            </p:cNvGrpSpPr>
            <p:nvPr/>
          </p:nvGrpSpPr>
          <p:grpSpPr bwMode="auto">
            <a:xfrm>
              <a:off x="3010514" y="1686623"/>
              <a:ext cx="360430" cy="708126"/>
              <a:chOff x="1416399" y="3342807"/>
              <a:chExt cx="360430" cy="708126"/>
            </a:xfrm>
          </p:grpSpPr>
          <p:sp>
            <p:nvSpPr>
              <p:cNvPr id="16" name="TextBox 15">
                <a:extLst>
                  <a:ext uri="{FF2B5EF4-FFF2-40B4-BE49-F238E27FC236}">
                    <a16:creationId xmlns:a16="http://schemas.microsoft.com/office/drawing/2014/main" id="{C5A57AEE-746D-3848-BFA5-4169175F4A14}"/>
                  </a:ext>
                </a:extLst>
              </p:cNvPr>
              <p:cNvSpPr txBox="1"/>
              <p:nvPr/>
            </p:nvSpPr>
            <p:spPr>
              <a:xfrm>
                <a:off x="1416399" y="3342807"/>
                <a:ext cx="360430" cy="708126"/>
              </a:xfrm>
              <a:prstGeom prst="rect">
                <a:avLst/>
              </a:prstGeom>
              <a:noFill/>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dirty="0">
                    <a:effectLst>
                      <a:outerShdw blurRad="38100" dist="38100" dir="2700000" algn="tl">
                        <a:srgbClr val="C0C0C0"/>
                      </a:outerShdw>
                    </a:effectLst>
                  </a:rPr>
                  <a:t>1</a:t>
                </a:r>
              </a:p>
              <a:p>
                <a:pPr eaLnBrk="1" hangingPunct="1"/>
                <a:r>
                  <a:rPr lang="en-US" altLang="zh-CN" sz="2000" dirty="0">
                    <a:effectLst>
                      <a:outerShdw blurRad="38100" dist="38100" dir="2700000" algn="tl">
                        <a:srgbClr val="C0C0C0"/>
                      </a:outerShdw>
                    </a:effectLst>
                  </a:rPr>
                  <a:t>2</a:t>
                </a:r>
                <a:endParaRPr lang="zh-CN" altLang="en-US" sz="2000" dirty="0">
                  <a:effectLst>
                    <a:outerShdw blurRad="38100" dist="38100" dir="2700000" algn="tl">
                      <a:srgbClr val="C0C0C0"/>
                    </a:outerShdw>
                  </a:effectLst>
                </a:endParaRPr>
              </a:p>
            </p:txBody>
          </p:sp>
          <p:cxnSp>
            <p:nvCxnSpPr>
              <p:cNvPr id="17" name="直接连接符 17">
                <a:extLst>
                  <a:ext uri="{FF2B5EF4-FFF2-40B4-BE49-F238E27FC236}">
                    <a16:creationId xmlns:a16="http://schemas.microsoft.com/office/drawing/2014/main" id="{F1AA08F2-4FD7-014A-9922-630A6B10CE8D}"/>
                  </a:ext>
                </a:extLst>
              </p:cNvPr>
              <p:cNvCxnSpPr/>
              <p:nvPr/>
            </p:nvCxnSpPr>
            <p:spPr>
              <a:xfrm>
                <a:off x="1488419" y="3702969"/>
                <a:ext cx="21594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9" name="组合 22">
            <a:extLst>
              <a:ext uri="{FF2B5EF4-FFF2-40B4-BE49-F238E27FC236}">
                <a16:creationId xmlns:a16="http://schemas.microsoft.com/office/drawing/2014/main" id="{2230A319-B91C-184E-BA93-88817B43D8DF}"/>
              </a:ext>
            </a:extLst>
          </p:cNvPr>
          <p:cNvGrpSpPr>
            <a:grpSpLocks/>
          </p:cNvGrpSpPr>
          <p:nvPr/>
        </p:nvGrpSpPr>
        <p:grpSpPr bwMode="auto">
          <a:xfrm>
            <a:off x="4926712" y="3720083"/>
            <a:ext cx="3848423" cy="2862460"/>
            <a:chOff x="1472714" y="3031955"/>
            <a:chExt cx="5904462" cy="3978909"/>
          </a:xfrm>
        </p:grpSpPr>
        <p:pic>
          <p:nvPicPr>
            <p:cNvPr id="21" name="图片 20" descr="ch10f05.jpg">
              <a:extLst>
                <a:ext uri="{FF2B5EF4-FFF2-40B4-BE49-F238E27FC236}">
                  <a16:creationId xmlns:a16="http://schemas.microsoft.com/office/drawing/2014/main" id="{EBA992B9-02F8-0A43-94E8-88599D18FC1E}"/>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907000" y="3031955"/>
              <a:ext cx="4890468" cy="385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TextBox 21">
              <a:extLst>
                <a:ext uri="{FF2B5EF4-FFF2-40B4-BE49-F238E27FC236}">
                  <a16:creationId xmlns:a16="http://schemas.microsoft.com/office/drawing/2014/main" id="{09DB7F06-B252-A441-B903-D332685D1E44}"/>
                </a:ext>
              </a:extLst>
            </p:cNvPr>
            <p:cNvSpPr txBox="1"/>
            <p:nvPr/>
          </p:nvSpPr>
          <p:spPr>
            <a:xfrm>
              <a:off x="1472714" y="6454699"/>
              <a:ext cx="5904462" cy="556165"/>
            </a:xfrm>
            <a:prstGeom prst="rect">
              <a:avLst/>
            </a:prstGeom>
            <a:noFill/>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rgbClr val="000066"/>
                  </a:solidFill>
                  <a:effectLst>
                    <a:outerShdw blurRad="38100" dist="38100" dir="2700000" algn="tl">
                      <a:srgbClr val="C0C0C0"/>
                    </a:outerShdw>
                  </a:effectLst>
                  <a:latin typeface="黑体" panose="02010609060101010101" pitchFamily="49" charset="-122"/>
                  <a:ea typeface="黑体" panose="02010609060101010101" pitchFamily="49" charset="-122"/>
                </a:rPr>
                <a:t>电解制氢槽体示意图</a:t>
              </a:r>
            </a:p>
          </p:txBody>
        </p:sp>
      </p:grpSp>
    </p:spTree>
    <p:extLst>
      <p:ext uri="{BB962C8B-B14F-4D97-AF65-F5344CB8AC3E}">
        <p14:creationId xmlns:p14="http://schemas.microsoft.com/office/powerpoint/2010/main" val="11111425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59C19C0A-595E-B54D-851E-1549FE8E1339}"/>
              </a:ext>
            </a:extLst>
          </p:cNvPr>
          <p:cNvSpPr>
            <a:spLocks noGrp="1"/>
          </p:cNvSpPr>
          <p:nvPr>
            <p:ph type="sldNum" sz="quarter" idx="10"/>
          </p:nvPr>
        </p:nvSpPr>
        <p:spPr/>
        <p:txBody>
          <a:bodyPr/>
          <a:lstStyle/>
          <a:p>
            <a:pPr>
              <a:defRPr/>
            </a:pPr>
            <a:fld id="{F4E841EE-66BC-2C44-B4ED-9E7099E14CB5}" type="slidenum">
              <a:rPr lang="en-US" altLang="zh-CN" smtClean="0"/>
              <a:pPr>
                <a:defRPr/>
              </a:pPr>
              <a:t>34</a:t>
            </a:fld>
            <a:endParaRPr lang="en-US" altLang="zh-CN"/>
          </a:p>
        </p:txBody>
      </p:sp>
      <p:pic>
        <p:nvPicPr>
          <p:cNvPr id="3" name="内容占位符 3" descr="435px-Portrait_of_John_O'M__Bockris.jpg">
            <a:extLst>
              <a:ext uri="{FF2B5EF4-FFF2-40B4-BE49-F238E27FC236}">
                <a16:creationId xmlns:a16="http://schemas.microsoft.com/office/drawing/2014/main" id="{514CA508-C031-754E-8B50-90F9997F4937}"/>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6300192" y="3356992"/>
            <a:ext cx="2203450" cy="251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4">
            <a:extLst>
              <a:ext uri="{FF2B5EF4-FFF2-40B4-BE49-F238E27FC236}">
                <a16:creationId xmlns:a16="http://schemas.microsoft.com/office/drawing/2014/main" id="{17FA205A-B5DE-E440-A362-C2D34892C095}"/>
              </a:ext>
            </a:extLst>
          </p:cNvPr>
          <p:cNvSpPr txBox="1"/>
          <p:nvPr/>
        </p:nvSpPr>
        <p:spPr>
          <a:xfrm>
            <a:off x="4859341" y="5905504"/>
            <a:ext cx="4133851" cy="877163"/>
          </a:xfrm>
          <a:prstGeom prst="rect">
            <a:avLst/>
          </a:prstGeom>
          <a:noFill/>
        </p:spPr>
        <p:txBody>
          <a:bodyPr>
            <a:spAutoFit/>
          </a:bodyPr>
          <a:lstStyle/>
          <a:p>
            <a:pPr algn="r" fontAlgn="auto">
              <a:spcBef>
                <a:spcPts val="0"/>
              </a:spcBef>
              <a:spcAft>
                <a:spcPts val="0"/>
              </a:spcAft>
              <a:defRPr/>
            </a:pPr>
            <a:r>
              <a:rPr kumimoji="0" lang="en-US" altLang="zh-CN" sz="1600" b="1" dirty="0">
                <a:effectLst>
                  <a:outerShdw blurRad="38100" dist="38100" dir="2700000" algn="tl">
                    <a:srgbClr val="000000">
                      <a:alpha val="43137"/>
                    </a:srgbClr>
                  </a:outerShdw>
                </a:effectLst>
                <a:latin typeface="+mn-lt"/>
                <a:ea typeface="+mn-ea"/>
              </a:rPr>
              <a:t>Bernhard Patrick John O’Mara </a:t>
            </a:r>
            <a:r>
              <a:rPr kumimoji="0" lang="en-US" altLang="zh-CN" sz="1600" b="1" dirty="0" err="1">
                <a:effectLst>
                  <a:outerShdw blurRad="38100" dist="38100" dir="2700000" algn="tl">
                    <a:srgbClr val="000000">
                      <a:alpha val="43137"/>
                    </a:srgbClr>
                  </a:outerShdw>
                </a:effectLst>
                <a:latin typeface="+mn-lt"/>
                <a:ea typeface="+mn-ea"/>
              </a:rPr>
              <a:t>Bockris</a:t>
            </a:r>
            <a:endParaRPr kumimoji="0" lang="en-US" altLang="zh-CN" sz="1600" b="1" dirty="0">
              <a:effectLst>
                <a:outerShdw blurRad="38100" dist="38100" dir="2700000" algn="tl">
                  <a:srgbClr val="000000">
                    <a:alpha val="43137"/>
                  </a:srgbClr>
                </a:outerShdw>
              </a:effectLst>
              <a:latin typeface="+mn-lt"/>
              <a:ea typeface="+mn-ea"/>
            </a:endParaRPr>
          </a:p>
          <a:p>
            <a:pPr algn="r" fontAlgn="auto">
              <a:spcBef>
                <a:spcPts val="0"/>
              </a:spcBef>
              <a:spcAft>
                <a:spcPts val="0"/>
              </a:spcAft>
              <a:defRPr/>
            </a:pPr>
            <a:r>
              <a:rPr kumimoji="0" lang="en-US" altLang="zh-CN" sz="1600" b="1" dirty="0">
                <a:effectLst>
                  <a:outerShdw blurRad="38100" dist="38100" dir="2700000" algn="tl">
                    <a:srgbClr val="000000">
                      <a:alpha val="43137"/>
                    </a:srgbClr>
                  </a:outerShdw>
                </a:effectLst>
                <a:latin typeface="+mn-lt"/>
                <a:ea typeface="+mn-ea"/>
              </a:rPr>
              <a:t>Prof. of Phys. Chem. </a:t>
            </a:r>
            <a:r>
              <a:rPr kumimoji="0" lang="en-US" altLang="zh-CN" sz="1600" b="1" dirty="0">
                <a:solidFill>
                  <a:srgbClr val="C00000"/>
                </a:solidFill>
                <a:effectLst>
                  <a:outerShdw blurRad="38100" dist="38100" dir="2700000" algn="tl">
                    <a:srgbClr val="000000">
                      <a:alpha val="43137"/>
                    </a:srgbClr>
                  </a:outerShdw>
                </a:effectLst>
                <a:latin typeface="+mn-lt"/>
                <a:ea typeface="+mn-ea"/>
              </a:rPr>
              <a:t>(</a:t>
            </a:r>
            <a:r>
              <a:rPr kumimoji="0" lang="en-US" altLang="zh-CN" sz="1600" b="1" dirty="0" err="1">
                <a:solidFill>
                  <a:srgbClr val="C00000"/>
                </a:solidFill>
                <a:effectLst>
                  <a:outerShdw blurRad="38100" dist="38100" dir="2700000" algn="tl">
                    <a:srgbClr val="000000">
                      <a:alpha val="43137"/>
                    </a:srgbClr>
                  </a:outerShdw>
                </a:effectLst>
                <a:latin typeface="+mn-lt"/>
                <a:ea typeface="+mn-ea"/>
              </a:rPr>
              <a:t>Electrochem</a:t>
            </a:r>
            <a:r>
              <a:rPr kumimoji="0" lang="en-US" altLang="zh-CN" sz="1600" b="1" dirty="0">
                <a:solidFill>
                  <a:srgbClr val="C00000"/>
                </a:solidFill>
                <a:effectLst>
                  <a:outerShdw blurRad="38100" dist="38100" dir="2700000" algn="tl">
                    <a:srgbClr val="000000">
                      <a:alpha val="43137"/>
                    </a:srgbClr>
                  </a:outerShdw>
                </a:effectLst>
                <a:latin typeface="+mn-lt"/>
                <a:ea typeface="+mn-ea"/>
              </a:rPr>
              <a:t>.)</a:t>
            </a:r>
          </a:p>
          <a:p>
            <a:pPr algn="r" fontAlgn="auto">
              <a:spcBef>
                <a:spcPts val="600"/>
              </a:spcBef>
              <a:spcAft>
                <a:spcPts val="0"/>
              </a:spcAft>
              <a:defRPr/>
            </a:pPr>
            <a:r>
              <a:rPr kumimoji="0" lang="en-US" altLang="zh-CN" sz="1400" b="1" dirty="0">
                <a:solidFill>
                  <a:srgbClr val="000099"/>
                </a:solidFill>
                <a:effectLst>
                  <a:outerShdw blurRad="38100" dist="38100" dir="2700000" algn="tl">
                    <a:srgbClr val="000000">
                      <a:alpha val="43137"/>
                    </a:srgbClr>
                  </a:outerShdw>
                </a:effectLst>
                <a:latin typeface="+mn-lt"/>
                <a:ea typeface="+mn-ea"/>
              </a:rPr>
              <a:t>b. Jan. 5, 1923, Johannesburg, South Africa</a:t>
            </a:r>
          </a:p>
        </p:txBody>
      </p:sp>
      <p:sp>
        <p:nvSpPr>
          <p:cNvPr id="5" name="TextBox 5">
            <a:extLst>
              <a:ext uri="{FF2B5EF4-FFF2-40B4-BE49-F238E27FC236}">
                <a16:creationId xmlns:a16="http://schemas.microsoft.com/office/drawing/2014/main" id="{3A5139C1-FA7F-7746-BB6D-969F89F863D0}"/>
              </a:ext>
            </a:extLst>
          </p:cNvPr>
          <p:cNvSpPr txBox="1"/>
          <p:nvPr/>
        </p:nvSpPr>
        <p:spPr>
          <a:xfrm>
            <a:off x="177973" y="4437064"/>
            <a:ext cx="5618163" cy="2308324"/>
          </a:xfrm>
          <a:prstGeom prst="rect">
            <a:avLst/>
          </a:prstGeom>
          <a:noFill/>
        </p:spPr>
        <p:txBody>
          <a:bodyPr>
            <a:spAutoFit/>
          </a:bodyPr>
          <a:lstStyle/>
          <a:p>
            <a:pPr fontAlgn="auto">
              <a:spcBef>
                <a:spcPts val="0"/>
              </a:spcBef>
              <a:spcAft>
                <a:spcPts val="0"/>
              </a:spcAft>
              <a:defRPr/>
            </a:pPr>
            <a:r>
              <a:rPr kumimoji="0" lang="en-US" altLang="zh-CN" sz="1600" b="1" dirty="0">
                <a:effectLst>
                  <a:outerShdw blurRad="38100" dist="38100" dir="2700000" algn="tl">
                    <a:srgbClr val="000000">
                      <a:alpha val="43137"/>
                    </a:srgbClr>
                  </a:outerShdw>
                </a:effectLst>
                <a:latin typeface="+mn-lt"/>
                <a:ea typeface="+mn-ea"/>
              </a:rPr>
              <a:t>Among wide ranging contributions to physical chemistry </a:t>
            </a:r>
            <a:r>
              <a:rPr kumimoji="0" lang="en-US" altLang="zh-CN" sz="1600" b="1" dirty="0" err="1">
                <a:effectLst>
                  <a:outerShdw blurRad="38100" dist="38100" dir="2700000" algn="tl">
                    <a:srgbClr val="000000">
                      <a:alpha val="43137"/>
                    </a:srgbClr>
                  </a:outerShdw>
                </a:effectLst>
                <a:latin typeface="+mn-lt"/>
                <a:ea typeface="+mn-ea"/>
              </a:rPr>
              <a:t>Bockris</a:t>
            </a:r>
            <a:r>
              <a:rPr kumimoji="0" lang="en-US" altLang="zh-CN" sz="1600" b="1" dirty="0">
                <a:effectLst>
                  <a:outerShdw blurRad="38100" dist="38100" dir="2700000" algn="tl">
                    <a:srgbClr val="000000">
                      <a:alpha val="43137"/>
                    </a:srgbClr>
                  </a:outerShdw>
                </a:effectLst>
                <a:latin typeface="+mn-lt"/>
                <a:ea typeface="+mn-ea"/>
              </a:rPr>
              <a:t> is best known for his </a:t>
            </a:r>
            <a:r>
              <a:rPr kumimoji="0" lang="en-US" altLang="zh-CN" sz="1600" b="1" dirty="0">
                <a:solidFill>
                  <a:srgbClr val="C00000"/>
                </a:solidFill>
                <a:effectLst>
                  <a:outerShdw blurRad="38100" dist="38100" dir="2700000" algn="tl">
                    <a:srgbClr val="000000">
                      <a:alpha val="43137"/>
                    </a:srgbClr>
                  </a:outerShdw>
                </a:effectLst>
                <a:latin typeface="+mn-lt"/>
                <a:ea typeface="+mn-ea"/>
              </a:rPr>
              <a:t>creation of Physical Electrochemistry</a:t>
            </a:r>
            <a:r>
              <a:rPr kumimoji="0" lang="en-US" altLang="zh-CN" sz="1600" b="1" dirty="0">
                <a:effectLst>
                  <a:outerShdw blurRad="38100" dist="38100" dir="2700000" algn="tl">
                    <a:srgbClr val="000000">
                      <a:alpha val="43137"/>
                    </a:srgbClr>
                  </a:outerShdw>
                </a:effectLst>
                <a:latin typeface="+mn-lt"/>
                <a:ea typeface="+mn-ea"/>
              </a:rPr>
              <a:t>, taking an old and decayed subject into modern times (1950 to 1970); for the </a:t>
            </a:r>
            <a:r>
              <a:rPr kumimoji="0" lang="en-US" altLang="zh-CN" sz="1600" b="1" dirty="0">
                <a:solidFill>
                  <a:srgbClr val="C00000"/>
                </a:solidFill>
                <a:effectLst>
                  <a:outerShdw blurRad="38100" dist="38100" dir="2700000" algn="tl">
                    <a:srgbClr val="000000">
                      <a:alpha val="43137"/>
                    </a:srgbClr>
                  </a:outerShdw>
                </a:effectLst>
                <a:latin typeface="+mn-lt"/>
                <a:ea typeface="+mn-ea"/>
              </a:rPr>
              <a:t>introduction of a Hydrogen Economy </a:t>
            </a:r>
            <a:r>
              <a:rPr kumimoji="0" lang="en-US" altLang="zh-CN" sz="1600" b="1" dirty="0">
                <a:effectLst>
                  <a:outerShdw blurRad="38100" dist="38100" dir="2700000" algn="tl">
                    <a:srgbClr val="000000">
                      <a:alpha val="43137"/>
                    </a:srgbClr>
                  </a:outerShdw>
                </a:effectLst>
                <a:latin typeface="+mn-lt"/>
                <a:ea typeface="+mn-ea"/>
              </a:rPr>
              <a:t>(1971 to Present); and for the first known </a:t>
            </a:r>
            <a:r>
              <a:rPr kumimoji="0" lang="en-US" altLang="zh-CN" sz="1600" b="1" dirty="0">
                <a:solidFill>
                  <a:srgbClr val="C00000"/>
                </a:solidFill>
                <a:effectLst>
                  <a:outerShdw blurRad="38100" dist="38100" dir="2700000" algn="tl">
                    <a:srgbClr val="000000">
                      <a:alpha val="43137"/>
                    </a:srgbClr>
                  </a:outerShdw>
                </a:effectLst>
                <a:latin typeface="+mn-lt"/>
                <a:ea typeface="+mn-ea"/>
              </a:rPr>
              <a:t>nuclear reactions to be carried out in aqueous solutions</a:t>
            </a:r>
            <a:r>
              <a:rPr kumimoji="0" lang="en-US" altLang="zh-CN" sz="1600" b="1" dirty="0">
                <a:effectLst>
                  <a:outerShdw blurRad="38100" dist="38100" dir="2700000" algn="tl">
                    <a:srgbClr val="000000">
                      <a:alpha val="43137"/>
                    </a:srgbClr>
                  </a:outerShdw>
                </a:effectLst>
                <a:latin typeface="+mn-lt"/>
                <a:ea typeface="+mn-ea"/>
              </a:rPr>
              <a:t> (1989 to 1997).</a:t>
            </a:r>
          </a:p>
          <a:p>
            <a:pPr fontAlgn="auto">
              <a:spcBef>
                <a:spcPts val="0"/>
              </a:spcBef>
              <a:spcAft>
                <a:spcPts val="0"/>
              </a:spcAft>
              <a:defRPr/>
            </a:pPr>
            <a:endParaRPr kumimoji="0" lang="en-US" altLang="zh-CN" sz="1600" b="1" dirty="0">
              <a:effectLst>
                <a:outerShdw blurRad="38100" dist="38100" dir="2700000" algn="tl">
                  <a:srgbClr val="000000">
                    <a:alpha val="43137"/>
                  </a:srgbClr>
                </a:outerShdw>
              </a:effectLst>
              <a:latin typeface="+mn-lt"/>
              <a:ea typeface="+mn-ea"/>
            </a:endParaRPr>
          </a:p>
          <a:p>
            <a:pPr fontAlgn="auto">
              <a:spcBef>
                <a:spcPts val="0"/>
              </a:spcBef>
              <a:spcAft>
                <a:spcPts val="0"/>
              </a:spcAft>
              <a:defRPr/>
            </a:pPr>
            <a:r>
              <a:rPr kumimoji="0" lang="en-GB" altLang="zh-CN" sz="1600" b="1" dirty="0" err="1">
                <a:effectLst>
                  <a:outerShdw blurRad="38100" dist="38100" dir="2700000" algn="tl">
                    <a:srgbClr val="000000">
                      <a:alpha val="43137"/>
                    </a:srgbClr>
                  </a:outerShdw>
                </a:effectLst>
                <a:latin typeface="+mn-lt"/>
                <a:ea typeface="+mn-ea"/>
                <a:hlinkClick r:id="rId3"/>
              </a:rPr>
              <a:t>http://en.wikipedia.org/wiki/John_Bockris</a:t>
            </a:r>
            <a:endParaRPr kumimoji="0" lang="zh-CN" altLang="en-US" sz="1600" b="1" dirty="0">
              <a:effectLst>
                <a:outerShdw blurRad="38100" dist="38100" dir="2700000" algn="tl">
                  <a:srgbClr val="000000">
                    <a:alpha val="43137"/>
                  </a:srgbClr>
                </a:outerShdw>
              </a:effectLst>
              <a:latin typeface="+mn-lt"/>
              <a:ea typeface="+mn-ea"/>
            </a:endParaRPr>
          </a:p>
        </p:txBody>
      </p:sp>
      <p:sp>
        <p:nvSpPr>
          <p:cNvPr id="6" name="TextBox 6">
            <a:extLst>
              <a:ext uri="{FF2B5EF4-FFF2-40B4-BE49-F238E27FC236}">
                <a16:creationId xmlns:a16="http://schemas.microsoft.com/office/drawing/2014/main" id="{79D8654F-66DC-2141-BE62-61EAECAABB96}"/>
              </a:ext>
            </a:extLst>
          </p:cNvPr>
          <p:cNvSpPr txBox="1"/>
          <p:nvPr/>
        </p:nvSpPr>
        <p:spPr>
          <a:xfrm>
            <a:off x="149795" y="1125543"/>
            <a:ext cx="9102725" cy="461665"/>
          </a:xfrm>
          <a:prstGeom prst="rect">
            <a:avLst/>
          </a:prstGeom>
          <a:noFill/>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zh-CN" altLang="en-US" b="1" dirty="0">
                <a:effectLst>
                  <a:outerShdw blurRad="38100" dist="38100" dir="2700000" algn="tl">
                    <a:srgbClr val="C0C0C0"/>
                  </a:outerShdw>
                </a:effectLst>
                <a:latin typeface="黑体" charset="0"/>
              </a:rPr>
              <a:t>氢经济：以氢气为原料，经化学反应产生能量并加以利用的模式。</a:t>
            </a:r>
          </a:p>
        </p:txBody>
      </p:sp>
      <p:grpSp>
        <p:nvGrpSpPr>
          <p:cNvPr id="7" name="组合 22">
            <a:extLst>
              <a:ext uri="{FF2B5EF4-FFF2-40B4-BE49-F238E27FC236}">
                <a16:creationId xmlns:a16="http://schemas.microsoft.com/office/drawing/2014/main" id="{AB8C3319-AED9-7B4D-8373-AB1CBBB8FB80}"/>
              </a:ext>
            </a:extLst>
          </p:cNvPr>
          <p:cNvGrpSpPr>
            <a:grpSpLocks/>
          </p:cNvGrpSpPr>
          <p:nvPr/>
        </p:nvGrpSpPr>
        <p:grpSpPr bwMode="auto">
          <a:xfrm>
            <a:off x="578096" y="1912259"/>
            <a:ext cx="6318030" cy="2262903"/>
            <a:chOff x="1619672" y="1700808"/>
            <a:chExt cx="5832648" cy="2261602"/>
          </a:xfrm>
        </p:grpSpPr>
        <p:grpSp>
          <p:nvGrpSpPr>
            <p:cNvPr id="8" name="组合 17">
              <a:extLst>
                <a:ext uri="{FF2B5EF4-FFF2-40B4-BE49-F238E27FC236}">
                  <a16:creationId xmlns:a16="http://schemas.microsoft.com/office/drawing/2014/main" id="{846214C6-308F-2240-A1B7-51193351F018}"/>
                </a:ext>
              </a:extLst>
            </p:cNvPr>
            <p:cNvGrpSpPr>
              <a:grpSpLocks/>
            </p:cNvGrpSpPr>
            <p:nvPr/>
          </p:nvGrpSpPr>
          <p:grpSpPr bwMode="auto">
            <a:xfrm>
              <a:off x="3276064" y="2204864"/>
              <a:ext cx="4176256" cy="1757546"/>
              <a:chOff x="1043608" y="2132910"/>
              <a:chExt cx="4176256" cy="1757546"/>
            </a:xfrm>
          </p:grpSpPr>
          <p:sp>
            <p:nvSpPr>
              <p:cNvPr id="13" name="TextBox 8">
                <a:extLst>
                  <a:ext uri="{FF2B5EF4-FFF2-40B4-BE49-F238E27FC236}">
                    <a16:creationId xmlns:a16="http://schemas.microsoft.com/office/drawing/2014/main" id="{CF366EAF-4875-9045-997A-429F4BBCA122}"/>
                  </a:ext>
                </a:extLst>
              </p:cNvPr>
              <p:cNvSpPr txBox="1"/>
              <p:nvPr/>
            </p:nvSpPr>
            <p:spPr>
              <a:xfrm>
                <a:off x="1043608" y="2132910"/>
                <a:ext cx="1440000" cy="46140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b="1">
                    <a:solidFill>
                      <a:srgbClr val="FFFFFF"/>
                    </a:solidFill>
                    <a:effectLst>
                      <a:outerShdw blurRad="38100" dist="38100" dir="2700000" algn="tl">
                        <a:srgbClr val="C0C0C0"/>
                      </a:outerShdw>
                    </a:effectLst>
                    <a:latin typeface="黑体" charset="0"/>
                  </a:rPr>
                  <a:t>绿色制氢</a:t>
                </a:r>
              </a:p>
            </p:txBody>
          </p:sp>
          <p:sp>
            <p:nvSpPr>
              <p:cNvPr id="14" name="TextBox 9">
                <a:extLst>
                  <a:ext uri="{FF2B5EF4-FFF2-40B4-BE49-F238E27FC236}">
                    <a16:creationId xmlns:a16="http://schemas.microsoft.com/office/drawing/2014/main" id="{0A3D7CD8-9B2F-9A46-8642-171232D02834}"/>
                  </a:ext>
                </a:extLst>
              </p:cNvPr>
              <p:cNvSpPr txBox="1"/>
              <p:nvPr/>
            </p:nvSpPr>
            <p:spPr>
              <a:xfrm>
                <a:off x="3347864" y="2132912"/>
                <a:ext cx="1872000" cy="46140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b="1">
                    <a:solidFill>
                      <a:srgbClr val="FFFFFF"/>
                    </a:solidFill>
                    <a:effectLst>
                      <a:outerShdw blurRad="38100" dist="38100" dir="2700000" algn="tl">
                        <a:srgbClr val="C0C0C0"/>
                      </a:outerShdw>
                    </a:effectLst>
                    <a:latin typeface="黑体" charset="0"/>
                  </a:rPr>
                  <a:t>氢存储</a:t>
                </a:r>
                <a:r>
                  <a:rPr kumimoji="0" lang="en-US" altLang="zh-CN" b="1">
                    <a:solidFill>
                      <a:srgbClr val="FFFFFF"/>
                    </a:solidFill>
                    <a:effectLst>
                      <a:outerShdw blurRad="38100" dist="38100" dir="2700000" algn="tl">
                        <a:srgbClr val="C0C0C0"/>
                      </a:outerShdw>
                    </a:effectLst>
                    <a:latin typeface="黑体" charset="0"/>
                  </a:rPr>
                  <a:t>/</a:t>
                </a:r>
                <a:r>
                  <a:rPr kumimoji="0" lang="zh-CN" altLang="en-US" b="1">
                    <a:solidFill>
                      <a:srgbClr val="FFFFFF"/>
                    </a:solidFill>
                    <a:effectLst>
                      <a:outerShdw blurRad="38100" dist="38100" dir="2700000" algn="tl">
                        <a:srgbClr val="C0C0C0"/>
                      </a:outerShdw>
                    </a:effectLst>
                    <a:latin typeface="黑体" charset="0"/>
                  </a:rPr>
                  <a:t>运输</a:t>
                </a:r>
              </a:p>
            </p:txBody>
          </p:sp>
          <p:sp>
            <p:nvSpPr>
              <p:cNvPr id="15" name="右箭头 14">
                <a:extLst>
                  <a:ext uri="{FF2B5EF4-FFF2-40B4-BE49-F238E27FC236}">
                    <a16:creationId xmlns:a16="http://schemas.microsoft.com/office/drawing/2014/main" id="{D9BDCE82-49D7-FE44-AEFA-1F88F7703B03}"/>
                  </a:ext>
                </a:extLst>
              </p:cNvPr>
              <p:cNvSpPr/>
              <p:nvPr/>
            </p:nvSpPr>
            <p:spPr>
              <a:xfrm>
                <a:off x="2648104" y="2266712"/>
                <a:ext cx="576064" cy="288032"/>
              </a:xfrm>
              <a:prstGeom prst="rightArrow">
                <a:avLst/>
              </a:prstGeom>
              <a:ln/>
            </p:spPr>
            <p:style>
              <a:lnRef idx="0">
                <a:schemeClr val="accent3"/>
              </a:lnRef>
              <a:fillRef idx="3">
                <a:schemeClr val="accent3"/>
              </a:fillRef>
              <a:effectRef idx="3">
                <a:schemeClr val="accent3"/>
              </a:effectRef>
              <a:fontRef idx="minor">
                <a:schemeClr val="lt1"/>
              </a:fontRef>
            </p:style>
            <p:txBody>
              <a:bodyPr anchor="ctr"/>
              <a:lstStyle/>
              <a:p>
                <a:pPr algn="ctr" fontAlgn="auto">
                  <a:spcBef>
                    <a:spcPts val="0"/>
                  </a:spcBef>
                  <a:spcAft>
                    <a:spcPts val="0"/>
                  </a:spcAft>
                  <a:defRPr/>
                </a:pPr>
                <a:endParaRPr kumimoji="0" lang="zh-CN" altLang="en-US" sz="1800"/>
              </a:p>
            </p:txBody>
          </p:sp>
          <p:grpSp>
            <p:nvGrpSpPr>
              <p:cNvPr id="16" name="右箭头 13">
                <a:extLst>
                  <a:ext uri="{FF2B5EF4-FFF2-40B4-BE49-F238E27FC236}">
                    <a16:creationId xmlns:a16="http://schemas.microsoft.com/office/drawing/2014/main" id="{2D4F7D9F-2E12-E54E-8409-4CACF2ACEAC3}"/>
                  </a:ext>
                </a:extLst>
              </p:cNvPr>
              <p:cNvGrpSpPr>
                <a:grpSpLocks/>
              </p:cNvGrpSpPr>
              <p:nvPr/>
            </p:nvGrpSpPr>
            <p:grpSpPr bwMode="auto">
              <a:xfrm>
                <a:off x="2096206" y="2770798"/>
                <a:ext cx="573041" cy="566720"/>
                <a:chOff x="4328160" y="2987040"/>
                <a:chExt cx="573024" cy="566928"/>
              </a:xfrm>
            </p:grpSpPr>
            <p:pic>
              <p:nvPicPr>
                <p:cNvPr id="21" name="右箭头 13">
                  <a:extLst>
                    <a:ext uri="{FF2B5EF4-FFF2-40B4-BE49-F238E27FC236}">
                      <a16:creationId xmlns:a16="http://schemas.microsoft.com/office/drawing/2014/main" id="{F2F69D6B-FAFF-164A-BFB5-E2678FB46C1F}"/>
                    </a:ext>
                  </a:extLst>
                </p:cNvPr>
                <p:cNvPicPr>
                  <a:picLocks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328160" y="2987040"/>
                  <a:ext cx="573024" cy="566928"/>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20">
                  <a:extLst>
                    <a:ext uri="{FF2B5EF4-FFF2-40B4-BE49-F238E27FC236}">
                      <a16:creationId xmlns:a16="http://schemas.microsoft.com/office/drawing/2014/main" id="{9CB09105-C1F5-554D-8FE9-07C7FC819DF4}"/>
                    </a:ext>
                  </a:extLst>
                </p:cNvPr>
                <p:cNvSpPr txBox="1">
                  <a:spLocks noChangeArrowheads="1"/>
                </p:cNvSpPr>
                <p:nvPr/>
              </p:nvSpPr>
              <p:spPr bwMode="auto">
                <a:xfrm rot="13440178">
                  <a:off x="4364797" y="3181923"/>
                  <a:ext cx="504013" cy="14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endParaRPr kumimoji="0" lang="zh-CN" altLang="en-US" sz="1800">
                    <a:solidFill>
                      <a:srgbClr val="FFFFFF"/>
                    </a:solidFill>
                    <a:latin typeface="Calibri" charset="0"/>
                    <a:ea typeface="宋体" charset="0"/>
                  </a:endParaRPr>
                </a:p>
              </p:txBody>
            </p:sp>
          </p:grpSp>
          <p:sp>
            <p:nvSpPr>
              <p:cNvPr id="17" name="TextBox 14">
                <a:extLst>
                  <a:ext uri="{FF2B5EF4-FFF2-40B4-BE49-F238E27FC236}">
                    <a16:creationId xmlns:a16="http://schemas.microsoft.com/office/drawing/2014/main" id="{54352F90-F31F-EF43-895B-C3E96B2C0D03}"/>
                  </a:ext>
                </a:extLst>
              </p:cNvPr>
              <p:cNvSpPr txBox="1"/>
              <p:nvPr/>
            </p:nvSpPr>
            <p:spPr>
              <a:xfrm>
                <a:off x="2267744" y="3429056"/>
                <a:ext cx="1728000" cy="46140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b="1">
                    <a:solidFill>
                      <a:srgbClr val="FFFFFF"/>
                    </a:solidFill>
                    <a:effectLst>
                      <a:outerShdw blurRad="38100" dist="38100" dir="2700000" algn="tl">
                        <a:srgbClr val="C0C0C0"/>
                      </a:outerShdw>
                    </a:effectLst>
                    <a:latin typeface="黑体" charset="0"/>
                  </a:rPr>
                  <a:t>氢燃料电池</a:t>
                </a:r>
              </a:p>
            </p:txBody>
          </p:sp>
          <p:grpSp>
            <p:nvGrpSpPr>
              <p:cNvPr id="18" name="右箭头 16">
                <a:extLst>
                  <a:ext uri="{FF2B5EF4-FFF2-40B4-BE49-F238E27FC236}">
                    <a16:creationId xmlns:a16="http://schemas.microsoft.com/office/drawing/2014/main" id="{C6ACABF6-6AFF-514A-8189-5CD34BC820CC}"/>
                  </a:ext>
                </a:extLst>
              </p:cNvPr>
              <p:cNvGrpSpPr>
                <a:grpSpLocks/>
              </p:cNvGrpSpPr>
              <p:nvPr/>
            </p:nvGrpSpPr>
            <p:grpSpPr bwMode="auto">
              <a:xfrm>
                <a:off x="3528809" y="2746423"/>
                <a:ext cx="560849" cy="591095"/>
                <a:chOff x="5760720" y="2962656"/>
                <a:chExt cx="560832" cy="591312"/>
              </a:xfrm>
            </p:grpSpPr>
            <p:pic>
              <p:nvPicPr>
                <p:cNvPr id="19" name="右箭头 16">
                  <a:extLst>
                    <a:ext uri="{FF2B5EF4-FFF2-40B4-BE49-F238E27FC236}">
                      <a16:creationId xmlns:a16="http://schemas.microsoft.com/office/drawing/2014/main" id="{8489C321-3991-6049-B91E-3C0B908FEA6B}"/>
                    </a:ext>
                  </a:extLst>
                </p:cNvPr>
                <p:cNvPicPr>
                  <a:picLocks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60720" y="2962656"/>
                  <a:ext cx="560832" cy="591312"/>
                </a:xfrm>
                <a:prstGeom prst="rect">
                  <a:avLst/>
                </a:prstGeom>
                <a:noFill/>
                <a:extLst>
                  <a:ext uri="{909E8E84-426E-40DD-AFC4-6F175D3DCCD1}">
                    <a14:hiddenFill xmlns:a14="http://schemas.microsoft.com/office/drawing/2010/main">
                      <a:solidFill>
                        <a:srgbClr val="FFFFFF"/>
                      </a:solidFill>
                    </a14:hiddenFill>
                  </a:ext>
                </a:extLst>
              </p:spPr>
            </p:pic>
            <p:sp>
              <p:nvSpPr>
                <p:cNvPr id="20" name="Text Box 26">
                  <a:extLst>
                    <a:ext uri="{FF2B5EF4-FFF2-40B4-BE49-F238E27FC236}">
                      <a16:creationId xmlns:a16="http://schemas.microsoft.com/office/drawing/2014/main" id="{F6A3B371-3D02-C44E-BFAE-CE56F73D60D1}"/>
                    </a:ext>
                  </a:extLst>
                </p:cNvPr>
                <p:cNvSpPr txBox="1">
                  <a:spLocks noChangeArrowheads="1"/>
                </p:cNvSpPr>
                <p:nvPr/>
              </p:nvSpPr>
              <p:spPr bwMode="auto">
                <a:xfrm rot="7917934">
                  <a:off x="5795200" y="3164092"/>
                  <a:ext cx="504270" cy="1440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10800000" vert="eaVert"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endParaRPr kumimoji="0" lang="zh-CN" altLang="en-US" sz="1800">
                    <a:solidFill>
                      <a:srgbClr val="FFFFFF"/>
                    </a:solidFill>
                    <a:latin typeface="Calibri" charset="0"/>
                    <a:ea typeface="宋体" charset="0"/>
                  </a:endParaRPr>
                </a:p>
              </p:txBody>
            </p:sp>
          </p:grpSp>
        </p:grpSp>
        <p:sp>
          <p:nvSpPr>
            <p:cNvPr id="9" name="TextBox 18">
              <a:extLst>
                <a:ext uri="{FF2B5EF4-FFF2-40B4-BE49-F238E27FC236}">
                  <a16:creationId xmlns:a16="http://schemas.microsoft.com/office/drawing/2014/main" id="{22EC8A79-7B5D-B54D-B6CC-32683C4C2271}"/>
                </a:ext>
              </a:extLst>
            </p:cNvPr>
            <p:cNvSpPr txBox="1"/>
            <p:nvPr/>
          </p:nvSpPr>
          <p:spPr>
            <a:xfrm>
              <a:off x="1619672" y="1700808"/>
              <a:ext cx="1008112" cy="39988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sz="2000" b="1">
                  <a:solidFill>
                    <a:schemeClr val="bg1"/>
                  </a:solidFill>
                  <a:effectLst>
                    <a:outerShdw blurRad="38100" dist="38100" dir="2700000" algn="tl">
                      <a:srgbClr val="C0C0C0"/>
                    </a:outerShdw>
                  </a:effectLst>
                  <a:latin typeface="黑体" charset="0"/>
                </a:rPr>
                <a:t>太阳能</a:t>
              </a:r>
            </a:p>
          </p:txBody>
        </p:sp>
        <p:sp>
          <p:nvSpPr>
            <p:cNvPr id="10" name="TextBox 19">
              <a:extLst>
                <a:ext uri="{FF2B5EF4-FFF2-40B4-BE49-F238E27FC236}">
                  <a16:creationId xmlns:a16="http://schemas.microsoft.com/office/drawing/2014/main" id="{EF7DF684-0066-5344-A710-17CCFFD03659}"/>
                </a:ext>
              </a:extLst>
            </p:cNvPr>
            <p:cNvSpPr txBox="1"/>
            <p:nvPr/>
          </p:nvSpPr>
          <p:spPr>
            <a:xfrm>
              <a:off x="1619672" y="2864554"/>
              <a:ext cx="1008112" cy="399880"/>
            </a:xfrm>
            <a:prstGeom prst="rect">
              <a:avLst/>
            </a:prstGeom>
          </p:spPr>
          <p:style>
            <a:lnRef idx="0">
              <a:schemeClr val="accent1"/>
            </a:lnRef>
            <a:fillRef idx="3">
              <a:schemeClr val="accent1"/>
            </a:fillRef>
            <a:effectRef idx="3">
              <a:schemeClr val="accent1"/>
            </a:effectRef>
            <a:fontRef idx="minor">
              <a:schemeClr val="lt1"/>
            </a:fontRef>
          </p:style>
          <p:txBody>
            <a:bodyPr>
              <a:spAutoFit/>
            </a:bodyPr>
            <a:lstStyle/>
            <a:p>
              <a:pPr algn="ctr" fontAlgn="auto">
                <a:spcBef>
                  <a:spcPts val="0"/>
                </a:spcBef>
                <a:spcAft>
                  <a:spcPts val="0"/>
                </a:spcAft>
                <a:defRPr/>
              </a:pPr>
              <a:r>
                <a:rPr kumimoji="0" lang="zh-CN" altLang="en-US" sz="2000" b="1" dirty="0">
                  <a:solidFill>
                    <a:schemeClr val="bg1"/>
                  </a:solidFill>
                  <a:effectLst>
                    <a:outerShdw blurRad="38100" dist="38100" dir="2700000" algn="tl">
                      <a:srgbClr val="000000">
                        <a:alpha val="43137"/>
                      </a:srgbClr>
                    </a:outerShdw>
                  </a:effectLst>
                  <a:latin typeface="黑体" pitchFamily="49" charset="-122"/>
                  <a:ea typeface="黑体" pitchFamily="49" charset="-122"/>
                </a:rPr>
                <a:t>水能</a:t>
              </a:r>
            </a:p>
          </p:txBody>
        </p:sp>
        <p:sp>
          <p:nvSpPr>
            <p:cNvPr id="11" name="TextBox 20">
              <a:extLst>
                <a:ext uri="{FF2B5EF4-FFF2-40B4-BE49-F238E27FC236}">
                  <a16:creationId xmlns:a16="http://schemas.microsoft.com/office/drawing/2014/main" id="{4F6469F8-B9A7-EC48-8673-E09FCAF5B7EB}"/>
                </a:ext>
              </a:extLst>
            </p:cNvPr>
            <p:cNvSpPr txBox="1"/>
            <p:nvPr/>
          </p:nvSpPr>
          <p:spPr>
            <a:xfrm>
              <a:off x="1619672" y="2276872"/>
              <a:ext cx="1008112" cy="399880"/>
            </a:xfrm>
            <a:prstGeom prst="rect">
              <a:avLst/>
            </a:prstGeom>
            <a:solidFill>
              <a:srgbClr val="FFC000"/>
            </a:solidFill>
          </p:spPr>
          <p:style>
            <a:lnRef idx="0">
              <a:schemeClr val="accent3"/>
            </a:lnRef>
            <a:fillRef idx="3">
              <a:schemeClr val="accent3"/>
            </a:fillRef>
            <a:effectRef idx="3">
              <a:schemeClr val="accent3"/>
            </a:effectRef>
            <a:fontRef idx="minor">
              <a:schemeClr val="lt1"/>
            </a:fontRef>
          </p:style>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sz="2000" b="1" dirty="0">
                  <a:solidFill>
                    <a:schemeClr val="bg1"/>
                  </a:solidFill>
                  <a:effectLst>
                    <a:outerShdw blurRad="38100" dist="38100" dir="2700000" algn="tl">
                      <a:srgbClr val="C0C0C0"/>
                    </a:outerShdw>
                  </a:effectLst>
                  <a:latin typeface="黑体" charset="0"/>
                </a:rPr>
                <a:t>风能</a:t>
              </a:r>
            </a:p>
          </p:txBody>
        </p:sp>
        <p:sp>
          <p:nvSpPr>
            <p:cNvPr id="12" name="右大括号 11">
              <a:extLst>
                <a:ext uri="{FF2B5EF4-FFF2-40B4-BE49-F238E27FC236}">
                  <a16:creationId xmlns:a16="http://schemas.microsoft.com/office/drawing/2014/main" id="{8F9A45E0-72C7-444E-850A-B2FB898EA718}"/>
                </a:ext>
              </a:extLst>
            </p:cNvPr>
            <p:cNvSpPr/>
            <p:nvPr/>
          </p:nvSpPr>
          <p:spPr>
            <a:xfrm>
              <a:off x="2772826" y="1917268"/>
              <a:ext cx="359057" cy="1151862"/>
            </a:xfrm>
            <a:prstGeom prst="rightBrace">
              <a:avLst/>
            </a:prstGeom>
            <a:ln w="57150">
              <a:solidFill>
                <a:srgbClr val="00B050"/>
              </a:solidFill>
            </a:ln>
          </p:spPr>
          <p:style>
            <a:lnRef idx="1">
              <a:schemeClr val="accent1"/>
            </a:lnRef>
            <a:fillRef idx="0">
              <a:schemeClr val="accent1"/>
            </a:fillRef>
            <a:effectRef idx="0">
              <a:schemeClr val="accent1"/>
            </a:effectRef>
            <a:fontRef idx="minor">
              <a:schemeClr val="tx1"/>
            </a:fontRef>
          </p:style>
          <p:txBody>
            <a:bodyPr anchor="ctr"/>
            <a:lstStyle/>
            <a:p>
              <a:pPr algn="ctr" fontAlgn="auto">
                <a:spcBef>
                  <a:spcPts val="0"/>
                </a:spcBef>
                <a:spcAft>
                  <a:spcPts val="0"/>
                </a:spcAft>
                <a:defRPr/>
              </a:pPr>
              <a:endParaRPr kumimoji="0" lang="zh-CN" altLang="en-US" sz="1800"/>
            </a:p>
          </p:txBody>
        </p:sp>
      </p:grpSp>
      <p:sp>
        <p:nvSpPr>
          <p:cNvPr id="23" name="Rectangle 6">
            <a:extLst>
              <a:ext uri="{FF2B5EF4-FFF2-40B4-BE49-F238E27FC236}">
                <a16:creationId xmlns:a16="http://schemas.microsoft.com/office/drawing/2014/main" id="{825EA24E-DD0B-3B4D-8D65-A8498E1AA64B}"/>
              </a:ext>
            </a:extLst>
          </p:cNvPr>
          <p:cNvSpPr txBox="1">
            <a:spLocks noChangeArrowheads="1"/>
          </p:cNvSpPr>
          <p:nvPr/>
        </p:nvSpPr>
        <p:spPr>
          <a:xfrm>
            <a:off x="2339752" y="262037"/>
            <a:ext cx="561664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nb-NO" sz="3200" dirty="0">
                <a:solidFill>
                  <a:srgbClr val="CC0000"/>
                </a:solidFill>
                <a:effectLst>
                  <a:outerShdw blurRad="38100" dist="38100" dir="2700000" algn="tl">
                    <a:srgbClr val="C0C0C0"/>
                  </a:outerShdw>
                </a:effectLst>
                <a:latin typeface="Times New Roman" charset="0"/>
                <a:ea typeface="黑体" charset="0"/>
                <a:cs typeface="+mn-cs"/>
              </a:rPr>
              <a:t>氢经济 </a:t>
            </a:r>
            <a:r>
              <a:rPr kumimoji="0" lang="nb-NO" altLang="zh-CN" sz="3200" dirty="0">
                <a:solidFill>
                  <a:srgbClr val="CC0000"/>
                </a:solidFill>
                <a:effectLst>
                  <a:outerShdw blurRad="38100" dist="38100" dir="2700000" algn="tl">
                    <a:srgbClr val="C0C0C0"/>
                  </a:outerShdw>
                </a:effectLst>
                <a:latin typeface="Times New Roman" charset="0"/>
                <a:ea typeface="黑体" charset="0"/>
                <a:cs typeface="+mn-cs"/>
              </a:rPr>
              <a:t>(Hydrogen </a:t>
            </a:r>
            <a:r>
              <a:rPr kumimoji="0" lang="nb-NO" altLang="zh-CN" sz="3200" dirty="0" err="1">
                <a:solidFill>
                  <a:srgbClr val="CC0000"/>
                </a:solidFill>
                <a:effectLst>
                  <a:outerShdw blurRad="38100" dist="38100" dir="2700000" algn="tl">
                    <a:srgbClr val="C0C0C0"/>
                  </a:outerShdw>
                </a:effectLst>
                <a:latin typeface="Times New Roman" charset="0"/>
                <a:ea typeface="黑体" charset="0"/>
                <a:cs typeface="+mn-cs"/>
              </a:rPr>
              <a:t>Economy</a:t>
            </a:r>
            <a:r>
              <a:rPr kumimoji="0" lang="nb-NO" altLang="zh-CN" sz="3200" dirty="0">
                <a:solidFill>
                  <a:srgbClr val="CC0000"/>
                </a:solidFill>
                <a:effectLst>
                  <a:outerShdw blurRad="38100" dist="38100" dir="2700000" algn="tl">
                    <a:srgbClr val="C0C0C0"/>
                  </a:outerShdw>
                </a:effectLst>
                <a:latin typeface="Times New Roman" charset="0"/>
                <a:ea typeface="黑体" charset="0"/>
                <a:cs typeface="+mn-cs"/>
              </a:rPr>
              <a:t>)</a:t>
            </a:r>
            <a:endPar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endParaRPr>
          </a:p>
        </p:txBody>
      </p:sp>
      <p:sp>
        <p:nvSpPr>
          <p:cNvPr id="24" name="矩形 23">
            <a:extLst>
              <a:ext uri="{FF2B5EF4-FFF2-40B4-BE49-F238E27FC236}">
                <a16:creationId xmlns:a16="http://schemas.microsoft.com/office/drawing/2014/main" id="{72E02E8B-676E-814D-B7F2-E5B71C256D3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4542251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071E975A-1177-134A-8C44-46434C204A4B}"/>
              </a:ext>
            </a:extLst>
          </p:cNvPr>
          <p:cNvSpPr>
            <a:spLocks noGrp="1"/>
          </p:cNvSpPr>
          <p:nvPr>
            <p:ph type="sldNum" sz="quarter" idx="10"/>
          </p:nvPr>
        </p:nvSpPr>
        <p:spPr/>
        <p:txBody>
          <a:bodyPr/>
          <a:lstStyle/>
          <a:p>
            <a:pPr>
              <a:defRPr/>
            </a:pPr>
            <a:fld id="{F4E841EE-66BC-2C44-B4ED-9E7099E14CB5}" type="slidenum">
              <a:rPr lang="en-US" altLang="zh-CN" smtClean="0"/>
              <a:pPr>
                <a:defRPr/>
              </a:pPr>
              <a:t>35</a:t>
            </a:fld>
            <a:endParaRPr lang="en-US" altLang="zh-CN"/>
          </a:p>
        </p:txBody>
      </p:sp>
      <p:sp>
        <p:nvSpPr>
          <p:cNvPr id="3" name="Text Box 2">
            <a:extLst>
              <a:ext uri="{FF2B5EF4-FFF2-40B4-BE49-F238E27FC236}">
                <a16:creationId xmlns:a16="http://schemas.microsoft.com/office/drawing/2014/main" id="{4797BBE2-BB7C-D34B-812D-FE94D391757A}"/>
              </a:ext>
            </a:extLst>
          </p:cNvPr>
          <p:cNvSpPr txBox="1">
            <a:spLocks noChangeArrowheads="1"/>
          </p:cNvSpPr>
          <p:nvPr/>
        </p:nvSpPr>
        <p:spPr bwMode="auto">
          <a:xfrm>
            <a:off x="107504" y="1032177"/>
            <a:ext cx="8941740" cy="153272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30000"/>
              </a:lnSpc>
              <a:spcBef>
                <a:spcPct val="50000"/>
              </a:spcBef>
              <a:buClr>
                <a:schemeClr val="tx2"/>
              </a:buClr>
              <a:buFont typeface="Wingdings" charset="2"/>
              <a:buNone/>
            </a:pPr>
            <a:r>
              <a:rPr kumimoji="0" lang="zh-CN" altLang="en-US">
                <a:ln w="0"/>
                <a:effectLst>
                  <a:outerShdw blurRad="38100" dist="19050" dir="2700000" algn="tl" rotWithShape="0">
                    <a:schemeClr val="dk1">
                      <a:alpha val="40000"/>
                    </a:schemeClr>
                  </a:outerShdw>
                </a:effectLst>
              </a:rPr>
              <a:t>氢在自然界蕴藏丰富，但主要以化合物的形式存在。化石燃料即为含碳氢的化合物。自然界最丰富的氢资源存在于</a:t>
            </a:r>
            <a:r>
              <a:rPr kumimoji="0" lang="en-US" altLang="zh-CN" dirty="0">
                <a:ln w="0"/>
                <a:effectLst>
                  <a:outerShdw blurRad="38100" dist="19050" dir="2700000" algn="tl" rotWithShape="0">
                    <a:schemeClr val="dk1">
                      <a:alpha val="40000"/>
                    </a:schemeClr>
                  </a:outerShdw>
                </a:effectLst>
              </a:rPr>
              <a:t>H</a:t>
            </a:r>
            <a:r>
              <a:rPr kumimoji="0" lang="en-US" altLang="zh-CN" baseline="-25000" dirty="0">
                <a:ln w="0"/>
                <a:effectLst>
                  <a:outerShdw blurRad="38100" dist="19050" dir="2700000" algn="tl" rotWithShape="0">
                    <a:schemeClr val="dk1">
                      <a:alpha val="40000"/>
                    </a:schemeClr>
                  </a:outerShdw>
                </a:effectLst>
              </a:rPr>
              <a:t>2</a:t>
            </a:r>
            <a:r>
              <a:rPr kumimoji="0" lang="en-US" altLang="zh-CN" dirty="0">
                <a:ln w="0"/>
                <a:effectLst>
                  <a:outerShdw blurRad="38100" dist="19050" dir="2700000" algn="tl" rotWithShape="0">
                    <a:schemeClr val="dk1">
                      <a:alpha val="40000"/>
                    </a:schemeClr>
                  </a:outerShdw>
                </a:effectLst>
              </a:rPr>
              <a:t>O</a:t>
            </a:r>
            <a:r>
              <a:rPr kumimoji="0" lang="zh-CN" altLang="en-US" dirty="0">
                <a:ln w="0"/>
                <a:effectLst>
                  <a:outerShdw blurRad="38100" dist="19050" dir="2700000" algn="tl" rotWithShape="0">
                    <a:schemeClr val="dk1">
                      <a:alpha val="40000"/>
                    </a:schemeClr>
                  </a:outerShdw>
                </a:effectLst>
              </a:rPr>
              <a:t>中。目前工业上主要以煤或天然气为原料制取氢气。</a:t>
            </a:r>
          </a:p>
        </p:txBody>
      </p:sp>
      <p:graphicFrame>
        <p:nvGraphicFramePr>
          <p:cNvPr id="4" name="Group 59">
            <a:extLst>
              <a:ext uri="{FF2B5EF4-FFF2-40B4-BE49-F238E27FC236}">
                <a16:creationId xmlns:a16="http://schemas.microsoft.com/office/drawing/2014/main" id="{E26BF62D-BBDD-1546-9F7E-7C17CE1751A9}"/>
              </a:ext>
            </a:extLst>
          </p:cNvPr>
          <p:cNvGraphicFramePr>
            <a:graphicFrameLocks noGrp="1"/>
          </p:cNvGraphicFramePr>
          <p:nvPr/>
        </p:nvGraphicFramePr>
        <p:xfrm>
          <a:off x="5580112" y="3505206"/>
          <a:ext cx="3200399" cy="3131510"/>
        </p:xfrm>
        <a:graphic>
          <a:graphicData uri="http://schemas.openxmlformats.org/drawingml/2006/table">
            <a:tbl>
              <a:tblPr/>
              <a:tblGrid>
                <a:gridCol w="1754187">
                  <a:extLst>
                    <a:ext uri="{9D8B030D-6E8A-4147-A177-3AD203B41FA5}">
                      <a16:colId xmlns:a16="http://schemas.microsoft.com/office/drawing/2014/main" val="20000"/>
                    </a:ext>
                  </a:extLst>
                </a:gridCol>
                <a:gridCol w="1446212">
                  <a:extLst>
                    <a:ext uri="{9D8B030D-6E8A-4147-A177-3AD203B41FA5}">
                      <a16:colId xmlns:a16="http://schemas.microsoft.com/office/drawing/2014/main" val="20001"/>
                    </a:ext>
                  </a:extLst>
                </a:gridCol>
              </a:tblGrid>
              <a:tr h="70104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Fuel</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Fuel Value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(kJ/g)</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4814">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Wood (pine)</a:t>
                      </a:r>
                    </a:p>
                  </a:txBody>
                  <a:tcPr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18</a:t>
                      </a:r>
                    </a:p>
                  </a:txBody>
                  <a:tcPr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04814">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Coal</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31</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0640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Crude oil</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45</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04814">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Gasoline</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48</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404814">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Natural gas</a:t>
                      </a:r>
                    </a:p>
                  </a:txBody>
                  <a:tcPr horzOverflow="overflow">
                    <a:lnL>
                      <a:noFill/>
                    </a:lnL>
                    <a:lnR w="1270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49</a:t>
                      </a:r>
                    </a:p>
                  </a:txBody>
                  <a:tcPr horzOverflow="overflow">
                    <a:lnL w="1270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404814">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outerShdw blurRad="38100" dist="38100" dir="2700000" algn="tl">
                              <a:srgbClr val="C0C0C0"/>
                            </a:outerShdw>
                          </a:effectLst>
                          <a:latin typeface="Times New Roman" charset="0"/>
                          <a:ea typeface="黑体" charset="0"/>
                        </a:rPr>
                        <a:t>Hydrogen</a:t>
                      </a:r>
                    </a:p>
                  </a:txBody>
                  <a:tcPr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rgbClr val="006600"/>
                          </a:solidFill>
                          <a:effectLst>
                            <a:outerShdw blurRad="38100" dist="38100" dir="2700000" algn="tl">
                              <a:srgbClr val="C0C0C0"/>
                            </a:outerShdw>
                          </a:effectLst>
                          <a:latin typeface="Times New Roman" charset="0"/>
                          <a:ea typeface="黑体" charset="0"/>
                        </a:rPr>
                        <a:t>142</a:t>
                      </a:r>
                    </a:p>
                  </a:txBody>
                  <a:tcPr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5" name="Text Box 36">
            <a:extLst>
              <a:ext uri="{FF2B5EF4-FFF2-40B4-BE49-F238E27FC236}">
                <a16:creationId xmlns:a16="http://schemas.microsoft.com/office/drawing/2014/main" id="{5D1DE74F-096C-3F4B-92BA-6AA5CE83A677}"/>
              </a:ext>
            </a:extLst>
          </p:cNvPr>
          <p:cNvSpPr txBox="1">
            <a:spLocks noChangeArrowheads="1"/>
          </p:cNvSpPr>
          <p:nvPr/>
        </p:nvSpPr>
        <p:spPr bwMode="auto">
          <a:xfrm>
            <a:off x="5940152" y="2667004"/>
            <a:ext cx="2629245" cy="769441"/>
          </a:xfrm>
          <a:prstGeom prst="rect">
            <a:avLst/>
          </a:prstGeom>
          <a:noFill/>
          <a:ln w="9525">
            <a:noFill/>
            <a:miter lim="800000"/>
            <a:headEnd/>
            <a:tailEnd/>
          </a:ln>
          <a:effectLst/>
        </p:spPr>
        <p:txBody>
          <a:bodyPr wrap="none">
            <a:spAutoFit/>
          </a:bodyPr>
          <a:lstStyle/>
          <a:p>
            <a:pPr algn="ctr">
              <a:defRPr/>
            </a:pPr>
            <a:r>
              <a:rPr kumimoji="0" lang="en-US" altLang="zh-CN" sz="2200" dirty="0">
                <a:ln w="0"/>
                <a:effectLst>
                  <a:outerShdw blurRad="38100" dist="19050" dir="2700000" algn="tl" rotWithShape="0">
                    <a:schemeClr val="dk1">
                      <a:alpha val="40000"/>
                    </a:schemeClr>
                  </a:outerShdw>
                </a:effectLst>
                <a:latin typeface="Times New Roman" pitchFamily="18" charset="0"/>
                <a:ea typeface="黑体" pitchFamily="2" charset="-122"/>
              </a:rPr>
              <a:t>Fuel Values of </a:t>
            </a:r>
          </a:p>
          <a:p>
            <a:pPr algn="ctr">
              <a:defRPr/>
            </a:pPr>
            <a:r>
              <a:rPr kumimoji="0" lang="en-US" altLang="zh-CN" sz="2200" dirty="0">
                <a:ln w="0"/>
                <a:effectLst>
                  <a:outerShdw blurRad="38100" dist="19050" dir="2700000" algn="tl" rotWithShape="0">
                    <a:schemeClr val="dk1">
                      <a:alpha val="40000"/>
                    </a:schemeClr>
                  </a:outerShdw>
                </a:effectLst>
                <a:latin typeface="Times New Roman" pitchFamily="18" charset="0"/>
                <a:ea typeface="黑体" pitchFamily="2" charset="-122"/>
              </a:rPr>
              <a:t>Some Common Fuels</a:t>
            </a:r>
          </a:p>
        </p:txBody>
      </p:sp>
      <p:grpSp>
        <p:nvGrpSpPr>
          <p:cNvPr id="6" name="Group 47">
            <a:extLst>
              <a:ext uri="{FF2B5EF4-FFF2-40B4-BE49-F238E27FC236}">
                <a16:creationId xmlns:a16="http://schemas.microsoft.com/office/drawing/2014/main" id="{80E487E6-7E82-8745-8559-AD9AE21B7E9F}"/>
              </a:ext>
            </a:extLst>
          </p:cNvPr>
          <p:cNvGrpSpPr>
            <a:grpSpLocks/>
          </p:cNvGrpSpPr>
          <p:nvPr/>
        </p:nvGrpSpPr>
        <p:grpSpPr bwMode="auto">
          <a:xfrm>
            <a:off x="611194" y="2781300"/>
            <a:ext cx="4681537" cy="863600"/>
            <a:chOff x="552" y="1824"/>
            <a:chExt cx="2949" cy="544"/>
          </a:xfrm>
        </p:grpSpPr>
        <p:sp>
          <p:nvSpPr>
            <p:cNvPr id="7" name="Text Box 39">
              <a:extLst>
                <a:ext uri="{FF2B5EF4-FFF2-40B4-BE49-F238E27FC236}">
                  <a16:creationId xmlns:a16="http://schemas.microsoft.com/office/drawing/2014/main" id="{2F963510-A697-4E43-93FA-EF69CF1585EA}"/>
                </a:ext>
              </a:extLst>
            </p:cNvPr>
            <p:cNvSpPr txBox="1">
              <a:spLocks noChangeArrowheads="1"/>
            </p:cNvSpPr>
            <p:nvPr/>
          </p:nvSpPr>
          <p:spPr bwMode="auto">
            <a:xfrm>
              <a:off x="745" y="1944"/>
              <a:ext cx="2663" cy="291"/>
            </a:xfrm>
            <a:prstGeom prst="rect">
              <a:avLst/>
            </a:prstGeom>
            <a:noFill/>
            <a:ln w="9525">
              <a:noFill/>
              <a:miter lim="800000"/>
              <a:headEnd/>
              <a:tailEnd/>
            </a:ln>
            <a:effectLst/>
          </p:spPr>
          <p:txBody>
            <a:bodyPr>
              <a:spAutoFit/>
            </a:bodyPr>
            <a:lstStyle/>
            <a:p>
              <a:pPr>
                <a:defRPr/>
              </a:pPr>
              <a:r>
                <a:rPr kumimoji="0" lang="en-US" altLang="zh-CN">
                  <a:ln w="0"/>
                  <a:effectLst>
                    <a:outerShdw blurRad="38100" dist="19050" dir="2700000" algn="tl" rotWithShape="0">
                      <a:schemeClr val="dk1">
                        <a:alpha val="40000"/>
                      </a:schemeClr>
                    </a:outerShdw>
                  </a:effectLst>
                  <a:latin typeface="Times New Roman" pitchFamily="18" charset="0"/>
                  <a:ea typeface="黑体" pitchFamily="2" charset="-122"/>
                </a:rPr>
                <a:t>2H</a:t>
              </a:r>
              <a:r>
                <a:rPr kumimoji="0" lang="en-US" altLang="zh-CN" baseline="-25000">
                  <a:ln w="0"/>
                  <a:effectLst>
                    <a:outerShdw blurRad="38100" dist="19050" dir="2700000" algn="tl" rotWithShape="0">
                      <a:schemeClr val="dk1">
                        <a:alpha val="40000"/>
                      </a:schemeClr>
                    </a:outerShdw>
                  </a:effectLst>
                  <a:latin typeface="Times New Roman" pitchFamily="18" charset="0"/>
                  <a:ea typeface="黑体" pitchFamily="2" charset="-122"/>
                </a:rPr>
                <a:t>2</a:t>
              </a:r>
              <a:r>
                <a:rPr kumimoji="0" lang="en-US" altLang="zh-CN">
                  <a:ln w="0"/>
                  <a:effectLst>
                    <a:outerShdw blurRad="38100" dist="19050" dir="2700000" algn="tl" rotWithShape="0">
                      <a:schemeClr val="dk1">
                        <a:alpha val="40000"/>
                      </a:schemeClr>
                    </a:outerShdw>
                  </a:effectLst>
                  <a:latin typeface="Times New Roman" pitchFamily="18" charset="0"/>
                  <a:ea typeface="黑体" pitchFamily="2" charset="-122"/>
                </a:rPr>
                <a:t> </a:t>
              </a:r>
              <a:r>
                <a:rPr kumimoji="0" lang="en-US" altLang="zh-CN" sz="2000">
                  <a:ln w="0"/>
                  <a:effectLst>
                    <a:outerShdw blurRad="38100" dist="19050" dir="2700000" algn="tl" rotWithShape="0">
                      <a:schemeClr val="dk1">
                        <a:alpha val="40000"/>
                      </a:schemeClr>
                    </a:outerShdw>
                  </a:effectLst>
                  <a:latin typeface="Times New Roman" pitchFamily="18" charset="0"/>
                  <a:ea typeface="黑体" pitchFamily="2" charset="-122"/>
                </a:rPr>
                <a:t>(</a:t>
              </a:r>
              <a:r>
                <a:rPr kumimoji="0" lang="en-US" altLang="zh-CN" sz="2000" i="1">
                  <a:ln w="0"/>
                  <a:effectLst>
                    <a:outerShdw blurRad="38100" dist="19050" dir="2700000" algn="tl" rotWithShape="0">
                      <a:schemeClr val="dk1">
                        <a:alpha val="40000"/>
                      </a:schemeClr>
                    </a:outerShdw>
                  </a:effectLst>
                  <a:latin typeface="Times New Roman" pitchFamily="18" charset="0"/>
                  <a:ea typeface="黑体" pitchFamily="2" charset="-122"/>
                </a:rPr>
                <a:t>g</a:t>
              </a:r>
              <a:r>
                <a:rPr kumimoji="0" lang="en-US" altLang="zh-CN" sz="2000">
                  <a:ln w="0"/>
                  <a:effectLst>
                    <a:outerShdw blurRad="38100" dist="19050" dir="2700000" algn="tl" rotWithShape="0">
                      <a:schemeClr val="dk1">
                        <a:alpha val="40000"/>
                      </a:schemeClr>
                    </a:outerShdw>
                  </a:effectLst>
                  <a:latin typeface="Times New Roman" pitchFamily="18" charset="0"/>
                  <a:ea typeface="黑体" pitchFamily="2" charset="-122"/>
                </a:rPr>
                <a:t>)</a:t>
              </a:r>
              <a:r>
                <a:rPr kumimoji="0" lang="en-US" altLang="zh-CN">
                  <a:ln w="0"/>
                  <a:effectLst>
                    <a:outerShdw blurRad="38100" dist="19050" dir="2700000" algn="tl" rotWithShape="0">
                      <a:schemeClr val="dk1">
                        <a:alpha val="40000"/>
                      </a:schemeClr>
                    </a:outerShdw>
                  </a:effectLst>
                  <a:latin typeface="Times New Roman" pitchFamily="18" charset="0"/>
                  <a:ea typeface="黑体" pitchFamily="2" charset="-122"/>
                </a:rPr>
                <a:t> + O</a:t>
              </a:r>
              <a:r>
                <a:rPr kumimoji="0" lang="en-US" altLang="zh-CN" baseline="-25000">
                  <a:ln w="0"/>
                  <a:effectLst>
                    <a:outerShdw blurRad="38100" dist="19050" dir="2700000" algn="tl" rotWithShape="0">
                      <a:schemeClr val="dk1">
                        <a:alpha val="40000"/>
                      </a:schemeClr>
                    </a:outerShdw>
                  </a:effectLst>
                  <a:latin typeface="Times New Roman" pitchFamily="18" charset="0"/>
                  <a:ea typeface="黑体" pitchFamily="2" charset="-122"/>
                </a:rPr>
                <a:t>2</a:t>
              </a:r>
              <a:r>
                <a:rPr kumimoji="0" lang="en-US" altLang="zh-CN">
                  <a:ln w="0"/>
                  <a:effectLst>
                    <a:outerShdw blurRad="38100" dist="19050" dir="2700000" algn="tl" rotWithShape="0">
                      <a:schemeClr val="dk1">
                        <a:alpha val="40000"/>
                      </a:schemeClr>
                    </a:outerShdw>
                  </a:effectLst>
                  <a:latin typeface="Times New Roman" pitchFamily="18" charset="0"/>
                  <a:ea typeface="黑体" pitchFamily="2" charset="-122"/>
                </a:rPr>
                <a:t> </a:t>
              </a:r>
              <a:r>
                <a:rPr kumimoji="0" lang="en-US" altLang="zh-CN" sz="2000">
                  <a:ln w="0"/>
                  <a:effectLst>
                    <a:outerShdw blurRad="38100" dist="19050" dir="2700000" algn="tl" rotWithShape="0">
                      <a:schemeClr val="dk1">
                        <a:alpha val="40000"/>
                      </a:schemeClr>
                    </a:outerShdw>
                  </a:effectLst>
                  <a:latin typeface="Times New Roman" pitchFamily="18" charset="0"/>
                  <a:ea typeface="黑体" pitchFamily="2" charset="-122"/>
                </a:rPr>
                <a:t>(</a:t>
              </a:r>
              <a:r>
                <a:rPr kumimoji="0" lang="en-US" altLang="zh-CN" sz="2000" i="1">
                  <a:ln w="0"/>
                  <a:effectLst>
                    <a:outerShdw blurRad="38100" dist="19050" dir="2700000" algn="tl" rotWithShape="0">
                      <a:schemeClr val="dk1">
                        <a:alpha val="40000"/>
                      </a:schemeClr>
                    </a:outerShdw>
                  </a:effectLst>
                  <a:latin typeface="Times New Roman" pitchFamily="18" charset="0"/>
                  <a:ea typeface="黑体" pitchFamily="2" charset="-122"/>
                </a:rPr>
                <a:t>g</a:t>
              </a:r>
              <a:r>
                <a:rPr kumimoji="0" lang="en-US" altLang="zh-CN" sz="2000">
                  <a:ln w="0"/>
                  <a:effectLst>
                    <a:outerShdw blurRad="38100" dist="19050" dir="2700000" algn="tl" rotWithShape="0">
                      <a:schemeClr val="dk1">
                        <a:alpha val="40000"/>
                      </a:schemeClr>
                    </a:outerShdw>
                  </a:effectLst>
                  <a:latin typeface="Times New Roman" pitchFamily="18" charset="0"/>
                  <a:ea typeface="黑体" pitchFamily="2" charset="-122"/>
                </a:rPr>
                <a:t>)</a:t>
              </a:r>
              <a:r>
                <a:rPr kumimoji="0" lang="en-US" altLang="zh-CN">
                  <a:ln w="0"/>
                  <a:effectLst>
                    <a:outerShdw blurRad="38100" dist="19050" dir="2700000" algn="tl" rotWithShape="0">
                      <a:schemeClr val="dk1">
                        <a:alpha val="40000"/>
                      </a:schemeClr>
                    </a:outerShdw>
                  </a:effectLst>
                  <a:latin typeface="Times New Roman" pitchFamily="18" charset="0"/>
                  <a:ea typeface="黑体" pitchFamily="2" charset="-122"/>
                </a:rPr>
                <a:t>           2H</a:t>
              </a:r>
              <a:r>
                <a:rPr kumimoji="0" lang="en-US" altLang="zh-CN" baseline="-25000">
                  <a:ln w="0"/>
                  <a:effectLst>
                    <a:outerShdw blurRad="38100" dist="19050" dir="2700000" algn="tl" rotWithShape="0">
                      <a:schemeClr val="dk1">
                        <a:alpha val="40000"/>
                      </a:schemeClr>
                    </a:outerShdw>
                  </a:effectLst>
                  <a:latin typeface="Times New Roman" pitchFamily="18" charset="0"/>
                  <a:ea typeface="黑体" pitchFamily="2" charset="-122"/>
                </a:rPr>
                <a:t>2</a:t>
              </a:r>
              <a:r>
                <a:rPr kumimoji="0" lang="en-US" altLang="zh-CN">
                  <a:ln w="0"/>
                  <a:effectLst>
                    <a:outerShdw blurRad="38100" dist="19050" dir="2700000" algn="tl" rotWithShape="0">
                      <a:schemeClr val="dk1">
                        <a:alpha val="40000"/>
                      </a:schemeClr>
                    </a:outerShdw>
                  </a:effectLst>
                  <a:latin typeface="Times New Roman" pitchFamily="18" charset="0"/>
                  <a:ea typeface="黑体" pitchFamily="2" charset="-122"/>
                </a:rPr>
                <a:t>O </a:t>
              </a:r>
              <a:r>
                <a:rPr kumimoji="0" lang="en-US" altLang="zh-CN" sz="2000">
                  <a:ln w="0"/>
                  <a:effectLst>
                    <a:outerShdw blurRad="38100" dist="19050" dir="2700000" algn="tl" rotWithShape="0">
                      <a:schemeClr val="dk1">
                        <a:alpha val="40000"/>
                      </a:schemeClr>
                    </a:outerShdw>
                  </a:effectLst>
                  <a:latin typeface="Times New Roman" pitchFamily="18" charset="0"/>
                  <a:ea typeface="黑体" pitchFamily="2" charset="-122"/>
                </a:rPr>
                <a:t>(</a:t>
              </a:r>
              <a:r>
                <a:rPr kumimoji="0" lang="en-US" altLang="zh-CN" sz="2000" i="1">
                  <a:ln w="0"/>
                  <a:effectLst>
                    <a:outerShdw blurRad="38100" dist="19050" dir="2700000" algn="tl" rotWithShape="0">
                      <a:schemeClr val="dk1">
                        <a:alpha val="40000"/>
                      </a:schemeClr>
                    </a:outerShdw>
                  </a:effectLst>
                  <a:latin typeface="Times New Roman" pitchFamily="18" charset="0"/>
                  <a:ea typeface="黑体" pitchFamily="2" charset="-122"/>
                </a:rPr>
                <a:t>l</a:t>
              </a:r>
              <a:r>
                <a:rPr kumimoji="0" lang="en-US" altLang="zh-CN" sz="2000">
                  <a:ln w="0"/>
                  <a:effectLst>
                    <a:outerShdw blurRad="38100" dist="19050" dir="2700000" algn="tl" rotWithShape="0">
                      <a:schemeClr val="dk1">
                        <a:alpha val="40000"/>
                      </a:schemeClr>
                    </a:outerShdw>
                  </a:effectLst>
                  <a:latin typeface="Times New Roman" pitchFamily="18" charset="0"/>
                  <a:ea typeface="黑体" pitchFamily="2" charset="-122"/>
                </a:rPr>
                <a:t>)</a:t>
              </a:r>
            </a:p>
          </p:txBody>
        </p:sp>
        <p:sp>
          <p:nvSpPr>
            <p:cNvPr id="8" name="Line 40">
              <a:extLst>
                <a:ext uri="{FF2B5EF4-FFF2-40B4-BE49-F238E27FC236}">
                  <a16:creationId xmlns:a16="http://schemas.microsoft.com/office/drawing/2014/main" id="{A142EC60-1550-454C-915C-4A9E3095C32C}"/>
                </a:ext>
              </a:extLst>
            </p:cNvPr>
            <p:cNvSpPr>
              <a:spLocks noChangeShapeType="1"/>
            </p:cNvSpPr>
            <p:nvPr/>
          </p:nvSpPr>
          <p:spPr bwMode="auto">
            <a:xfrm>
              <a:off x="2058" y="2111"/>
              <a:ext cx="438" cy="1"/>
            </a:xfrm>
            <a:prstGeom prst="line">
              <a:avLst/>
            </a:prstGeom>
            <a:noFill/>
            <a:ln w="28575">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ln w="0"/>
                <a:effectLst>
                  <a:outerShdw blurRad="38100" dist="19050" dir="2700000" algn="tl" rotWithShape="0">
                    <a:schemeClr val="dk1">
                      <a:alpha val="40000"/>
                    </a:schemeClr>
                  </a:outerShdw>
                </a:effectLst>
              </a:endParaRPr>
            </a:p>
          </p:txBody>
        </p:sp>
        <p:sp>
          <p:nvSpPr>
            <p:cNvPr id="9" name="Rectangle 41">
              <a:extLst>
                <a:ext uri="{FF2B5EF4-FFF2-40B4-BE49-F238E27FC236}">
                  <a16:creationId xmlns:a16="http://schemas.microsoft.com/office/drawing/2014/main" id="{D2FDA358-9E21-F549-80C7-2EFB375E05F0}"/>
                </a:ext>
              </a:extLst>
            </p:cNvPr>
            <p:cNvSpPr>
              <a:spLocks noChangeArrowheads="1"/>
            </p:cNvSpPr>
            <p:nvPr/>
          </p:nvSpPr>
          <p:spPr bwMode="auto">
            <a:xfrm>
              <a:off x="552" y="1824"/>
              <a:ext cx="2949" cy="544"/>
            </a:xfrm>
            <a:prstGeom prst="rect">
              <a:avLst/>
            </a:prstGeom>
            <a:noFill/>
            <a:ln w="38100">
              <a:solidFill>
                <a:srgbClr val="FF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endParaRPr lang="zh-CN" altLang="zh-CN">
                <a:ln w="0"/>
                <a:effectLst>
                  <a:outerShdw blurRad="38100" dist="19050" dir="2700000" algn="tl" rotWithShape="0">
                    <a:schemeClr val="dk1">
                      <a:alpha val="40000"/>
                    </a:schemeClr>
                  </a:outerShdw>
                </a:effectLst>
              </a:endParaRPr>
            </a:p>
          </p:txBody>
        </p:sp>
      </p:grpSp>
      <p:sp>
        <p:nvSpPr>
          <p:cNvPr id="10" name="Text Box 42">
            <a:extLst>
              <a:ext uri="{FF2B5EF4-FFF2-40B4-BE49-F238E27FC236}">
                <a16:creationId xmlns:a16="http://schemas.microsoft.com/office/drawing/2014/main" id="{EA5A92D5-ACCB-8E40-87EA-79F5760CBA3E}"/>
              </a:ext>
            </a:extLst>
          </p:cNvPr>
          <p:cNvSpPr txBox="1">
            <a:spLocks noChangeArrowheads="1"/>
          </p:cNvSpPr>
          <p:nvPr/>
        </p:nvSpPr>
        <p:spPr bwMode="auto">
          <a:xfrm>
            <a:off x="251520" y="3962400"/>
            <a:ext cx="5181600" cy="249299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30000"/>
              </a:lnSpc>
            </a:pPr>
            <a:r>
              <a:rPr kumimoji="0" lang="zh-CN" altLang="en-US" dirty="0">
                <a:ln w="0"/>
                <a:effectLst>
                  <a:outerShdw blurRad="38100" dist="19050" dir="2700000" algn="tl" rotWithShape="0">
                    <a:schemeClr val="dk1">
                      <a:alpha val="40000"/>
                    </a:schemeClr>
                  </a:outerShdw>
                </a:effectLst>
              </a:rPr>
              <a:t>利用太阳能在催化剂如</a:t>
            </a:r>
            <a:r>
              <a:rPr kumimoji="0" lang="en-US" altLang="zh-CN" dirty="0">
                <a:ln w="0"/>
                <a:effectLst>
                  <a:outerShdw blurRad="38100" dist="19050" dir="2700000" algn="tl" rotWithShape="0">
                    <a:schemeClr val="dk1">
                      <a:alpha val="40000"/>
                    </a:schemeClr>
                  </a:outerShdw>
                </a:effectLst>
              </a:rPr>
              <a:t>TiO</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存在下光解水是获取</a:t>
            </a:r>
            <a:r>
              <a:rPr kumimoji="0" lang="en-US" altLang="zh-CN" dirty="0">
                <a:ln w="0"/>
                <a:effectLst>
                  <a:outerShdw blurRad="38100" dist="19050" dir="2700000" algn="tl" rotWithShape="0">
                    <a:schemeClr val="dk1">
                      <a:alpha val="40000"/>
                    </a:schemeClr>
                  </a:outerShdw>
                </a:effectLst>
              </a:rPr>
              <a:t>H</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的理想途径。所得</a:t>
            </a:r>
            <a:r>
              <a:rPr kumimoji="0" lang="en-US" altLang="zh-CN" dirty="0">
                <a:ln w="0"/>
                <a:effectLst>
                  <a:outerShdw blurRad="38100" dist="19050" dir="2700000" algn="tl" rotWithShape="0">
                    <a:schemeClr val="dk1">
                      <a:alpha val="40000"/>
                    </a:schemeClr>
                  </a:outerShdw>
                </a:effectLst>
              </a:rPr>
              <a:t>H</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再与</a:t>
            </a:r>
            <a:r>
              <a:rPr kumimoji="0" lang="en-US" altLang="zh-CN" dirty="0">
                <a:ln w="0"/>
                <a:effectLst>
                  <a:outerShdw blurRad="38100" dist="19050" dir="2700000" algn="tl" rotWithShape="0">
                    <a:schemeClr val="dk1">
                      <a:alpha val="40000"/>
                    </a:schemeClr>
                  </a:outerShdw>
                </a:effectLst>
              </a:rPr>
              <a:t>O</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反应生成</a:t>
            </a:r>
            <a:r>
              <a:rPr kumimoji="0" lang="en-US" altLang="zh-CN" dirty="0">
                <a:ln w="0"/>
                <a:effectLst>
                  <a:outerShdw blurRad="38100" dist="19050" dir="2700000" algn="tl" rotWithShape="0">
                    <a:schemeClr val="dk1">
                      <a:alpha val="40000"/>
                    </a:schemeClr>
                  </a:outerShdw>
                </a:effectLst>
              </a:rPr>
              <a:t>H</a:t>
            </a:r>
            <a:r>
              <a:rPr kumimoji="0" lang="en-US" altLang="zh-CN" baseline="-25000" dirty="0">
                <a:ln w="0"/>
                <a:effectLst>
                  <a:outerShdw blurRad="38100" dist="19050" dir="2700000" algn="tl" rotWithShape="0">
                    <a:schemeClr val="dk1">
                      <a:alpha val="40000"/>
                    </a:schemeClr>
                  </a:outerShdw>
                </a:effectLst>
              </a:rPr>
              <a:t>2</a:t>
            </a:r>
            <a:r>
              <a:rPr kumimoji="0" lang="en-US" altLang="zh-CN" dirty="0">
                <a:ln w="0"/>
                <a:effectLst>
                  <a:outerShdw blurRad="38100" dist="19050" dir="2700000" algn="tl" rotWithShape="0">
                    <a:schemeClr val="dk1">
                      <a:alpha val="40000"/>
                    </a:schemeClr>
                  </a:outerShdw>
                </a:effectLst>
              </a:rPr>
              <a:t>O</a:t>
            </a:r>
            <a:r>
              <a:rPr kumimoji="0" lang="zh-CN" altLang="en-US" dirty="0">
                <a:ln w="0"/>
                <a:effectLst>
                  <a:outerShdw blurRad="38100" dist="19050" dir="2700000" algn="tl" rotWithShape="0">
                    <a:schemeClr val="dk1">
                      <a:alpha val="40000"/>
                    </a:schemeClr>
                  </a:outerShdw>
                </a:effectLst>
              </a:rPr>
              <a:t>，给出能量，这个过程清洁、无污染。这就是人们所期望的“</a:t>
            </a:r>
            <a:r>
              <a:rPr kumimoji="0" lang="zh-CN" altLang="en-US" dirty="0">
                <a:ln w="0"/>
                <a:solidFill>
                  <a:srgbClr val="C00000"/>
                </a:solidFill>
                <a:effectLst>
                  <a:outerShdw blurRad="38100" dist="19050" dir="2700000" algn="tl" rotWithShape="0">
                    <a:schemeClr val="dk1">
                      <a:alpha val="40000"/>
                    </a:schemeClr>
                  </a:outerShdw>
                </a:effectLst>
              </a:rPr>
              <a:t>氢经济</a:t>
            </a:r>
            <a:r>
              <a:rPr kumimoji="0" lang="zh-CN" altLang="en-US" dirty="0">
                <a:ln w="0"/>
                <a:effectLst>
                  <a:outerShdw blurRad="38100" dist="19050" dir="2700000" algn="tl" rotWithShape="0">
                    <a:schemeClr val="dk1">
                      <a:alpha val="40000"/>
                    </a:schemeClr>
                  </a:outerShdw>
                </a:effectLst>
              </a:rPr>
              <a:t>”时代。</a:t>
            </a:r>
          </a:p>
        </p:txBody>
      </p:sp>
      <p:sp>
        <p:nvSpPr>
          <p:cNvPr id="11" name="Rectangle 6">
            <a:extLst>
              <a:ext uri="{FF2B5EF4-FFF2-40B4-BE49-F238E27FC236}">
                <a16:creationId xmlns:a16="http://schemas.microsoft.com/office/drawing/2014/main" id="{49715166-71FE-E84B-A750-32343B06476E}"/>
              </a:ext>
            </a:extLst>
          </p:cNvPr>
          <p:cNvSpPr txBox="1">
            <a:spLocks noChangeArrowheads="1"/>
          </p:cNvSpPr>
          <p:nvPr/>
        </p:nvSpPr>
        <p:spPr>
          <a:xfrm>
            <a:off x="2339752" y="262037"/>
            <a:ext cx="561664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nb-NO" sz="3200" dirty="0">
                <a:solidFill>
                  <a:srgbClr val="CC0000"/>
                </a:solidFill>
                <a:effectLst>
                  <a:outerShdw blurRad="38100" dist="38100" dir="2700000" algn="tl">
                    <a:srgbClr val="C0C0C0"/>
                  </a:outerShdw>
                </a:effectLst>
                <a:latin typeface="Times New Roman" charset="0"/>
                <a:ea typeface="黑体" charset="0"/>
                <a:cs typeface="+mn-cs"/>
              </a:rPr>
              <a:t>氢经济 </a:t>
            </a:r>
            <a:r>
              <a:rPr kumimoji="0" lang="nb-NO" altLang="zh-CN" sz="3200" dirty="0">
                <a:solidFill>
                  <a:srgbClr val="CC0000"/>
                </a:solidFill>
                <a:effectLst>
                  <a:outerShdw blurRad="38100" dist="38100" dir="2700000" algn="tl">
                    <a:srgbClr val="C0C0C0"/>
                  </a:outerShdw>
                </a:effectLst>
                <a:latin typeface="Times New Roman" charset="0"/>
                <a:ea typeface="黑体" charset="0"/>
                <a:cs typeface="+mn-cs"/>
              </a:rPr>
              <a:t>(Hydrogen </a:t>
            </a:r>
            <a:r>
              <a:rPr kumimoji="0" lang="nb-NO" altLang="zh-CN" sz="3200" dirty="0" err="1">
                <a:solidFill>
                  <a:srgbClr val="CC0000"/>
                </a:solidFill>
                <a:effectLst>
                  <a:outerShdw blurRad="38100" dist="38100" dir="2700000" algn="tl">
                    <a:srgbClr val="C0C0C0"/>
                  </a:outerShdw>
                </a:effectLst>
                <a:latin typeface="Times New Roman" charset="0"/>
                <a:ea typeface="黑体" charset="0"/>
                <a:cs typeface="+mn-cs"/>
              </a:rPr>
              <a:t>Economy</a:t>
            </a:r>
            <a:r>
              <a:rPr kumimoji="0" lang="nb-NO" altLang="zh-CN" sz="3200" dirty="0">
                <a:solidFill>
                  <a:srgbClr val="CC0000"/>
                </a:solidFill>
                <a:effectLst>
                  <a:outerShdw blurRad="38100" dist="38100" dir="2700000" algn="tl">
                    <a:srgbClr val="C0C0C0"/>
                  </a:outerShdw>
                </a:effectLst>
                <a:latin typeface="Times New Roman" charset="0"/>
                <a:ea typeface="黑体" charset="0"/>
                <a:cs typeface="+mn-cs"/>
              </a:rPr>
              <a:t>)</a:t>
            </a:r>
            <a:endPar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endParaRPr>
          </a:p>
        </p:txBody>
      </p:sp>
      <p:sp>
        <p:nvSpPr>
          <p:cNvPr id="12" name="矩形 11">
            <a:extLst>
              <a:ext uri="{FF2B5EF4-FFF2-40B4-BE49-F238E27FC236}">
                <a16:creationId xmlns:a16="http://schemas.microsoft.com/office/drawing/2014/main" id="{9F5E996B-56B8-484E-A36D-46EF8622E64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0112535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EEBB3223-A5F5-B24F-B1CB-053347440600}"/>
              </a:ext>
            </a:extLst>
          </p:cNvPr>
          <p:cNvSpPr>
            <a:spLocks noGrp="1"/>
          </p:cNvSpPr>
          <p:nvPr>
            <p:ph type="sldNum" sz="quarter" idx="10"/>
          </p:nvPr>
        </p:nvSpPr>
        <p:spPr/>
        <p:txBody>
          <a:bodyPr/>
          <a:lstStyle/>
          <a:p>
            <a:pPr>
              <a:defRPr/>
            </a:pPr>
            <a:fld id="{F4E841EE-66BC-2C44-B4ED-9E7099E14CB5}" type="slidenum">
              <a:rPr lang="en-US" altLang="zh-CN" smtClean="0"/>
              <a:pPr>
                <a:defRPr/>
              </a:pPr>
              <a:t>36</a:t>
            </a:fld>
            <a:endParaRPr lang="en-US" altLang="zh-CN"/>
          </a:p>
        </p:txBody>
      </p:sp>
      <p:graphicFrame>
        <p:nvGraphicFramePr>
          <p:cNvPr id="3" name="Group 53">
            <a:extLst>
              <a:ext uri="{FF2B5EF4-FFF2-40B4-BE49-F238E27FC236}">
                <a16:creationId xmlns:a16="http://schemas.microsoft.com/office/drawing/2014/main" id="{8E2AB54F-2A64-C841-AD39-D7B6F634A70B}"/>
              </a:ext>
            </a:extLst>
          </p:cNvPr>
          <p:cNvGraphicFramePr>
            <a:graphicFrameLocks noGrp="1"/>
          </p:cNvGraphicFramePr>
          <p:nvPr>
            <p:extLst>
              <p:ext uri="{D42A27DB-BD31-4B8C-83A1-F6EECF244321}">
                <p14:modId xmlns:p14="http://schemas.microsoft.com/office/powerpoint/2010/main" val="4211108388"/>
              </p:ext>
            </p:extLst>
          </p:nvPr>
        </p:nvGraphicFramePr>
        <p:xfrm>
          <a:off x="395536" y="1772816"/>
          <a:ext cx="8345488" cy="4358640"/>
        </p:xfrm>
        <a:graphic>
          <a:graphicData uri="http://schemas.openxmlformats.org/drawingml/2006/table">
            <a:tbl>
              <a:tblPr/>
              <a:tblGrid>
                <a:gridCol w="1670050">
                  <a:extLst>
                    <a:ext uri="{9D8B030D-6E8A-4147-A177-3AD203B41FA5}">
                      <a16:colId xmlns:a16="http://schemas.microsoft.com/office/drawing/2014/main" val="20000"/>
                    </a:ext>
                  </a:extLst>
                </a:gridCol>
                <a:gridCol w="1668463">
                  <a:extLst>
                    <a:ext uri="{9D8B030D-6E8A-4147-A177-3AD203B41FA5}">
                      <a16:colId xmlns:a16="http://schemas.microsoft.com/office/drawing/2014/main" val="20001"/>
                    </a:ext>
                  </a:extLst>
                </a:gridCol>
                <a:gridCol w="1668462">
                  <a:extLst>
                    <a:ext uri="{9D8B030D-6E8A-4147-A177-3AD203B41FA5}">
                      <a16:colId xmlns:a16="http://schemas.microsoft.com/office/drawing/2014/main" val="20002"/>
                    </a:ext>
                  </a:extLst>
                </a:gridCol>
                <a:gridCol w="1670050">
                  <a:extLst>
                    <a:ext uri="{9D8B030D-6E8A-4147-A177-3AD203B41FA5}">
                      <a16:colId xmlns:a16="http://schemas.microsoft.com/office/drawing/2014/main" val="20003"/>
                    </a:ext>
                  </a:extLst>
                </a:gridCol>
                <a:gridCol w="1668463">
                  <a:extLst>
                    <a:ext uri="{9D8B030D-6E8A-4147-A177-3AD203B41FA5}">
                      <a16:colId xmlns:a16="http://schemas.microsoft.com/office/drawing/2014/main" val="20004"/>
                    </a:ext>
                  </a:extLst>
                </a:gridCol>
              </a:tblGrid>
              <a:tr h="39624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2400" dirty="0">
                          <a:solidFill>
                            <a:schemeClr val="accent2"/>
                          </a:solidFill>
                          <a:latin typeface="+mj-ea"/>
                          <a:ea typeface="+mj-ea"/>
                        </a:rPr>
                        <a:t>类别</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2400" dirty="0">
                          <a:solidFill>
                            <a:schemeClr val="accent2"/>
                          </a:solidFill>
                          <a:latin typeface="+mj-ea"/>
                          <a:ea typeface="+mj-ea"/>
                        </a:rPr>
                        <a:t>代表金属</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2400" dirty="0">
                          <a:solidFill>
                            <a:schemeClr val="accent2"/>
                          </a:solidFill>
                          <a:latin typeface="+mj-ea"/>
                          <a:ea typeface="+mj-ea"/>
                        </a:rPr>
                        <a:t>氢化物</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en-US" altLang="zh-CN" sz="2400" dirty="0">
                          <a:solidFill>
                            <a:schemeClr val="accent2"/>
                          </a:solidFill>
                          <a:latin typeface="+mj-ea"/>
                          <a:ea typeface="+mj-ea"/>
                        </a:rPr>
                        <a:t>H</a:t>
                      </a:r>
                      <a:r>
                        <a:rPr lang="zh-CN" altLang="en-US" sz="2400" dirty="0">
                          <a:solidFill>
                            <a:schemeClr val="accent2"/>
                          </a:solidFill>
                          <a:latin typeface="+mj-ea"/>
                          <a:ea typeface="+mj-ea"/>
                        </a:rPr>
                        <a:t>质量分数</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lang="zh-CN" altLang="en-US" sz="2400" dirty="0">
                          <a:solidFill>
                            <a:schemeClr val="accent2"/>
                          </a:solidFill>
                          <a:latin typeface="+mj-ea"/>
                          <a:ea typeface="+mj-ea"/>
                        </a:rPr>
                        <a:t>平衡压</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70104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元素</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Pd</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PdH</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0.6</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0.56%</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0.020 bar (298K)</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39624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AB</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5</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LaNi</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5</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LaNi</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5</a:t>
                      </a: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6</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1.37</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2 bar (298K)</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2"/>
                  </a:ext>
                </a:extLst>
              </a:tr>
              <a:tr h="70104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AB</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ZrV</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ZrV</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5.5</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3.01</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10</a:t>
                      </a:r>
                      <a:r>
                        <a:rPr kumimoji="1" lang="en-US" altLang="zh-CN" sz="2000" b="0" i="0" u="none" strike="noStrike" cap="none" normalizeH="0" baseline="30000">
                          <a:ln>
                            <a:noFill/>
                          </a:ln>
                          <a:solidFill>
                            <a:srgbClr val="000000"/>
                          </a:solidFill>
                          <a:effectLst>
                            <a:outerShdw blurRad="38100" dist="38100" dir="2700000" algn="tl">
                              <a:srgbClr val="FFFFFF"/>
                            </a:outerShdw>
                          </a:effectLst>
                          <a:latin typeface="Arial" charset="0"/>
                          <a:ea typeface="黑体" charset="0"/>
                          <a:cs typeface="Arial" charset="0"/>
                        </a:rPr>
                        <a:t>-8 </a:t>
                      </a: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bar (323K)</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70104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AB</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TiFe</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TiFeH</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1.89</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5 bar</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(303K)</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4"/>
                  </a:ext>
                </a:extLst>
              </a:tr>
              <a:tr h="70104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B</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Mg</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Ni</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Mg</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NiH</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4</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3.59</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 bar</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(555K)</a:t>
                      </a:r>
                      <a:endPar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70104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面心立方型合金</a:t>
                      </a: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TiV</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TiV</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en-US" altLang="zh-CN" sz="20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H</a:t>
                      </a:r>
                      <a:r>
                        <a:rPr kumimoji="1" lang="en-US" altLang="zh-CN"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4</a:t>
                      </a:r>
                      <a:endParaRPr kumimoji="1" lang="zh-CN" altLang="en-US" sz="20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rPr>
                        <a:t>2.6</a:t>
                      </a:r>
                      <a:endParaRPr kumimoji="1" lang="zh-CN" altLang="en-US" sz="20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rPr>
                        <a:t>10 bar</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rPr>
                        <a:t>(313K)</a:t>
                      </a:r>
                      <a:endParaRPr kumimoji="1" lang="zh-CN" altLang="en-US" sz="20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endParaRPr>
                    </a:p>
                  </a:txBody>
                  <a:tcPr anchor="ctr" anchorCtr="1"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DF4"/>
                    </a:solidFill>
                  </a:tcPr>
                </a:tc>
                <a:extLst>
                  <a:ext uri="{0D108BD9-81ED-4DB2-BD59-A6C34878D82A}">
                    <a16:rowId xmlns:a16="http://schemas.microsoft.com/office/drawing/2014/main" val="10006"/>
                  </a:ext>
                </a:extLst>
              </a:tr>
            </a:tbl>
          </a:graphicData>
        </a:graphic>
      </p:graphicFrame>
      <p:sp>
        <p:nvSpPr>
          <p:cNvPr id="4" name="TextBox 2">
            <a:extLst>
              <a:ext uri="{FF2B5EF4-FFF2-40B4-BE49-F238E27FC236}">
                <a16:creationId xmlns:a16="http://schemas.microsoft.com/office/drawing/2014/main" id="{6614CB8E-8312-CA40-8BCB-B124CA1499E7}"/>
              </a:ext>
            </a:extLst>
          </p:cNvPr>
          <p:cNvSpPr txBox="1">
            <a:spLocks noChangeArrowheads="1"/>
          </p:cNvSpPr>
          <p:nvPr/>
        </p:nvSpPr>
        <p:spPr bwMode="auto">
          <a:xfrm>
            <a:off x="2406105" y="1052736"/>
            <a:ext cx="43243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sz="2800" b="1">
                <a:solidFill>
                  <a:srgbClr val="0000CC"/>
                </a:solidFill>
                <a:effectLst>
                  <a:outerShdw blurRad="38100" dist="38100" dir="2700000" algn="tl">
                    <a:srgbClr val="C0C0C0"/>
                  </a:outerShdw>
                </a:effectLst>
                <a:latin typeface="黑体" charset="0"/>
              </a:rPr>
              <a:t>目前常见的储氢合金</a:t>
            </a:r>
          </a:p>
        </p:txBody>
      </p:sp>
      <p:sp>
        <p:nvSpPr>
          <p:cNvPr id="5" name="Rectangle 6">
            <a:extLst>
              <a:ext uri="{FF2B5EF4-FFF2-40B4-BE49-F238E27FC236}">
                <a16:creationId xmlns:a16="http://schemas.microsoft.com/office/drawing/2014/main" id="{5740BE61-3D88-3A47-9FDD-4ABDBD0D09AC}"/>
              </a:ext>
            </a:extLst>
          </p:cNvPr>
          <p:cNvSpPr txBox="1">
            <a:spLocks noChangeArrowheads="1"/>
          </p:cNvSpPr>
          <p:nvPr/>
        </p:nvSpPr>
        <p:spPr>
          <a:xfrm>
            <a:off x="2771781" y="262037"/>
            <a:ext cx="374491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rPr>
              <a:t>氢的储存</a:t>
            </a:r>
          </a:p>
        </p:txBody>
      </p:sp>
      <p:sp>
        <p:nvSpPr>
          <p:cNvPr id="6" name="矩形 5">
            <a:extLst>
              <a:ext uri="{FF2B5EF4-FFF2-40B4-BE49-F238E27FC236}">
                <a16:creationId xmlns:a16="http://schemas.microsoft.com/office/drawing/2014/main" id="{3B8AB665-DFD4-2A40-B32E-1199DD943BC2}"/>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7877310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FAA9A7BE-FA3E-A344-9376-ECCF4BB0A970}"/>
              </a:ext>
            </a:extLst>
          </p:cNvPr>
          <p:cNvSpPr>
            <a:spLocks noGrp="1"/>
          </p:cNvSpPr>
          <p:nvPr>
            <p:ph type="sldNum" sz="quarter" idx="10"/>
          </p:nvPr>
        </p:nvSpPr>
        <p:spPr/>
        <p:txBody>
          <a:bodyPr/>
          <a:lstStyle/>
          <a:p>
            <a:pPr>
              <a:defRPr/>
            </a:pPr>
            <a:fld id="{F4E841EE-66BC-2C44-B4ED-9E7099E14CB5}" type="slidenum">
              <a:rPr lang="en-US" altLang="zh-CN" smtClean="0"/>
              <a:pPr>
                <a:defRPr/>
              </a:pPr>
              <a:t>37</a:t>
            </a:fld>
            <a:endParaRPr lang="en-US" altLang="zh-CN"/>
          </a:p>
        </p:txBody>
      </p:sp>
      <p:sp>
        <p:nvSpPr>
          <p:cNvPr id="3" name="Text Box 2">
            <a:extLst>
              <a:ext uri="{FF2B5EF4-FFF2-40B4-BE49-F238E27FC236}">
                <a16:creationId xmlns:a16="http://schemas.microsoft.com/office/drawing/2014/main" id="{6BC2FDDB-841F-0246-8FD0-4CD0A6F93C6B}"/>
              </a:ext>
            </a:extLst>
          </p:cNvPr>
          <p:cNvSpPr txBox="1">
            <a:spLocks noChangeArrowheads="1"/>
          </p:cNvSpPr>
          <p:nvPr/>
        </p:nvSpPr>
        <p:spPr bwMode="auto">
          <a:xfrm>
            <a:off x="381003" y="1066801"/>
            <a:ext cx="8511477" cy="2477601"/>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spcBef>
                <a:spcPts val="600"/>
              </a:spcBef>
            </a:pPr>
            <a:r>
              <a:rPr kumimoji="0" lang="en-US" altLang="zh-CN" sz="2000" dirty="0">
                <a:ln w="0"/>
                <a:effectLst>
                  <a:outerShdw blurRad="38100" dist="19050" dir="2700000" algn="tl" rotWithShape="0">
                    <a:schemeClr val="dk1">
                      <a:alpha val="40000"/>
                    </a:schemeClr>
                  </a:outerShdw>
                </a:effectLst>
              </a:rPr>
              <a:t>LaNi</a:t>
            </a:r>
            <a:r>
              <a:rPr kumimoji="0" lang="en-US" altLang="zh-CN" sz="2000" baseline="-25000" dirty="0">
                <a:ln w="0"/>
                <a:effectLst>
                  <a:outerShdw blurRad="38100" dist="19050" dir="2700000" algn="tl" rotWithShape="0">
                    <a:schemeClr val="dk1">
                      <a:alpha val="40000"/>
                    </a:schemeClr>
                  </a:outerShdw>
                </a:effectLst>
              </a:rPr>
              <a:t>5</a:t>
            </a:r>
            <a:r>
              <a:rPr kumimoji="0" lang="zh-CN" altLang="en-US" sz="2000" dirty="0">
                <a:ln w="0"/>
                <a:effectLst>
                  <a:outerShdw blurRad="38100" dist="19050" dir="2700000" algn="tl" rotWithShape="0">
                    <a:schemeClr val="dk1">
                      <a:alpha val="40000"/>
                    </a:schemeClr>
                  </a:outerShdw>
                </a:effectLst>
              </a:rPr>
              <a:t>的吸放氢反应如下：</a:t>
            </a:r>
          </a:p>
          <a:p>
            <a:pPr eaLnBrk="1" hangingPunct="1">
              <a:spcBef>
                <a:spcPts val="600"/>
              </a:spcBef>
            </a:pPr>
            <a:r>
              <a:rPr kumimoji="0" lang="zh-CN" altLang="en-US" sz="2000" dirty="0">
                <a:ln w="0"/>
                <a:effectLst>
                  <a:outerShdw blurRad="38100" dist="19050" dir="2700000" algn="tl" rotWithShape="0">
                    <a:schemeClr val="dk1">
                      <a:alpha val="40000"/>
                    </a:schemeClr>
                  </a:outerShdw>
                </a:effectLst>
              </a:rPr>
              <a:t>                                </a:t>
            </a:r>
            <a:r>
              <a:rPr kumimoji="0" lang="en-US" altLang="zh-CN" sz="2000" dirty="0">
                <a:ln w="0"/>
                <a:effectLst>
                  <a:outerShdw blurRad="38100" dist="19050" dir="2700000" algn="tl" rotWithShape="0">
                    <a:schemeClr val="dk1">
                      <a:alpha val="40000"/>
                    </a:schemeClr>
                  </a:outerShdw>
                </a:effectLst>
              </a:rPr>
              <a:t>LaNi</a:t>
            </a:r>
            <a:r>
              <a:rPr kumimoji="0" lang="en-US" altLang="zh-CN" sz="2000" baseline="-25000" dirty="0">
                <a:ln w="0"/>
                <a:effectLst>
                  <a:outerShdw blurRad="38100" dist="19050" dir="2700000" algn="tl" rotWithShape="0">
                    <a:schemeClr val="dk1">
                      <a:alpha val="40000"/>
                    </a:schemeClr>
                  </a:outerShdw>
                </a:effectLst>
              </a:rPr>
              <a:t>5  </a:t>
            </a:r>
            <a:r>
              <a:rPr kumimoji="0" lang="en-US" altLang="zh-CN" sz="2000" dirty="0">
                <a:ln w="0"/>
                <a:effectLst>
                  <a:outerShdw blurRad="38100" dist="19050" dir="2700000" algn="tl" rotWithShape="0">
                    <a:schemeClr val="dk1">
                      <a:alpha val="40000"/>
                    </a:schemeClr>
                  </a:outerShdw>
                </a:effectLst>
              </a:rPr>
              <a:t>+  3H</a:t>
            </a:r>
            <a:r>
              <a:rPr kumimoji="0" lang="en-US" altLang="zh-CN" sz="2000" baseline="-25000" dirty="0">
                <a:ln w="0"/>
                <a:effectLst>
                  <a:outerShdw blurRad="38100" dist="19050" dir="2700000" algn="tl" rotWithShape="0">
                    <a:schemeClr val="dk1">
                      <a:alpha val="40000"/>
                    </a:schemeClr>
                  </a:outerShdw>
                </a:effectLst>
              </a:rPr>
              <a:t>2</a:t>
            </a:r>
            <a:r>
              <a:rPr kumimoji="0" lang="en-US" altLang="zh-CN" sz="2000" dirty="0">
                <a:ln w="0"/>
                <a:effectLst>
                  <a:outerShdw blurRad="38100" dist="19050" dir="2700000" algn="tl" rotWithShape="0">
                    <a:schemeClr val="dk1">
                      <a:alpha val="40000"/>
                    </a:schemeClr>
                  </a:outerShdw>
                </a:effectLst>
              </a:rPr>
              <a:t> = LaNi</a:t>
            </a:r>
            <a:r>
              <a:rPr kumimoji="0" lang="en-US" altLang="zh-CN" sz="2000" baseline="-25000" dirty="0">
                <a:ln w="0"/>
                <a:effectLst>
                  <a:outerShdw blurRad="38100" dist="19050" dir="2700000" algn="tl" rotWithShape="0">
                    <a:schemeClr val="dk1">
                      <a:alpha val="40000"/>
                    </a:schemeClr>
                  </a:outerShdw>
                </a:effectLst>
              </a:rPr>
              <a:t>5</a:t>
            </a:r>
            <a:r>
              <a:rPr kumimoji="0" lang="en-US" altLang="zh-CN" sz="2000" dirty="0">
                <a:ln w="0"/>
                <a:effectLst>
                  <a:outerShdw blurRad="38100" dist="19050" dir="2700000" algn="tl" rotWithShape="0">
                    <a:schemeClr val="dk1">
                      <a:alpha val="40000"/>
                    </a:schemeClr>
                  </a:outerShdw>
                </a:effectLst>
              </a:rPr>
              <a:t>H</a:t>
            </a:r>
            <a:r>
              <a:rPr kumimoji="0" lang="en-US" altLang="zh-CN" sz="2000" baseline="-25000" dirty="0">
                <a:ln w="0"/>
                <a:effectLst>
                  <a:outerShdw blurRad="38100" dist="19050" dir="2700000" algn="tl" rotWithShape="0">
                    <a:schemeClr val="dk1">
                      <a:alpha val="40000"/>
                    </a:schemeClr>
                  </a:outerShdw>
                </a:effectLst>
              </a:rPr>
              <a:t>6</a:t>
            </a:r>
          </a:p>
          <a:p>
            <a:pPr eaLnBrk="1" hangingPunct="1">
              <a:spcBef>
                <a:spcPts val="600"/>
              </a:spcBef>
            </a:pPr>
            <a:r>
              <a:rPr kumimoji="0" lang="zh-CN" altLang="en-US" sz="2000" dirty="0">
                <a:ln w="0"/>
                <a:effectLst>
                  <a:outerShdw blurRad="38100" dist="19050" dir="2700000" algn="tl" rotWithShape="0">
                    <a:schemeClr val="dk1">
                      <a:alpha val="40000"/>
                    </a:schemeClr>
                  </a:outerShdw>
                </a:effectLst>
              </a:rPr>
              <a:t>上述过程在吸氢时为放热反应，放氢时为吸热反应。于是，在压力稍高而温度低时此材料可以吸收氢，而当压力降低或温度升高时又将氢释放出来，从而实现吸放的反复过程，使氢气的贮存和运输有了新的途径，为氢燃料的普遍使用提供了可能性。金属型氢化物的种类和性质及其成键的本质还有待进一步的研究。</a:t>
            </a:r>
          </a:p>
        </p:txBody>
      </p:sp>
      <p:sp>
        <p:nvSpPr>
          <p:cNvPr id="4" name="Rectangle 6">
            <a:extLst>
              <a:ext uri="{FF2B5EF4-FFF2-40B4-BE49-F238E27FC236}">
                <a16:creationId xmlns:a16="http://schemas.microsoft.com/office/drawing/2014/main" id="{791E6386-A116-4040-BB4D-5A4CC8623C7A}"/>
              </a:ext>
            </a:extLst>
          </p:cNvPr>
          <p:cNvSpPr txBox="1">
            <a:spLocks noChangeArrowheads="1"/>
          </p:cNvSpPr>
          <p:nvPr/>
        </p:nvSpPr>
        <p:spPr>
          <a:xfrm>
            <a:off x="2771781" y="262037"/>
            <a:ext cx="374491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rPr>
              <a:t>氢的储存</a:t>
            </a:r>
          </a:p>
        </p:txBody>
      </p:sp>
      <p:sp>
        <p:nvSpPr>
          <p:cNvPr id="5" name="矩形 4">
            <a:extLst>
              <a:ext uri="{FF2B5EF4-FFF2-40B4-BE49-F238E27FC236}">
                <a16:creationId xmlns:a16="http://schemas.microsoft.com/office/drawing/2014/main" id="{21D81FE3-0357-414A-B5A9-985DC1A8E19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6" name="Picture 2">
            <a:extLst>
              <a:ext uri="{FF2B5EF4-FFF2-40B4-BE49-F238E27FC236}">
                <a16:creationId xmlns:a16="http://schemas.microsoft.com/office/drawing/2014/main" id="{FDBD1F7F-3E20-AB46-A438-5E3F04B65A98}"/>
              </a:ext>
            </a:extLst>
          </p:cNvPr>
          <p:cNvPicPr>
            <a:picLocks noChangeAspect="1" noChangeArrowheads="1"/>
          </p:cNvPicPr>
          <p:nvPr/>
        </p:nvPicPr>
        <p:blipFill>
          <a:blip r:embed="rId2">
            <a:extLst>
              <a:ext uri="{28A0092B-C50C-407E-A947-70E740481C1C}">
                <a14:useLocalDpi xmlns:a14="http://schemas.microsoft.com/office/drawing/2010/main"/>
              </a:ext>
            </a:extLst>
          </a:blip>
          <a:srcRect t="2208"/>
          <a:stretch>
            <a:fillRect/>
          </a:stretch>
        </p:blipFill>
        <p:spPr bwMode="auto">
          <a:xfrm>
            <a:off x="145074" y="3664182"/>
            <a:ext cx="4173679" cy="235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3">
            <a:extLst>
              <a:ext uri="{FF2B5EF4-FFF2-40B4-BE49-F238E27FC236}">
                <a16:creationId xmlns:a16="http://schemas.microsoft.com/office/drawing/2014/main" id="{6F9595CE-E1CD-064C-800A-A896D7EAF216}"/>
              </a:ext>
            </a:extLst>
          </p:cNvPr>
          <p:cNvSpPr txBox="1"/>
          <p:nvPr/>
        </p:nvSpPr>
        <p:spPr>
          <a:xfrm>
            <a:off x="1979712" y="6135687"/>
            <a:ext cx="5545137" cy="461665"/>
          </a:xfrm>
          <a:prstGeom prst="rect">
            <a:avLst/>
          </a:prstGeom>
          <a:noFill/>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effectLst>
                  <a:outerShdw blurRad="38100" dist="38100" dir="2700000" algn="tl">
                    <a:srgbClr val="C0C0C0"/>
                  </a:outerShdw>
                </a:effectLst>
                <a:ea typeface="黑体" panose="02010609060101010101" pitchFamily="49" charset="-122"/>
                <a:cs typeface="Arial" panose="020B0604020202020204" pitchFamily="34" charset="0"/>
              </a:rPr>
              <a:t>不同方式存储</a:t>
            </a:r>
            <a:r>
              <a:rPr lang="en-US" altLang="zh-CN" dirty="0">
                <a:effectLst>
                  <a:outerShdw blurRad="38100" dist="38100" dir="2700000" algn="tl">
                    <a:srgbClr val="C0C0C0"/>
                  </a:outerShdw>
                </a:effectLst>
                <a:ea typeface="黑体" panose="02010609060101010101" pitchFamily="49" charset="-122"/>
                <a:cs typeface="Arial" panose="020B0604020202020204" pitchFamily="34" charset="0"/>
              </a:rPr>
              <a:t>4kg H</a:t>
            </a:r>
            <a:r>
              <a:rPr lang="en-US" altLang="zh-CN" baseline="-25000" dirty="0">
                <a:effectLst>
                  <a:outerShdw blurRad="38100" dist="38100" dir="2700000" algn="tl">
                    <a:srgbClr val="C0C0C0"/>
                  </a:outerShdw>
                </a:effectLst>
                <a:ea typeface="黑体" panose="02010609060101010101" pitchFamily="49" charset="-122"/>
                <a:cs typeface="Arial" panose="020B0604020202020204" pitchFamily="34" charset="0"/>
              </a:rPr>
              <a:t>2</a:t>
            </a:r>
            <a:r>
              <a:rPr lang="zh-CN" altLang="en-US" dirty="0">
                <a:effectLst>
                  <a:outerShdw blurRad="38100" dist="38100" dir="2700000" algn="tl">
                    <a:srgbClr val="C0C0C0"/>
                  </a:outerShdw>
                </a:effectLst>
                <a:ea typeface="黑体" panose="02010609060101010101" pitchFamily="49" charset="-122"/>
                <a:cs typeface="Arial" panose="020B0604020202020204" pitchFamily="34" charset="0"/>
              </a:rPr>
              <a:t>所需的体积</a:t>
            </a:r>
          </a:p>
        </p:txBody>
      </p:sp>
      <p:pic>
        <p:nvPicPr>
          <p:cNvPr id="145410" name="Picture 2" descr="http://x0.ifengimg.com/res/2019/2C68F0008F5D93E1F608577720BD081814DA3EAD_size28_w700_h371.jpeg">
            <a:extLst>
              <a:ext uri="{FF2B5EF4-FFF2-40B4-BE49-F238E27FC236}">
                <a16:creationId xmlns:a16="http://schemas.microsoft.com/office/drawing/2014/main" id="{BC6B1799-309F-5043-9257-8B9BD7FAED0C}"/>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4573182" y="3789040"/>
            <a:ext cx="4246408" cy="1950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51314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F59A383-9C9E-3743-9073-0E91C27325CA}"/>
              </a:ext>
            </a:extLst>
          </p:cNvPr>
          <p:cNvSpPr>
            <a:spLocks noGrp="1"/>
          </p:cNvSpPr>
          <p:nvPr>
            <p:ph type="sldNum" sz="quarter" idx="10"/>
          </p:nvPr>
        </p:nvSpPr>
        <p:spPr/>
        <p:txBody>
          <a:bodyPr/>
          <a:lstStyle/>
          <a:p>
            <a:pPr>
              <a:defRPr/>
            </a:pPr>
            <a:fld id="{F4E841EE-66BC-2C44-B4ED-9E7099E14CB5}" type="slidenum">
              <a:rPr lang="en-US" altLang="zh-CN" smtClean="0"/>
              <a:pPr>
                <a:defRPr/>
              </a:pPr>
              <a:t>38</a:t>
            </a:fld>
            <a:endParaRPr lang="en-US" altLang="zh-CN"/>
          </a:p>
        </p:txBody>
      </p:sp>
      <p:pic>
        <p:nvPicPr>
          <p:cNvPr id="3" name="图片 2">
            <a:extLst>
              <a:ext uri="{FF2B5EF4-FFF2-40B4-BE49-F238E27FC236}">
                <a16:creationId xmlns:a16="http://schemas.microsoft.com/office/drawing/2014/main" id="{1FC9BCD0-092E-E547-8D03-E785A0CD1F3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683568" y="3429000"/>
            <a:ext cx="3088761" cy="2990156"/>
          </a:xfrm>
          <a:prstGeom prst="rect">
            <a:avLst/>
          </a:prstGeom>
        </p:spPr>
      </p:pic>
      <p:pic>
        <p:nvPicPr>
          <p:cNvPr id="4" name="图片 3">
            <a:extLst>
              <a:ext uri="{FF2B5EF4-FFF2-40B4-BE49-F238E27FC236}">
                <a16:creationId xmlns:a16="http://schemas.microsoft.com/office/drawing/2014/main" id="{2AFCB9F9-5E1E-9B43-BAE6-D2A50376BCC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4139952" y="1196752"/>
            <a:ext cx="4286296" cy="4680819"/>
          </a:xfrm>
          <a:prstGeom prst="rect">
            <a:avLst/>
          </a:prstGeom>
        </p:spPr>
      </p:pic>
      <p:pic>
        <p:nvPicPr>
          <p:cNvPr id="5" name="图片 4">
            <a:extLst>
              <a:ext uri="{FF2B5EF4-FFF2-40B4-BE49-F238E27FC236}">
                <a16:creationId xmlns:a16="http://schemas.microsoft.com/office/drawing/2014/main" id="{A3261C3A-1374-574A-A245-0CEBC12D2FD5}"/>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759142" y="476672"/>
            <a:ext cx="2937612" cy="2780928"/>
          </a:xfrm>
          <a:prstGeom prst="rect">
            <a:avLst/>
          </a:prstGeom>
        </p:spPr>
      </p:pic>
    </p:spTree>
    <p:extLst>
      <p:ext uri="{BB962C8B-B14F-4D97-AF65-F5344CB8AC3E}">
        <p14:creationId xmlns:p14="http://schemas.microsoft.com/office/powerpoint/2010/main" val="1495822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4834F6A8-F956-AC4B-A4A9-BCE4A1A7EADC}"/>
              </a:ext>
            </a:extLst>
          </p:cNvPr>
          <p:cNvSpPr>
            <a:spLocks noGrp="1"/>
          </p:cNvSpPr>
          <p:nvPr>
            <p:ph type="sldNum" sz="quarter" idx="10"/>
          </p:nvPr>
        </p:nvSpPr>
        <p:spPr/>
        <p:txBody>
          <a:bodyPr/>
          <a:lstStyle/>
          <a:p>
            <a:pPr>
              <a:defRPr/>
            </a:pPr>
            <a:fld id="{F4E841EE-66BC-2C44-B4ED-9E7099E14CB5}" type="slidenum">
              <a:rPr lang="en-US" altLang="zh-CN" smtClean="0"/>
              <a:pPr>
                <a:defRPr/>
              </a:pPr>
              <a:t>39</a:t>
            </a:fld>
            <a:endParaRPr lang="en-US" altLang="zh-CN"/>
          </a:p>
        </p:txBody>
      </p:sp>
      <p:graphicFrame>
        <p:nvGraphicFramePr>
          <p:cNvPr id="3" name="表格 2">
            <a:extLst>
              <a:ext uri="{FF2B5EF4-FFF2-40B4-BE49-F238E27FC236}">
                <a16:creationId xmlns:a16="http://schemas.microsoft.com/office/drawing/2014/main" id="{D19DC0E9-3841-FC4D-8993-AC0836B7D31A}"/>
              </a:ext>
            </a:extLst>
          </p:cNvPr>
          <p:cNvGraphicFramePr>
            <a:graphicFrameLocks noGrp="1"/>
          </p:cNvGraphicFramePr>
          <p:nvPr>
            <p:extLst>
              <p:ext uri="{D42A27DB-BD31-4B8C-83A1-F6EECF244321}">
                <p14:modId xmlns:p14="http://schemas.microsoft.com/office/powerpoint/2010/main" val="2670515426"/>
              </p:ext>
            </p:extLst>
          </p:nvPr>
        </p:nvGraphicFramePr>
        <p:xfrm>
          <a:off x="119635" y="1891367"/>
          <a:ext cx="8844853" cy="3789045"/>
        </p:xfrm>
        <a:graphic>
          <a:graphicData uri="http://schemas.openxmlformats.org/drawingml/2006/table">
            <a:tbl>
              <a:tblPr/>
              <a:tblGrid>
                <a:gridCol w="2267753">
                  <a:extLst>
                    <a:ext uri="{9D8B030D-6E8A-4147-A177-3AD203B41FA5}">
                      <a16:colId xmlns:a16="http://schemas.microsoft.com/office/drawing/2014/main" val="20000"/>
                    </a:ext>
                  </a:extLst>
                </a:gridCol>
                <a:gridCol w="1738508">
                  <a:extLst>
                    <a:ext uri="{9D8B030D-6E8A-4147-A177-3AD203B41FA5}">
                      <a16:colId xmlns:a16="http://schemas.microsoft.com/office/drawing/2014/main" val="20001"/>
                    </a:ext>
                  </a:extLst>
                </a:gridCol>
                <a:gridCol w="1589274">
                  <a:extLst>
                    <a:ext uri="{9D8B030D-6E8A-4147-A177-3AD203B41FA5}">
                      <a16:colId xmlns:a16="http://schemas.microsoft.com/office/drawing/2014/main" val="20002"/>
                    </a:ext>
                  </a:extLst>
                </a:gridCol>
                <a:gridCol w="1586196">
                  <a:extLst>
                    <a:ext uri="{9D8B030D-6E8A-4147-A177-3AD203B41FA5}">
                      <a16:colId xmlns:a16="http://schemas.microsoft.com/office/drawing/2014/main" val="20003"/>
                    </a:ext>
                  </a:extLst>
                </a:gridCol>
                <a:gridCol w="1663122">
                  <a:extLst>
                    <a:ext uri="{9D8B030D-6E8A-4147-A177-3AD203B41FA5}">
                      <a16:colId xmlns:a16="http://schemas.microsoft.com/office/drawing/2014/main" val="20004"/>
                    </a:ext>
                  </a:extLst>
                </a:gridCol>
              </a:tblGrid>
              <a:tr h="421005">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储氢指标参数</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单位</a:t>
                      </a:r>
                      <a:endParaRPr kumimoji="1" lang="zh-CN" altLang="en-US" sz="1800" b="0" i="0" u="none" strike="noStrike" cap="none" normalizeH="0" baseline="0">
                        <a:ln>
                          <a:noFill/>
                        </a:ln>
                        <a:solidFill>
                          <a:srgbClr val="FFFFFF"/>
                        </a:solidFill>
                        <a:effectLst>
                          <a:outerShdw blurRad="38100" dist="38100" dir="2700000" algn="tl">
                            <a:srgbClr val="000000"/>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E6B9B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2010 </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年</a:t>
                      </a:r>
                      <a:endParaRPr kumimoji="1" lang="zh-CN" altLang="en-US" sz="1800" b="0" i="0" u="none" strike="noStrike" cap="none" normalizeH="0" baseline="0">
                        <a:ln>
                          <a:noFill/>
                        </a:ln>
                        <a:solidFill>
                          <a:srgbClr val="FFFFFF"/>
                        </a:solidFill>
                        <a:effectLst>
                          <a:outerShdw blurRad="38100" dist="38100" dir="2700000" algn="tl">
                            <a:srgbClr val="000000"/>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E6B9B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2015 </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年</a:t>
                      </a:r>
                      <a:endParaRPr kumimoji="1" lang="zh-CN" altLang="en-US" sz="1800" b="0" i="0" u="none" strike="noStrike" cap="none" normalizeH="0" baseline="0">
                        <a:ln>
                          <a:noFill/>
                        </a:ln>
                        <a:solidFill>
                          <a:srgbClr val="FFFFFF"/>
                        </a:solidFill>
                        <a:effectLst>
                          <a:outerShdw blurRad="38100" dist="38100" dir="2700000" algn="tl">
                            <a:srgbClr val="000000"/>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E6B9B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最终</a:t>
                      </a:r>
                      <a:endParaRPr kumimoji="1" lang="zh-CN" altLang="en-US" sz="1800" b="0" i="0" u="none" strike="noStrike" cap="none" normalizeH="0" baseline="0">
                        <a:ln>
                          <a:noFill/>
                        </a:ln>
                        <a:solidFill>
                          <a:srgbClr val="FFFFFF"/>
                        </a:solidFill>
                        <a:effectLst>
                          <a:outerShdw blurRad="38100" dist="38100" dir="2700000" algn="tl">
                            <a:srgbClr val="000000"/>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rgbClr val="E6B9B8"/>
                    </a:solidFill>
                  </a:tcPr>
                </a:tc>
                <a:extLst>
                  <a:ext uri="{0D108BD9-81ED-4DB2-BD59-A6C34878D82A}">
                    <a16:rowId xmlns:a16="http://schemas.microsoft.com/office/drawing/2014/main" val="10000"/>
                  </a:ext>
                </a:extLst>
              </a:tr>
              <a:tr h="421005">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氢质量密度</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kg H</a:t>
                      </a:r>
                      <a:r>
                        <a:rPr kumimoji="1" lang="en-US" altLang="zh-CN" sz="18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/kg</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系统</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4.5%</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5.5%</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7.5%</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1"/>
                  </a:ext>
                </a:extLst>
              </a:tr>
              <a:tr h="421005">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氢体积密度</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kg H</a:t>
                      </a:r>
                      <a:r>
                        <a:rPr kumimoji="1" lang="en-US" altLang="zh-CN" sz="1800" b="0" i="0" u="none" strike="noStrike" cap="none" normalizeH="0" baseline="-2500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/L</a:t>
                      </a:r>
                      <a:r>
                        <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系统</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0.028</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0.040</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0.070</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2"/>
                  </a:ext>
                </a:extLst>
              </a:tr>
              <a:tr h="842010">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储氢系统成本</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美元</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每等当量加仑汽油</a:t>
                      </a:r>
                      <a:r>
                        <a:rPr kumimoji="1" lang="en-US" altLang="zh-CN" sz="18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rPr>
                        <a:t>*</a:t>
                      </a:r>
                      <a:endParaRPr kumimoji="1" lang="zh-CN" altLang="en-US" sz="1800" b="0" i="0" u="none" strike="noStrike" cap="none" normalizeH="0" baseline="0">
                        <a:ln>
                          <a:noFill/>
                        </a:ln>
                        <a:solidFill>
                          <a:srgbClr val="FF00FF"/>
                        </a:solidFill>
                        <a:effectLst>
                          <a:outerShdw blurRad="38100" dist="38100" dir="2700000" algn="tl">
                            <a:srgbClr val="000000"/>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3</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7</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6</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2</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3</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3"/>
                  </a:ext>
                </a:extLst>
              </a:tr>
              <a:tr h="421005">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系统工作温度</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sym typeface="Symbol" charset="2"/>
                        </a:rPr>
                        <a:t></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C</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-30</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50</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-40</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60</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-40</a:t>
                      </a: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60</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4"/>
                  </a:ext>
                </a:extLst>
              </a:tr>
              <a:tr h="421005">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循环性能</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次数</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1000</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1500</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1500</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5"/>
                  </a:ext>
                </a:extLst>
              </a:tr>
              <a:tr h="421005">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充氢时间</a:t>
                      </a:r>
                      <a:r>
                        <a:rPr kumimoji="1" lang="en-US" altLang="zh-CN"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(5 kg H</a:t>
                      </a:r>
                      <a:r>
                        <a:rPr kumimoji="1" lang="en-US" altLang="zh-CN" sz="1800" b="0" i="0" u="none" strike="noStrike" cap="none" normalizeH="0" baseline="-25000">
                          <a:ln>
                            <a:noFill/>
                          </a:ln>
                          <a:solidFill>
                            <a:schemeClr val="bg1"/>
                          </a:solidFill>
                          <a:effectLst>
                            <a:outerShdw blurRad="38100" dist="38100" dir="2700000" algn="tl">
                              <a:srgbClr val="000000"/>
                            </a:outerShdw>
                          </a:effectLst>
                          <a:latin typeface="Arial" charset="0"/>
                          <a:ea typeface="黑体" charset="0"/>
                          <a:cs typeface="Arial" charset="0"/>
                        </a:rPr>
                        <a:t>2</a:t>
                      </a:r>
                      <a:r>
                        <a:rPr kumimoji="1" lang="en-US" altLang="zh-CN"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a:t>
                      </a:r>
                      <a:endParaRPr kumimoji="1" lang="zh-CN" altLang="zh-CN"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min</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4.2</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3.3</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2.5</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0006"/>
                  </a:ext>
                </a:extLst>
              </a:tr>
              <a:tr h="421005">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zh-CN" altLang="en-US" sz="1800" b="0" i="0" u="none" strike="noStrike" cap="none" normalizeH="0" baseline="0">
                          <a:ln>
                            <a:noFill/>
                          </a:ln>
                          <a:solidFill>
                            <a:schemeClr val="bg1"/>
                          </a:solidFill>
                          <a:effectLst>
                            <a:outerShdw blurRad="38100" dist="38100" dir="2700000" algn="tl">
                              <a:srgbClr val="000000"/>
                            </a:outerShdw>
                          </a:effectLst>
                          <a:latin typeface="Arial" charset="0"/>
                          <a:ea typeface="黑体" charset="0"/>
                          <a:cs typeface="Arial" charset="0"/>
                        </a:rPr>
                        <a:t>最小氢流量</a:t>
                      </a: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558ED5"/>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(g</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sym typeface="Symbol" charset="2"/>
                        </a:rPr>
                        <a:t></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s</a:t>
                      </a:r>
                      <a:r>
                        <a:rPr kumimoji="1" lang="en-US" altLang="zh-CN" sz="1800" b="0" i="0" u="none" strike="noStrike" cap="none" normalizeH="0" baseline="30000">
                          <a:ln>
                            <a:noFill/>
                          </a:ln>
                          <a:solidFill>
                            <a:srgbClr val="000000"/>
                          </a:solidFill>
                          <a:effectLst>
                            <a:outerShdw blurRad="38100" dist="38100" dir="2700000" algn="tl">
                              <a:srgbClr val="FFFFFF"/>
                            </a:outerShdw>
                          </a:effectLst>
                          <a:latin typeface="Arial" charset="0"/>
                          <a:ea typeface="黑体" charset="0"/>
                          <a:cs typeface="Arial" charset="0"/>
                        </a:rPr>
                        <a:t>-1</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kW</a:t>
                      </a:r>
                      <a:r>
                        <a:rPr kumimoji="1" lang="en-US" altLang="zh-CN" sz="1800" b="0" i="0" u="none" strike="noStrike" cap="none" normalizeH="0" baseline="30000">
                          <a:ln>
                            <a:noFill/>
                          </a:ln>
                          <a:solidFill>
                            <a:srgbClr val="000000"/>
                          </a:solidFill>
                          <a:effectLst>
                            <a:outerShdw blurRad="38100" dist="38100" dir="2700000" algn="tl">
                              <a:srgbClr val="FFFFFF"/>
                            </a:outerShdw>
                          </a:effectLst>
                          <a:latin typeface="Arial" charset="0"/>
                          <a:ea typeface="黑体" charset="0"/>
                          <a:cs typeface="Arial" charset="0"/>
                        </a:rPr>
                        <a:t>-1</a:t>
                      </a: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0.02</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rPr>
                        <a:t>0.02</a:t>
                      </a:r>
                      <a:endParaRPr kumimoji="1" lang="zh-CN" altLang="zh-CN" sz="1800" b="0" i="0" u="none" strike="noStrike" cap="none" normalizeH="0" baseline="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tc>
                  <a:txBody>
                    <a:bodyPr/>
                    <a:lstStyle>
                      <a:lvl1pPr>
                        <a:spcBef>
                          <a:spcPct val="20000"/>
                        </a:spcBef>
                        <a:defRPr kumimoji="1" sz="2800" b="1">
                          <a:solidFill>
                            <a:srgbClr val="006600"/>
                          </a:solidFill>
                          <a:latin typeface="Times New Roman" charset="0"/>
                          <a:ea typeface="宋体" charset="0"/>
                        </a:defRPr>
                      </a:lvl1pPr>
                      <a:lvl2pPr marL="742950" indent="-285750">
                        <a:spcBef>
                          <a:spcPct val="20000"/>
                        </a:spcBef>
                        <a:defRPr kumimoji="1" sz="2400" b="1">
                          <a:solidFill>
                            <a:srgbClr val="660066"/>
                          </a:solidFill>
                          <a:latin typeface="Times New Roman" charset="0"/>
                          <a:ea typeface="宋体" charset="0"/>
                        </a:defRPr>
                      </a:lvl2pPr>
                      <a:lvl3pPr marL="1143000" indent="-228600">
                        <a:spcBef>
                          <a:spcPct val="20000"/>
                        </a:spcBef>
                        <a:defRPr kumimoji="1" sz="2000" b="1">
                          <a:solidFill>
                            <a:srgbClr val="990000"/>
                          </a:solidFill>
                          <a:latin typeface="Times New Roman" charset="0"/>
                          <a:ea typeface="宋体" charset="0"/>
                        </a:defRPr>
                      </a:lvl3pPr>
                      <a:lvl4pPr marL="1600200" indent="-228600">
                        <a:spcBef>
                          <a:spcPct val="20000"/>
                        </a:spcBef>
                        <a:defRPr kumimoji="1">
                          <a:solidFill>
                            <a:schemeClr val="tx1"/>
                          </a:solidFill>
                          <a:latin typeface="Times New Roman" charset="0"/>
                          <a:ea typeface="宋体" charset="0"/>
                        </a:defRPr>
                      </a:lvl4pPr>
                      <a:lvl5pPr marL="2057400" indent="-228600">
                        <a:spcBef>
                          <a:spcPct val="20000"/>
                        </a:spcBef>
                        <a:defRPr kumimoji="1">
                          <a:solidFill>
                            <a:schemeClr val="tx1"/>
                          </a:solidFill>
                          <a:latin typeface="Times New Roman" charset="0"/>
                          <a:ea typeface="宋体" charset="0"/>
                        </a:defRPr>
                      </a:lvl5pPr>
                      <a:lvl6pPr marL="2514600" indent="-228600" fontAlgn="base">
                        <a:spcBef>
                          <a:spcPct val="20000"/>
                        </a:spcBef>
                        <a:spcAft>
                          <a:spcPct val="0"/>
                        </a:spcAft>
                        <a:defRPr kumimoji="1">
                          <a:solidFill>
                            <a:schemeClr val="tx1"/>
                          </a:solidFill>
                          <a:latin typeface="Times New Roman" charset="0"/>
                          <a:ea typeface="宋体" charset="0"/>
                        </a:defRPr>
                      </a:lvl6pPr>
                      <a:lvl7pPr marL="2971800" indent="-228600" fontAlgn="base">
                        <a:spcBef>
                          <a:spcPct val="20000"/>
                        </a:spcBef>
                        <a:spcAft>
                          <a:spcPct val="0"/>
                        </a:spcAft>
                        <a:defRPr kumimoji="1">
                          <a:solidFill>
                            <a:schemeClr val="tx1"/>
                          </a:solidFill>
                          <a:latin typeface="Times New Roman" charset="0"/>
                          <a:ea typeface="宋体" charset="0"/>
                        </a:defRPr>
                      </a:lvl7pPr>
                      <a:lvl8pPr marL="3429000" indent="-228600" fontAlgn="base">
                        <a:spcBef>
                          <a:spcPct val="20000"/>
                        </a:spcBef>
                        <a:spcAft>
                          <a:spcPct val="0"/>
                        </a:spcAft>
                        <a:defRPr kumimoji="1">
                          <a:solidFill>
                            <a:schemeClr val="tx1"/>
                          </a:solidFill>
                          <a:latin typeface="Times New Roman" charset="0"/>
                          <a:ea typeface="宋体" charset="0"/>
                        </a:defRPr>
                      </a:lvl8pPr>
                      <a:lvl9pPr marL="3886200" indent="-228600" fontAlgn="base">
                        <a:spcBef>
                          <a:spcPct val="20000"/>
                        </a:spcBef>
                        <a:spcAft>
                          <a:spcPct val="0"/>
                        </a:spcAft>
                        <a:defRPr kumimoji="1">
                          <a:solidFill>
                            <a:schemeClr val="tx1"/>
                          </a:solidFill>
                          <a:latin typeface="Times New Roman" charset="0"/>
                          <a:ea typeface="宋体" charset="0"/>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1" lang="en-US" altLang="zh-CN" sz="18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rPr>
                        <a:t>0.02</a:t>
                      </a:r>
                      <a:endParaRPr kumimoji="1" lang="zh-CN" altLang="zh-CN" sz="1800" b="0" i="0" u="none" strike="noStrike" cap="none" normalizeH="0" baseline="0" dirty="0">
                        <a:ln>
                          <a:noFill/>
                        </a:ln>
                        <a:solidFill>
                          <a:srgbClr val="000000"/>
                        </a:solidFill>
                        <a:effectLst>
                          <a:outerShdw blurRad="38100" dist="38100" dir="2700000" algn="tl">
                            <a:srgbClr val="FFFFFF"/>
                          </a:outerShdw>
                        </a:effectLst>
                        <a:latin typeface="Arial" charset="0"/>
                        <a:ea typeface="黑体" charset="0"/>
                        <a:cs typeface="Arial" charset="0"/>
                      </a:endParaRPr>
                    </a:p>
                  </a:txBody>
                  <a:tcPr marL="68580" marR="68580" marT="0" marB="0"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8E8"/>
                    </a:solidFill>
                  </a:tcPr>
                </a:tc>
                <a:extLst>
                  <a:ext uri="{0D108BD9-81ED-4DB2-BD59-A6C34878D82A}">
                    <a16:rowId xmlns:a16="http://schemas.microsoft.com/office/drawing/2014/main" val="10007"/>
                  </a:ext>
                </a:extLst>
              </a:tr>
            </a:tbl>
          </a:graphicData>
        </a:graphic>
      </p:graphicFrame>
      <p:sp>
        <p:nvSpPr>
          <p:cNvPr id="4" name="TextBox 2">
            <a:extLst>
              <a:ext uri="{FF2B5EF4-FFF2-40B4-BE49-F238E27FC236}">
                <a16:creationId xmlns:a16="http://schemas.microsoft.com/office/drawing/2014/main" id="{8C66B0D3-9123-704A-8008-9E8DB5899578}"/>
              </a:ext>
            </a:extLst>
          </p:cNvPr>
          <p:cNvSpPr txBox="1"/>
          <p:nvPr/>
        </p:nvSpPr>
        <p:spPr>
          <a:xfrm>
            <a:off x="107950" y="1196752"/>
            <a:ext cx="8915400" cy="523220"/>
          </a:xfrm>
          <a:prstGeom prst="rect">
            <a:avLst/>
          </a:prstGeom>
          <a:noFill/>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sz="2800" b="1">
                <a:effectLst>
                  <a:outerShdw blurRad="38100" dist="38100" dir="2700000" algn="tl">
                    <a:srgbClr val="C0C0C0"/>
                  </a:outerShdw>
                </a:effectLst>
                <a:latin typeface="黑体" charset="0"/>
              </a:rPr>
              <a:t>美国能源部针对车载氢源提出的系统性能指标</a:t>
            </a:r>
          </a:p>
        </p:txBody>
      </p:sp>
      <p:sp>
        <p:nvSpPr>
          <p:cNvPr id="5" name="TextBox 3">
            <a:extLst>
              <a:ext uri="{FF2B5EF4-FFF2-40B4-BE49-F238E27FC236}">
                <a16:creationId xmlns:a16="http://schemas.microsoft.com/office/drawing/2014/main" id="{1C44A70E-D630-7147-A45F-D0119024EE51}"/>
              </a:ext>
            </a:extLst>
          </p:cNvPr>
          <p:cNvSpPr txBox="1"/>
          <p:nvPr/>
        </p:nvSpPr>
        <p:spPr>
          <a:xfrm>
            <a:off x="127001" y="5743128"/>
            <a:ext cx="7253288" cy="369332"/>
          </a:xfrm>
          <a:prstGeom prst="rect">
            <a:avLst/>
          </a:prstGeom>
          <a:noFill/>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sz="1800" b="1">
                <a:solidFill>
                  <a:srgbClr val="FF00FF"/>
                </a:solidFill>
                <a:effectLst>
                  <a:outerShdw blurRad="38100" dist="38100" dir="2700000" algn="tl">
                    <a:srgbClr val="C0C0C0"/>
                  </a:outerShdw>
                </a:effectLst>
                <a:latin typeface="Arial" charset="0"/>
              </a:rPr>
              <a:t>*</a:t>
            </a:r>
            <a:r>
              <a:rPr kumimoji="0" lang="en-US" altLang="zh-CN" sz="1800" b="1">
                <a:solidFill>
                  <a:srgbClr val="000000"/>
                </a:solidFill>
                <a:effectLst>
                  <a:outerShdw blurRad="38100" dist="38100" dir="2700000" algn="tl">
                    <a:srgbClr val="C0C0C0"/>
                  </a:outerShdw>
                </a:effectLst>
                <a:latin typeface="Arial" charset="0"/>
              </a:rPr>
              <a:t> 1 </a:t>
            </a:r>
            <a:r>
              <a:rPr kumimoji="0" lang="zh-CN" altLang="zh-CN" sz="1800" b="1" dirty="0">
                <a:solidFill>
                  <a:srgbClr val="000000"/>
                </a:solidFill>
                <a:effectLst>
                  <a:outerShdw blurRad="38100" dist="38100" dir="2700000" algn="tl">
                    <a:srgbClr val="C0C0C0"/>
                  </a:outerShdw>
                </a:effectLst>
                <a:latin typeface="Arial" charset="0"/>
              </a:rPr>
              <a:t>加仑</a:t>
            </a:r>
            <a:r>
              <a:rPr kumimoji="0" lang="en-US" altLang="zh-CN" sz="1800" b="1" dirty="0">
                <a:solidFill>
                  <a:srgbClr val="000000"/>
                </a:solidFill>
                <a:effectLst>
                  <a:outerShdw blurRad="38100" dist="38100" dir="2700000" algn="tl">
                    <a:srgbClr val="C0C0C0"/>
                  </a:outerShdw>
                </a:effectLst>
                <a:latin typeface="Arial" charset="0"/>
              </a:rPr>
              <a:t> = 3.785 </a:t>
            </a:r>
            <a:r>
              <a:rPr kumimoji="0" lang="zh-CN" altLang="en-US" sz="1800" b="1" dirty="0">
                <a:solidFill>
                  <a:srgbClr val="000000"/>
                </a:solidFill>
                <a:effectLst>
                  <a:outerShdw blurRad="38100" dist="38100" dir="2700000" algn="tl">
                    <a:srgbClr val="C0C0C0"/>
                  </a:outerShdw>
                </a:effectLst>
                <a:latin typeface="Arial" charset="0"/>
              </a:rPr>
              <a:t>升 </a:t>
            </a:r>
            <a:r>
              <a:rPr kumimoji="0" lang="en-US" altLang="zh-CN" sz="1800" b="1" dirty="0">
                <a:solidFill>
                  <a:srgbClr val="000000"/>
                </a:solidFill>
                <a:effectLst>
                  <a:outerShdw blurRad="38100" dist="38100" dir="2700000" algn="tl">
                    <a:srgbClr val="C0C0C0"/>
                  </a:outerShdw>
                </a:effectLst>
                <a:latin typeface="Arial" charset="0"/>
              </a:rPr>
              <a:t>(</a:t>
            </a:r>
            <a:r>
              <a:rPr kumimoji="0" lang="zh-CN" altLang="en-US" sz="1800" b="1" dirty="0">
                <a:solidFill>
                  <a:srgbClr val="000000"/>
                </a:solidFill>
                <a:effectLst>
                  <a:outerShdw blurRad="38100" dist="38100" dir="2700000" algn="tl">
                    <a:srgbClr val="C0C0C0"/>
                  </a:outerShdw>
                </a:effectLst>
                <a:latin typeface="Arial" charset="0"/>
              </a:rPr>
              <a:t>美制</a:t>
            </a:r>
            <a:r>
              <a:rPr kumimoji="0" lang="en-US" altLang="zh-CN" sz="1800" b="1" dirty="0">
                <a:solidFill>
                  <a:srgbClr val="000000"/>
                </a:solidFill>
                <a:effectLst>
                  <a:outerShdw blurRad="38100" dist="38100" dir="2700000" algn="tl">
                    <a:srgbClr val="C0C0C0"/>
                  </a:outerShdw>
                </a:effectLst>
                <a:latin typeface="Arial" charset="0"/>
              </a:rPr>
              <a:t>) </a:t>
            </a:r>
            <a:endParaRPr kumimoji="0" lang="zh-CN" altLang="en-US" sz="1800" dirty="0">
              <a:latin typeface="Arial" charset="0"/>
              <a:ea typeface="宋体" charset="0"/>
              <a:cs typeface="Arial" charset="0"/>
            </a:endParaRPr>
          </a:p>
        </p:txBody>
      </p:sp>
      <p:sp>
        <p:nvSpPr>
          <p:cNvPr id="6" name="Rectangle 6">
            <a:extLst>
              <a:ext uri="{FF2B5EF4-FFF2-40B4-BE49-F238E27FC236}">
                <a16:creationId xmlns:a16="http://schemas.microsoft.com/office/drawing/2014/main" id="{18EE9C70-E555-324C-AAFB-A90AF0F8FF03}"/>
              </a:ext>
            </a:extLst>
          </p:cNvPr>
          <p:cNvSpPr txBox="1">
            <a:spLocks noChangeArrowheads="1"/>
          </p:cNvSpPr>
          <p:nvPr/>
        </p:nvSpPr>
        <p:spPr>
          <a:xfrm>
            <a:off x="1778135" y="196735"/>
            <a:ext cx="5616643" cy="57467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nb-NO" sz="3200" dirty="0">
                <a:solidFill>
                  <a:srgbClr val="CC0000"/>
                </a:solidFill>
                <a:effectLst>
                  <a:outerShdw blurRad="38100" dist="38100" dir="2700000" algn="tl">
                    <a:srgbClr val="C0C0C0"/>
                  </a:outerShdw>
                </a:effectLst>
                <a:latin typeface="Times New Roman" charset="0"/>
                <a:ea typeface="黑体" charset="0"/>
                <a:cs typeface="+mn-cs"/>
              </a:rPr>
              <a:t>氢经济 </a:t>
            </a:r>
            <a:r>
              <a:rPr kumimoji="0" lang="nb-NO" altLang="zh-CN" sz="3200" dirty="0">
                <a:solidFill>
                  <a:srgbClr val="CC0000"/>
                </a:solidFill>
                <a:effectLst>
                  <a:outerShdw blurRad="38100" dist="38100" dir="2700000" algn="tl">
                    <a:srgbClr val="C0C0C0"/>
                  </a:outerShdw>
                </a:effectLst>
                <a:latin typeface="Times New Roman" charset="0"/>
                <a:ea typeface="黑体" charset="0"/>
                <a:cs typeface="+mn-cs"/>
              </a:rPr>
              <a:t>(Hydrogen </a:t>
            </a:r>
            <a:r>
              <a:rPr kumimoji="0" lang="nb-NO" altLang="zh-CN" sz="3200" dirty="0" err="1">
                <a:solidFill>
                  <a:srgbClr val="CC0000"/>
                </a:solidFill>
                <a:effectLst>
                  <a:outerShdw blurRad="38100" dist="38100" dir="2700000" algn="tl">
                    <a:srgbClr val="C0C0C0"/>
                  </a:outerShdw>
                </a:effectLst>
                <a:latin typeface="Times New Roman" charset="0"/>
                <a:ea typeface="黑体" charset="0"/>
                <a:cs typeface="+mn-cs"/>
              </a:rPr>
              <a:t>Economy</a:t>
            </a:r>
            <a:r>
              <a:rPr kumimoji="0" lang="nb-NO" altLang="zh-CN" sz="3200" dirty="0">
                <a:solidFill>
                  <a:srgbClr val="CC0000"/>
                </a:solidFill>
                <a:effectLst>
                  <a:outerShdw blurRad="38100" dist="38100" dir="2700000" algn="tl">
                    <a:srgbClr val="C0C0C0"/>
                  </a:outerShdw>
                </a:effectLst>
                <a:latin typeface="Times New Roman" charset="0"/>
                <a:ea typeface="黑体" charset="0"/>
                <a:cs typeface="+mn-cs"/>
              </a:rPr>
              <a:t>)</a:t>
            </a:r>
            <a:endParaRPr kumimoji="0" lang="zh-CN" altLang="en-US" sz="3200" dirty="0">
              <a:solidFill>
                <a:srgbClr val="CC0000"/>
              </a:solidFill>
              <a:effectLst>
                <a:outerShdw blurRad="38100" dist="38100" dir="2700000" algn="tl">
                  <a:srgbClr val="C0C0C0"/>
                </a:outerShdw>
              </a:effectLst>
              <a:latin typeface="Times New Roman" charset="0"/>
              <a:ea typeface="黑体" charset="0"/>
              <a:cs typeface="+mn-cs"/>
            </a:endParaRPr>
          </a:p>
        </p:txBody>
      </p:sp>
      <p:sp>
        <p:nvSpPr>
          <p:cNvPr id="7" name="矩形 6">
            <a:extLst>
              <a:ext uri="{FF2B5EF4-FFF2-40B4-BE49-F238E27FC236}">
                <a16:creationId xmlns:a16="http://schemas.microsoft.com/office/drawing/2014/main" id="{5C01367A-2844-9540-B982-C5A6127D975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9252656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灯片编号占位符 1">
            <a:extLst>
              <a:ext uri="{FF2B5EF4-FFF2-40B4-BE49-F238E27FC236}">
                <a16:creationId xmlns:a16="http://schemas.microsoft.com/office/drawing/2014/main" id="{9659261F-F8EB-E949-B798-7EB204473717}"/>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0A65202-BC15-B240-911C-985C9C2BC511}" type="slidenum">
              <a:rPr lang="en-US" altLang="zh-CN" sz="1400" b="0">
                <a:solidFill>
                  <a:schemeClr val="tx1"/>
                </a:solidFill>
                <a:ea typeface="黑体" panose="02010609060101010101" pitchFamily="49" charset="-122"/>
              </a:rPr>
              <a:pPr>
                <a:spcBef>
                  <a:spcPct val="0"/>
                </a:spcBef>
                <a:buFontTx/>
                <a:buNone/>
              </a:pPr>
              <a:t>4</a:t>
            </a:fld>
            <a:endParaRPr lang="en-US" altLang="zh-CN" sz="1400" b="0">
              <a:solidFill>
                <a:schemeClr val="tx1"/>
              </a:solidFill>
              <a:ea typeface="黑体" panose="02010609060101010101" pitchFamily="49" charset="-122"/>
            </a:endParaRPr>
          </a:p>
        </p:txBody>
      </p:sp>
      <p:pic>
        <p:nvPicPr>
          <p:cNvPr id="17410" name="Picture 2" descr="http://www.meta-synthesis.com/webbook/30_timeline/timeline1.png">
            <a:extLst>
              <a:ext uri="{FF2B5EF4-FFF2-40B4-BE49-F238E27FC236}">
                <a16:creationId xmlns:a16="http://schemas.microsoft.com/office/drawing/2014/main" id="{EFCDA1B2-E646-FB42-8765-CAAA2C0E46A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5074" y="1340768"/>
            <a:ext cx="8750921" cy="4680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32A25AA4-13D8-C845-B4C0-CA2BB24676E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2">
            <a:extLst>
              <a:ext uri="{FF2B5EF4-FFF2-40B4-BE49-F238E27FC236}">
                <a16:creationId xmlns:a16="http://schemas.microsoft.com/office/drawing/2014/main" id="{62FAD8BF-3E6C-994B-9E38-5D88E0CC4FF9}"/>
              </a:ext>
            </a:extLst>
          </p:cNvPr>
          <p:cNvSpPr txBox="1">
            <a:spLocks noChangeArrowheads="1"/>
          </p:cNvSpPr>
          <p:nvPr/>
        </p:nvSpPr>
        <p:spPr bwMode="auto">
          <a:xfrm>
            <a:off x="3347864" y="171460"/>
            <a:ext cx="2217737" cy="641350"/>
          </a:xfrm>
          <a:prstGeom prst="rect">
            <a:avLst/>
          </a:prstGeom>
          <a:noFill/>
          <a:ln w="9525">
            <a:noFill/>
            <a:miter lim="800000"/>
            <a:headEnd/>
            <a:tailEnd/>
          </a:ln>
          <a:effectLst/>
        </p:spPr>
        <p:txBody>
          <a:bodyPr>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Hans" altLang="en-US" sz="3600" dirty="0">
                <a:solidFill>
                  <a:srgbClr val="CC0000"/>
                </a:solidFill>
                <a:effectLst>
                  <a:outerShdw blurRad="38100" dist="38100" dir="2700000" algn="tl">
                    <a:srgbClr val="C0C0C0"/>
                  </a:outerShdw>
                </a:effectLst>
                <a:ea typeface="黑体" panose="02010609060101010101" pitchFamily="49" charset="-122"/>
              </a:rPr>
              <a:t>工具</a:t>
            </a:r>
            <a:endParaRPr kumimoji="0" lang="zh-CN" altLang="en-US" sz="3600" dirty="0">
              <a:solidFill>
                <a:srgbClr val="CC0000"/>
              </a:solidFill>
              <a:effectLst>
                <a:outerShdw blurRad="38100" dist="38100" dir="2700000" algn="tl">
                  <a:srgbClr val="C0C0C0"/>
                </a:outerShdw>
              </a:effectLst>
              <a:ea typeface="黑体" panose="02010609060101010101" pitchFamily="49"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灯片编号占位符 1">
            <a:extLst>
              <a:ext uri="{FF2B5EF4-FFF2-40B4-BE49-F238E27FC236}">
                <a16:creationId xmlns:a16="http://schemas.microsoft.com/office/drawing/2014/main" id="{BA41AFF1-933F-B549-A6B9-BD5D610500D2}"/>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CC704C0-5399-7A4F-91BC-1F43F001DB62}" type="slidenum">
              <a:rPr lang="en-US" altLang="zh-CN" sz="1400" b="0">
                <a:solidFill>
                  <a:schemeClr val="tx1"/>
                </a:solidFill>
                <a:ea typeface="黑体" panose="02010609060101010101" pitchFamily="49" charset="-122"/>
              </a:rPr>
              <a:pPr>
                <a:spcBef>
                  <a:spcPct val="0"/>
                </a:spcBef>
                <a:buFontTx/>
                <a:buNone/>
              </a:pPr>
              <a:t>40</a:t>
            </a:fld>
            <a:endParaRPr lang="en-US" altLang="zh-CN" sz="1400" b="0">
              <a:solidFill>
                <a:schemeClr val="tx1"/>
              </a:solidFill>
              <a:ea typeface="黑体" panose="02010609060101010101" pitchFamily="49" charset="-122"/>
            </a:endParaRPr>
          </a:p>
        </p:txBody>
      </p:sp>
      <p:sp>
        <p:nvSpPr>
          <p:cNvPr id="2038786" name="Text Box 2">
            <a:extLst>
              <a:ext uri="{FF2B5EF4-FFF2-40B4-BE49-F238E27FC236}">
                <a16:creationId xmlns:a16="http://schemas.microsoft.com/office/drawing/2014/main" id="{574AF3F8-277B-9B49-9A26-BA952A20F97F}"/>
              </a:ext>
            </a:extLst>
          </p:cNvPr>
          <p:cNvSpPr txBox="1">
            <a:spLocks noChangeArrowheads="1"/>
          </p:cNvSpPr>
          <p:nvPr/>
        </p:nvSpPr>
        <p:spPr bwMode="auto">
          <a:xfrm>
            <a:off x="2214571" y="401291"/>
            <a:ext cx="4537075" cy="57943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defRPr/>
            </a:pPr>
            <a:r>
              <a:rPr kumimoji="0" lang="en-US" altLang="zh-CN" sz="3200" b="1" i="1" dirty="0">
                <a:solidFill>
                  <a:srgbClr val="CC0000"/>
                </a:solidFill>
                <a:effectLst>
                  <a:outerShdw blurRad="38100" dist="38100" dir="2700000" algn="tl">
                    <a:srgbClr val="C0C0C0"/>
                  </a:outerShdw>
                </a:effectLst>
                <a:latin typeface="Arial" charset="0"/>
              </a:rPr>
              <a:t>s </a:t>
            </a:r>
            <a:r>
              <a:rPr kumimoji="0" lang="zh-CN" altLang="en-US" sz="3200" b="1" dirty="0">
                <a:solidFill>
                  <a:srgbClr val="CC0000"/>
                </a:solidFill>
                <a:effectLst>
                  <a:outerShdw blurRad="38100" dist="38100" dir="2700000" algn="tl">
                    <a:srgbClr val="C0C0C0"/>
                  </a:outerShdw>
                </a:effectLst>
                <a:latin typeface="Arial" charset="0"/>
              </a:rPr>
              <a:t>区金属元素</a:t>
            </a:r>
          </a:p>
        </p:txBody>
      </p:sp>
      <p:grpSp>
        <p:nvGrpSpPr>
          <p:cNvPr id="33795" name="Group 5">
            <a:extLst>
              <a:ext uri="{FF2B5EF4-FFF2-40B4-BE49-F238E27FC236}">
                <a16:creationId xmlns:a16="http://schemas.microsoft.com/office/drawing/2014/main" id="{78D4C9BE-3DF0-6741-AD00-D9209450637C}"/>
              </a:ext>
            </a:extLst>
          </p:cNvPr>
          <p:cNvGrpSpPr>
            <a:grpSpLocks/>
          </p:cNvGrpSpPr>
          <p:nvPr/>
        </p:nvGrpSpPr>
        <p:grpSpPr bwMode="auto">
          <a:xfrm>
            <a:off x="1187450" y="2928926"/>
            <a:ext cx="6408886" cy="2054611"/>
            <a:chOff x="576" y="1440"/>
            <a:chExt cx="4464" cy="1521"/>
          </a:xfrm>
        </p:grpSpPr>
        <p:grpSp>
          <p:nvGrpSpPr>
            <p:cNvPr id="33812" name="Group 6">
              <a:extLst>
                <a:ext uri="{FF2B5EF4-FFF2-40B4-BE49-F238E27FC236}">
                  <a16:creationId xmlns:a16="http://schemas.microsoft.com/office/drawing/2014/main" id="{12021036-7BF5-4D4E-8D57-20663EA64F21}"/>
                </a:ext>
              </a:extLst>
            </p:cNvPr>
            <p:cNvGrpSpPr>
              <a:grpSpLocks/>
            </p:cNvGrpSpPr>
            <p:nvPr/>
          </p:nvGrpSpPr>
          <p:grpSpPr bwMode="auto">
            <a:xfrm>
              <a:off x="576" y="2112"/>
              <a:ext cx="912" cy="845"/>
              <a:chOff x="480" y="2171"/>
              <a:chExt cx="912" cy="824"/>
            </a:xfrm>
          </p:grpSpPr>
          <p:graphicFrame>
            <p:nvGraphicFramePr>
              <p:cNvPr id="33825" name="Object 7">
                <a:extLst>
                  <a:ext uri="{FF2B5EF4-FFF2-40B4-BE49-F238E27FC236}">
                    <a16:creationId xmlns:a16="http://schemas.microsoft.com/office/drawing/2014/main" id="{E143B74E-D4E7-544D-8CB6-90592360E62C}"/>
                  </a:ext>
                </a:extLst>
              </p:cNvPr>
              <p:cNvGraphicFramePr>
                <a:graphicFrameLocks noChangeAspect="1"/>
              </p:cNvGraphicFramePr>
              <p:nvPr/>
            </p:nvGraphicFramePr>
            <p:xfrm>
              <a:off x="480" y="2171"/>
              <a:ext cx="912" cy="824"/>
            </p:xfrm>
            <a:graphic>
              <a:graphicData uri="http://schemas.openxmlformats.org/presentationml/2006/ole">
                <mc:AlternateContent xmlns:mc="http://schemas.openxmlformats.org/markup-compatibility/2006">
                  <mc:Choice xmlns:v="urn:schemas-microsoft-com:vml" Requires="v">
                    <p:oleObj name="Image" r:id="rId2" imgW="3613150" imgH="1206500" progId="Photoshop.Image.7">
                      <p:embed/>
                    </p:oleObj>
                  </mc:Choice>
                  <mc:Fallback>
                    <p:oleObj name="Image" r:id="rId2" imgW="3613150" imgH="1206500" progId="Photoshop.Image.7">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l="1054" t="3156" r="75763" b="33728"/>
                          <a:stretch>
                            <a:fillRect/>
                          </a:stretch>
                        </p:blipFill>
                        <p:spPr bwMode="auto">
                          <a:xfrm>
                            <a:off x="480" y="2171"/>
                            <a:ext cx="912"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26" name="Text Box 8">
                <a:extLst>
                  <a:ext uri="{FF2B5EF4-FFF2-40B4-BE49-F238E27FC236}">
                    <a16:creationId xmlns:a16="http://schemas.microsoft.com/office/drawing/2014/main" id="{C20951CA-5877-9147-9617-FD09E1EDEC6A}"/>
                  </a:ext>
                </a:extLst>
              </p:cNvPr>
              <p:cNvSpPr txBox="1">
                <a:spLocks noChangeArrowheads="1"/>
              </p:cNvSpPr>
              <p:nvPr/>
            </p:nvSpPr>
            <p:spPr bwMode="auto">
              <a:xfrm>
                <a:off x="1049" y="2648"/>
                <a:ext cx="318"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a:solidFill>
                      <a:srgbClr val="FF0000"/>
                    </a:solidFill>
                  </a:rPr>
                  <a:t>Li</a:t>
                </a:r>
                <a:endParaRPr lang="en-US" altLang="zh-CN" sz="1800" b="0">
                  <a:solidFill>
                    <a:srgbClr val="FF0000"/>
                  </a:solidFill>
                </a:endParaRPr>
              </a:p>
            </p:txBody>
          </p:sp>
        </p:grpSp>
        <p:grpSp>
          <p:nvGrpSpPr>
            <p:cNvPr id="33813" name="Group 9">
              <a:extLst>
                <a:ext uri="{FF2B5EF4-FFF2-40B4-BE49-F238E27FC236}">
                  <a16:creationId xmlns:a16="http://schemas.microsoft.com/office/drawing/2014/main" id="{DDC8033A-B32C-5A49-A4E4-4C10CD214CBE}"/>
                </a:ext>
              </a:extLst>
            </p:cNvPr>
            <p:cNvGrpSpPr>
              <a:grpSpLocks/>
            </p:cNvGrpSpPr>
            <p:nvPr/>
          </p:nvGrpSpPr>
          <p:grpSpPr bwMode="auto">
            <a:xfrm>
              <a:off x="1553" y="2113"/>
              <a:ext cx="943" cy="840"/>
              <a:chOff x="1488" y="2160"/>
              <a:chExt cx="943" cy="837"/>
            </a:xfrm>
          </p:grpSpPr>
          <p:graphicFrame>
            <p:nvGraphicFramePr>
              <p:cNvPr id="33823" name="Object 10">
                <a:extLst>
                  <a:ext uri="{FF2B5EF4-FFF2-40B4-BE49-F238E27FC236}">
                    <a16:creationId xmlns:a16="http://schemas.microsoft.com/office/drawing/2014/main" id="{658D5B73-C9D6-0243-88FA-26B804ABA9F1}"/>
                  </a:ext>
                </a:extLst>
              </p:cNvPr>
              <p:cNvGraphicFramePr>
                <a:graphicFrameLocks noChangeAspect="1"/>
              </p:cNvGraphicFramePr>
              <p:nvPr/>
            </p:nvGraphicFramePr>
            <p:xfrm>
              <a:off x="1488" y="2160"/>
              <a:ext cx="912" cy="824"/>
            </p:xfrm>
            <a:graphic>
              <a:graphicData uri="http://schemas.openxmlformats.org/presentationml/2006/ole">
                <mc:AlternateContent xmlns:mc="http://schemas.openxmlformats.org/markup-compatibility/2006">
                  <mc:Choice xmlns:v="urn:schemas-microsoft-com:vml" Requires="v">
                    <p:oleObj name="Image" r:id="rId4" imgW="3613150" imgH="1206500" progId="Photoshop.Image.7">
                      <p:embed/>
                    </p:oleObj>
                  </mc:Choice>
                  <mc:Fallback>
                    <p:oleObj name="Image" r:id="rId4" imgW="3613150" imgH="1206500" progId="Photoshop.Image.7">
                      <p:embed/>
                      <p:pic>
                        <p:nvPicPr>
                          <p:cNvPr id="0" name="Object 10"/>
                          <p:cNvPicPr>
                            <a:picLocks noChangeAspect="1" noChangeArrowheads="1"/>
                          </p:cNvPicPr>
                          <p:nvPr/>
                        </p:nvPicPr>
                        <p:blipFill>
                          <a:blip r:embed="rId3">
                            <a:extLst>
                              <a:ext uri="{28A0092B-C50C-407E-A947-70E740481C1C}">
                                <a14:useLocalDpi xmlns:a14="http://schemas.microsoft.com/office/drawing/2010/main" val="0"/>
                              </a:ext>
                            </a:extLst>
                          </a:blip>
                          <a:srcRect l="27399" t="3156" r="49419" b="33728"/>
                          <a:stretch>
                            <a:fillRect/>
                          </a:stretch>
                        </p:blipFill>
                        <p:spPr bwMode="auto">
                          <a:xfrm>
                            <a:off x="1488" y="2160"/>
                            <a:ext cx="912"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24" name="Text Box 11">
                <a:extLst>
                  <a:ext uri="{FF2B5EF4-FFF2-40B4-BE49-F238E27FC236}">
                    <a16:creationId xmlns:a16="http://schemas.microsoft.com/office/drawing/2014/main" id="{E3A74BD8-FB26-0344-8326-E2E08240135C}"/>
                  </a:ext>
                </a:extLst>
              </p:cNvPr>
              <p:cNvSpPr txBox="1">
                <a:spLocks noChangeArrowheads="1"/>
              </p:cNvSpPr>
              <p:nvPr/>
            </p:nvSpPr>
            <p:spPr bwMode="auto">
              <a:xfrm>
                <a:off x="2016" y="2656"/>
                <a:ext cx="415" cy="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a:solidFill>
                      <a:srgbClr val="FF0000"/>
                    </a:solidFill>
                  </a:rPr>
                  <a:t>Na</a:t>
                </a:r>
              </a:p>
            </p:txBody>
          </p:sp>
        </p:grpSp>
        <p:grpSp>
          <p:nvGrpSpPr>
            <p:cNvPr id="33814" name="Group 12">
              <a:extLst>
                <a:ext uri="{FF2B5EF4-FFF2-40B4-BE49-F238E27FC236}">
                  <a16:creationId xmlns:a16="http://schemas.microsoft.com/office/drawing/2014/main" id="{7898931F-9B93-FD45-B0D8-43BC33D33E60}"/>
                </a:ext>
              </a:extLst>
            </p:cNvPr>
            <p:cNvGrpSpPr>
              <a:grpSpLocks/>
            </p:cNvGrpSpPr>
            <p:nvPr/>
          </p:nvGrpSpPr>
          <p:grpSpPr bwMode="auto">
            <a:xfrm>
              <a:off x="2489" y="2112"/>
              <a:ext cx="919" cy="831"/>
              <a:chOff x="2448" y="2178"/>
              <a:chExt cx="919" cy="831"/>
            </a:xfrm>
          </p:grpSpPr>
          <p:graphicFrame>
            <p:nvGraphicFramePr>
              <p:cNvPr id="33821" name="Object 13">
                <a:extLst>
                  <a:ext uri="{FF2B5EF4-FFF2-40B4-BE49-F238E27FC236}">
                    <a16:creationId xmlns:a16="http://schemas.microsoft.com/office/drawing/2014/main" id="{97BA18A3-4DD8-5945-838D-3D2879EA3CD8}"/>
                  </a:ext>
                </a:extLst>
              </p:cNvPr>
              <p:cNvGraphicFramePr>
                <a:graphicFrameLocks noChangeAspect="1"/>
              </p:cNvGraphicFramePr>
              <p:nvPr/>
            </p:nvGraphicFramePr>
            <p:xfrm>
              <a:off x="2448" y="2178"/>
              <a:ext cx="919" cy="824"/>
            </p:xfrm>
            <a:graphic>
              <a:graphicData uri="http://schemas.openxmlformats.org/presentationml/2006/ole">
                <mc:AlternateContent xmlns:mc="http://schemas.openxmlformats.org/markup-compatibility/2006">
                  <mc:Choice xmlns:v="urn:schemas-microsoft-com:vml" Requires="v">
                    <p:oleObj name="Image" r:id="rId5" imgW="3613150" imgH="1206500" progId="Photoshop.Image.7">
                      <p:embed/>
                    </p:oleObj>
                  </mc:Choice>
                  <mc:Fallback>
                    <p:oleObj name="Image" r:id="rId5" imgW="3613150" imgH="1206500" progId="Photoshop.Image.7">
                      <p:embed/>
                      <p:pic>
                        <p:nvPicPr>
                          <p:cNvPr id="0" name="Object 13"/>
                          <p:cNvPicPr>
                            <a:picLocks noChangeAspect="1" noChangeArrowheads="1"/>
                          </p:cNvPicPr>
                          <p:nvPr/>
                        </p:nvPicPr>
                        <p:blipFill>
                          <a:blip r:embed="rId3">
                            <a:extLst>
                              <a:ext uri="{28A0092B-C50C-407E-A947-70E740481C1C}">
                                <a14:useLocalDpi xmlns:a14="http://schemas.microsoft.com/office/drawing/2010/main" val="0"/>
                              </a:ext>
                            </a:extLst>
                          </a:blip>
                          <a:srcRect l="53743" t="3156" r="23074" b="36884"/>
                          <a:stretch>
                            <a:fillRect/>
                          </a:stretch>
                        </p:blipFill>
                        <p:spPr bwMode="auto">
                          <a:xfrm>
                            <a:off x="2448" y="2178"/>
                            <a:ext cx="919" cy="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22" name="Text Box 14">
                <a:extLst>
                  <a:ext uri="{FF2B5EF4-FFF2-40B4-BE49-F238E27FC236}">
                    <a16:creationId xmlns:a16="http://schemas.microsoft.com/office/drawing/2014/main" id="{0722C0CC-241A-3348-9555-F32F3358BF52}"/>
                  </a:ext>
                </a:extLst>
              </p:cNvPr>
              <p:cNvSpPr txBox="1">
                <a:spLocks noChangeArrowheads="1"/>
              </p:cNvSpPr>
              <p:nvPr/>
            </p:nvSpPr>
            <p:spPr bwMode="auto">
              <a:xfrm>
                <a:off x="2448" y="2667"/>
                <a:ext cx="288" cy="3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a:solidFill>
                      <a:srgbClr val="FF0000"/>
                    </a:solidFill>
                  </a:rPr>
                  <a:t>K</a:t>
                </a:r>
                <a:endParaRPr lang="en-US" altLang="zh-CN" sz="1800" b="0">
                  <a:solidFill>
                    <a:srgbClr val="FF0000"/>
                  </a:solidFill>
                </a:endParaRPr>
              </a:p>
            </p:txBody>
          </p:sp>
        </p:grpSp>
        <p:grpSp>
          <p:nvGrpSpPr>
            <p:cNvPr id="33815" name="Group 15">
              <a:extLst>
                <a:ext uri="{FF2B5EF4-FFF2-40B4-BE49-F238E27FC236}">
                  <a16:creationId xmlns:a16="http://schemas.microsoft.com/office/drawing/2014/main" id="{EC149A6B-83D8-B640-8B76-B8CCBEDF3B68}"/>
                </a:ext>
              </a:extLst>
            </p:cNvPr>
            <p:cNvGrpSpPr>
              <a:grpSpLocks/>
            </p:cNvGrpSpPr>
            <p:nvPr/>
          </p:nvGrpSpPr>
          <p:grpSpPr bwMode="auto">
            <a:xfrm>
              <a:off x="3473" y="1440"/>
              <a:ext cx="751" cy="1506"/>
              <a:chOff x="3473" y="1470"/>
              <a:chExt cx="751" cy="1512"/>
            </a:xfrm>
          </p:grpSpPr>
          <p:graphicFrame>
            <p:nvGraphicFramePr>
              <p:cNvPr id="33819" name="Object 16">
                <a:extLst>
                  <a:ext uri="{FF2B5EF4-FFF2-40B4-BE49-F238E27FC236}">
                    <a16:creationId xmlns:a16="http://schemas.microsoft.com/office/drawing/2014/main" id="{7E841C69-63F8-AD4F-B836-3305BE51681A}"/>
                  </a:ext>
                </a:extLst>
              </p:cNvPr>
              <p:cNvGraphicFramePr>
                <a:graphicFrameLocks noChangeAspect="1"/>
              </p:cNvGraphicFramePr>
              <p:nvPr/>
            </p:nvGraphicFramePr>
            <p:xfrm>
              <a:off x="3504" y="1470"/>
              <a:ext cx="720" cy="1512"/>
            </p:xfrm>
            <a:graphic>
              <a:graphicData uri="http://schemas.openxmlformats.org/presentationml/2006/ole">
                <mc:AlternateContent xmlns:mc="http://schemas.openxmlformats.org/markup-compatibility/2006">
                  <mc:Choice xmlns:v="urn:schemas-microsoft-com:vml" Requires="v">
                    <p:oleObj name="Image" r:id="rId6" imgW="3613150" imgH="1206500" progId="Photoshop.Image.7">
                      <p:embed/>
                    </p:oleObj>
                  </mc:Choice>
                  <mc:Fallback>
                    <p:oleObj name="Image" r:id="rId6" imgW="3613150" imgH="1206500" progId="Photoshop.Image.7">
                      <p:embed/>
                      <p:pic>
                        <p:nvPicPr>
                          <p:cNvPr id="0" name="Object 16"/>
                          <p:cNvPicPr>
                            <a:picLocks noChangeAspect="1" noChangeArrowheads="1"/>
                          </p:cNvPicPr>
                          <p:nvPr/>
                        </p:nvPicPr>
                        <p:blipFill>
                          <a:blip r:embed="rId3">
                            <a:extLst>
                              <a:ext uri="{28A0092B-C50C-407E-A947-70E740481C1C}">
                                <a14:useLocalDpi xmlns:a14="http://schemas.microsoft.com/office/drawing/2010/main" val="0"/>
                              </a:ext>
                            </a:extLst>
                          </a:blip>
                          <a:srcRect l="80087" r="7266"/>
                          <a:stretch>
                            <a:fillRect/>
                          </a:stretch>
                        </p:blipFill>
                        <p:spPr bwMode="auto">
                          <a:xfrm>
                            <a:off x="3504" y="1470"/>
                            <a:ext cx="720" cy="1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20" name="Rectangle 17">
                <a:extLst>
                  <a:ext uri="{FF2B5EF4-FFF2-40B4-BE49-F238E27FC236}">
                    <a16:creationId xmlns:a16="http://schemas.microsoft.com/office/drawing/2014/main" id="{E3C25F02-875B-CE49-B237-CDF2D67033D9}"/>
                  </a:ext>
                </a:extLst>
              </p:cNvPr>
              <p:cNvSpPr>
                <a:spLocks noChangeArrowheads="1"/>
              </p:cNvSpPr>
              <p:nvPr/>
            </p:nvSpPr>
            <p:spPr bwMode="auto">
              <a:xfrm>
                <a:off x="3473" y="2572"/>
                <a:ext cx="415" cy="3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400" b="0">
                    <a:solidFill>
                      <a:srgbClr val="FF0000"/>
                    </a:solidFill>
                  </a:rPr>
                  <a:t>Rb</a:t>
                </a:r>
                <a:endParaRPr lang="zh-CN" altLang="en-US" sz="2400" b="0">
                  <a:solidFill>
                    <a:srgbClr val="FF0000"/>
                  </a:solidFill>
                </a:endParaRPr>
              </a:p>
            </p:txBody>
          </p:sp>
        </p:grpSp>
        <p:grpSp>
          <p:nvGrpSpPr>
            <p:cNvPr id="33816" name="Group 18">
              <a:extLst>
                <a:ext uri="{FF2B5EF4-FFF2-40B4-BE49-F238E27FC236}">
                  <a16:creationId xmlns:a16="http://schemas.microsoft.com/office/drawing/2014/main" id="{515552CA-F65E-3A4A-B557-EC8119F67A65}"/>
                </a:ext>
              </a:extLst>
            </p:cNvPr>
            <p:cNvGrpSpPr>
              <a:grpSpLocks/>
            </p:cNvGrpSpPr>
            <p:nvPr/>
          </p:nvGrpSpPr>
          <p:grpSpPr bwMode="auto">
            <a:xfrm>
              <a:off x="4272" y="1440"/>
              <a:ext cx="768" cy="1521"/>
              <a:chOff x="4272" y="1455"/>
              <a:chExt cx="768" cy="1513"/>
            </a:xfrm>
          </p:grpSpPr>
          <p:graphicFrame>
            <p:nvGraphicFramePr>
              <p:cNvPr id="33817" name="Object 19">
                <a:extLst>
                  <a:ext uri="{FF2B5EF4-FFF2-40B4-BE49-F238E27FC236}">
                    <a16:creationId xmlns:a16="http://schemas.microsoft.com/office/drawing/2014/main" id="{31DEE4D8-BCAD-364C-95B1-887C0316BA06}"/>
                  </a:ext>
                </a:extLst>
              </p:cNvPr>
              <p:cNvGraphicFramePr>
                <a:graphicFrameLocks noChangeAspect="1"/>
              </p:cNvGraphicFramePr>
              <p:nvPr/>
            </p:nvGraphicFramePr>
            <p:xfrm>
              <a:off x="4320" y="1455"/>
              <a:ext cx="720" cy="1513"/>
            </p:xfrm>
            <a:graphic>
              <a:graphicData uri="http://schemas.openxmlformats.org/presentationml/2006/ole">
                <mc:AlternateContent xmlns:mc="http://schemas.openxmlformats.org/markup-compatibility/2006">
                  <mc:Choice xmlns:v="urn:schemas-microsoft-com:vml" Requires="v">
                    <p:oleObj name="Image" r:id="rId7" imgW="3613150" imgH="1206500" progId="Photoshop.Image.7">
                      <p:embed/>
                    </p:oleObj>
                  </mc:Choice>
                  <mc:Fallback>
                    <p:oleObj name="Image" r:id="rId7" imgW="3613150" imgH="1206500" progId="Photoshop.Image.7">
                      <p:embed/>
                      <p:pic>
                        <p:nvPicPr>
                          <p:cNvPr id="0" name="Object 19"/>
                          <p:cNvPicPr>
                            <a:picLocks noChangeAspect="1" noChangeArrowheads="1"/>
                          </p:cNvPicPr>
                          <p:nvPr/>
                        </p:nvPicPr>
                        <p:blipFill>
                          <a:blip r:embed="rId3">
                            <a:extLst>
                              <a:ext uri="{28A0092B-C50C-407E-A947-70E740481C1C}">
                                <a14:useLocalDpi xmlns:a14="http://schemas.microsoft.com/office/drawing/2010/main" val="0"/>
                              </a:ext>
                            </a:extLst>
                          </a:blip>
                          <a:srcRect l="89572"/>
                          <a:stretch>
                            <a:fillRect/>
                          </a:stretch>
                        </p:blipFill>
                        <p:spPr bwMode="auto">
                          <a:xfrm>
                            <a:off x="4320" y="1455"/>
                            <a:ext cx="720" cy="1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8" name="Text Box 20">
                <a:extLst>
                  <a:ext uri="{FF2B5EF4-FFF2-40B4-BE49-F238E27FC236}">
                    <a16:creationId xmlns:a16="http://schemas.microsoft.com/office/drawing/2014/main" id="{50CBC596-66D6-7841-914F-61EAAB2C23CE}"/>
                  </a:ext>
                </a:extLst>
              </p:cNvPr>
              <p:cNvSpPr txBox="1">
                <a:spLocks noChangeArrowheads="1"/>
              </p:cNvSpPr>
              <p:nvPr/>
            </p:nvSpPr>
            <p:spPr bwMode="auto">
              <a:xfrm>
                <a:off x="4272" y="2572"/>
                <a:ext cx="355" cy="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a:solidFill>
                      <a:srgbClr val="FF0000"/>
                    </a:solidFill>
                  </a:rPr>
                  <a:t>Cs</a:t>
                </a:r>
                <a:endParaRPr lang="en-US" altLang="zh-CN" sz="1800" b="0">
                  <a:solidFill>
                    <a:srgbClr val="FF0000"/>
                  </a:solidFill>
                </a:endParaRPr>
              </a:p>
            </p:txBody>
          </p:sp>
        </p:grpSp>
      </p:grpSp>
      <p:grpSp>
        <p:nvGrpSpPr>
          <p:cNvPr id="33796" name="Group 21">
            <a:extLst>
              <a:ext uri="{FF2B5EF4-FFF2-40B4-BE49-F238E27FC236}">
                <a16:creationId xmlns:a16="http://schemas.microsoft.com/office/drawing/2014/main" id="{904D38D0-37EC-724C-940B-1C73B2A4169D}"/>
              </a:ext>
            </a:extLst>
          </p:cNvPr>
          <p:cNvGrpSpPr>
            <a:grpSpLocks/>
          </p:cNvGrpSpPr>
          <p:nvPr/>
        </p:nvGrpSpPr>
        <p:grpSpPr bwMode="auto">
          <a:xfrm>
            <a:off x="1133475" y="5149854"/>
            <a:ext cx="7183438" cy="1377951"/>
            <a:chOff x="542" y="3072"/>
            <a:chExt cx="4525" cy="868"/>
          </a:xfrm>
        </p:grpSpPr>
        <p:grpSp>
          <p:nvGrpSpPr>
            <p:cNvPr id="33799" name="Group 22">
              <a:extLst>
                <a:ext uri="{FF2B5EF4-FFF2-40B4-BE49-F238E27FC236}">
                  <a16:creationId xmlns:a16="http://schemas.microsoft.com/office/drawing/2014/main" id="{76519477-36C6-1446-895E-8550D5802A2F}"/>
                </a:ext>
              </a:extLst>
            </p:cNvPr>
            <p:cNvGrpSpPr>
              <a:grpSpLocks/>
            </p:cNvGrpSpPr>
            <p:nvPr/>
          </p:nvGrpSpPr>
          <p:grpSpPr bwMode="auto">
            <a:xfrm>
              <a:off x="542" y="3075"/>
              <a:ext cx="946" cy="848"/>
              <a:chOff x="446" y="3078"/>
              <a:chExt cx="946" cy="954"/>
            </a:xfrm>
          </p:grpSpPr>
          <p:graphicFrame>
            <p:nvGraphicFramePr>
              <p:cNvPr id="33810" name="Object 23">
                <a:extLst>
                  <a:ext uri="{FF2B5EF4-FFF2-40B4-BE49-F238E27FC236}">
                    <a16:creationId xmlns:a16="http://schemas.microsoft.com/office/drawing/2014/main" id="{97961E70-4637-DC49-95EB-78642216C048}"/>
                  </a:ext>
                </a:extLst>
              </p:cNvPr>
              <p:cNvGraphicFramePr>
                <a:graphicFrameLocks noChangeAspect="1"/>
              </p:cNvGraphicFramePr>
              <p:nvPr/>
            </p:nvGraphicFramePr>
            <p:xfrm>
              <a:off x="480" y="3078"/>
              <a:ext cx="912" cy="954"/>
            </p:xfrm>
            <a:graphic>
              <a:graphicData uri="http://schemas.openxmlformats.org/presentationml/2006/ole">
                <mc:AlternateContent xmlns:mc="http://schemas.openxmlformats.org/markup-compatibility/2006">
                  <mc:Choice xmlns:v="urn:schemas-microsoft-com:vml" Requires="v">
                    <p:oleObj name="Image" r:id="rId8" imgW="723900" imgH="908050" progId="Photoshop.Image.7">
                      <p:embed/>
                    </p:oleObj>
                  </mc:Choice>
                  <mc:Fallback>
                    <p:oleObj name="Image" r:id="rId8" imgW="723900" imgH="908050" progId="Photoshop.Image.7">
                      <p:embed/>
                      <p:pic>
                        <p:nvPicPr>
                          <p:cNvPr id="0" name="Object 23"/>
                          <p:cNvPicPr>
                            <a:picLocks noChangeAspect="1" noChangeArrowheads="1"/>
                          </p:cNvPicPr>
                          <p:nvPr/>
                        </p:nvPicPr>
                        <p:blipFill>
                          <a:blip r:embed="rId9">
                            <a:extLst>
                              <a:ext uri="{28A0092B-C50C-407E-A947-70E740481C1C}">
                                <a14:useLocalDpi xmlns:a14="http://schemas.microsoft.com/office/drawing/2010/main" val="0"/>
                              </a:ext>
                            </a:extLst>
                          </a:blip>
                          <a:srcRect r="5263" b="16084"/>
                          <a:stretch>
                            <a:fillRect/>
                          </a:stretch>
                        </p:blipFill>
                        <p:spPr bwMode="auto">
                          <a:xfrm>
                            <a:off x="480" y="3078"/>
                            <a:ext cx="912" cy="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11" name="Text Box 24">
                <a:extLst>
                  <a:ext uri="{FF2B5EF4-FFF2-40B4-BE49-F238E27FC236}">
                    <a16:creationId xmlns:a16="http://schemas.microsoft.com/office/drawing/2014/main" id="{2727F999-8DA5-964F-AE5F-EF5F52D63B11}"/>
                  </a:ext>
                </a:extLst>
              </p:cNvPr>
              <p:cNvSpPr txBox="1">
                <a:spLocks noChangeArrowheads="1"/>
              </p:cNvSpPr>
              <p:nvPr/>
            </p:nvSpPr>
            <p:spPr bwMode="auto">
              <a:xfrm>
                <a:off x="446" y="3690"/>
                <a:ext cx="331"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dirty="0">
                    <a:solidFill>
                      <a:srgbClr val="FF0000"/>
                    </a:solidFill>
                  </a:rPr>
                  <a:t>Be</a:t>
                </a:r>
                <a:endParaRPr lang="en-US" altLang="zh-CN" sz="1800" b="0" dirty="0">
                  <a:solidFill>
                    <a:srgbClr val="FF0000"/>
                  </a:solidFill>
                </a:endParaRPr>
              </a:p>
            </p:txBody>
          </p:sp>
        </p:grpSp>
        <p:graphicFrame>
          <p:nvGraphicFramePr>
            <p:cNvPr id="33800" name="Object 25">
              <a:extLst>
                <a:ext uri="{FF2B5EF4-FFF2-40B4-BE49-F238E27FC236}">
                  <a16:creationId xmlns:a16="http://schemas.microsoft.com/office/drawing/2014/main" id="{E46DAB3E-5D85-3E47-A75B-B2E5670429CC}"/>
                </a:ext>
              </a:extLst>
            </p:cNvPr>
            <p:cNvGraphicFramePr>
              <a:graphicFrameLocks noChangeAspect="1"/>
            </p:cNvGraphicFramePr>
            <p:nvPr/>
          </p:nvGraphicFramePr>
          <p:xfrm>
            <a:off x="1536" y="3077"/>
            <a:ext cx="909" cy="837"/>
          </p:xfrm>
          <a:graphic>
            <a:graphicData uri="http://schemas.openxmlformats.org/presentationml/2006/ole">
              <mc:AlternateContent xmlns:mc="http://schemas.openxmlformats.org/markup-compatibility/2006">
                <mc:Choice xmlns:v="urn:schemas-microsoft-com:vml" Requires="v">
                  <p:oleObj name="Image" r:id="rId10" imgW="742950" imgH="927100" progId="Photoshop.Image.7">
                    <p:embed/>
                  </p:oleObj>
                </mc:Choice>
                <mc:Fallback>
                  <p:oleObj name="Image" r:id="rId10" imgW="742950" imgH="927100" progId="Photoshop.Image.7">
                    <p:embed/>
                    <p:pic>
                      <p:nvPicPr>
                        <p:cNvPr id="0" name="Object 25"/>
                        <p:cNvPicPr>
                          <a:picLocks noChangeAspect="1" noChangeArrowheads="1"/>
                        </p:cNvPicPr>
                        <p:nvPr/>
                      </p:nvPicPr>
                      <p:blipFill>
                        <a:blip r:embed="rId11">
                          <a:extLst>
                            <a:ext uri="{28A0092B-C50C-407E-A947-70E740481C1C}">
                              <a14:useLocalDpi xmlns:a14="http://schemas.microsoft.com/office/drawing/2010/main" val="0"/>
                            </a:ext>
                          </a:extLst>
                        </a:blip>
                        <a:srcRect l="5128" t="12329" r="2563" b="9589"/>
                        <a:stretch>
                          <a:fillRect/>
                        </a:stretch>
                      </p:blipFill>
                      <p:spPr bwMode="auto">
                        <a:xfrm>
                          <a:off x="1536" y="3077"/>
                          <a:ext cx="909" cy="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1" name="Text Box 26">
              <a:extLst>
                <a:ext uri="{FF2B5EF4-FFF2-40B4-BE49-F238E27FC236}">
                  <a16:creationId xmlns:a16="http://schemas.microsoft.com/office/drawing/2014/main" id="{14253360-42ED-BA4B-B0BA-8711A0692438}"/>
                </a:ext>
              </a:extLst>
            </p:cNvPr>
            <p:cNvSpPr txBox="1">
              <a:spLocks noChangeArrowheads="1"/>
            </p:cNvSpPr>
            <p:nvPr/>
          </p:nvSpPr>
          <p:spPr bwMode="auto">
            <a:xfrm>
              <a:off x="2118" y="3633"/>
              <a:ext cx="47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dirty="0">
                  <a:solidFill>
                    <a:srgbClr val="FF0000"/>
                  </a:solidFill>
                </a:rPr>
                <a:t>Mg</a:t>
              </a:r>
              <a:endParaRPr lang="en-US" altLang="zh-CN" sz="1800" b="0" dirty="0">
                <a:solidFill>
                  <a:srgbClr val="FF0000"/>
                </a:solidFill>
              </a:endParaRPr>
            </a:p>
          </p:txBody>
        </p:sp>
        <p:graphicFrame>
          <p:nvGraphicFramePr>
            <p:cNvPr id="33802" name="Object 27">
              <a:extLst>
                <a:ext uri="{FF2B5EF4-FFF2-40B4-BE49-F238E27FC236}">
                  <a16:creationId xmlns:a16="http://schemas.microsoft.com/office/drawing/2014/main" id="{AEF5A257-D546-674B-91A3-85E0511A2700}"/>
                </a:ext>
              </a:extLst>
            </p:cNvPr>
            <p:cNvGraphicFramePr>
              <a:graphicFrameLocks noChangeAspect="1"/>
            </p:cNvGraphicFramePr>
            <p:nvPr/>
          </p:nvGraphicFramePr>
          <p:xfrm>
            <a:off x="2489" y="3072"/>
            <a:ext cx="919" cy="827"/>
          </p:xfrm>
          <a:graphic>
            <a:graphicData uri="http://schemas.openxmlformats.org/presentationml/2006/ole">
              <mc:AlternateContent xmlns:mc="http://schemas.openxmlformats.org/markup-compatibility/2006">
                <mc:Choice xmlns:v="urn:schemas-microsoft-com:vml" Requires="v">
                  <p:oleObj name="Image" r:id="rId12" imgW="742950" imgH="927100" progId="Photoshop.Image.7">
                    <p:embed/>
                  </p:oleObj>
                </mc:Choice>
                <mc:Fallback>
                  <p:oleObj name="Image" r:id="rId12" imgW="742950" imgH="927100" progId="Photoshop.Image.7">
                    <p:embed/>
                    <p:pic>
                      <p:nvPicPr>
                        <p:cNvPr id="0" name="Object 27"/>
                        <p:cNvPicPr>
                          <a:picLocks noChangeAspect="1" noChangeArrowheads="1"/>
                        </p:cNvPicPr>
                        <p:nvPr/>
                      </p:nvPicPr>
                      <p:blipFill>
                        <a:blip r:embed="rId13">
                          <a:extLst>
                            <a:ext uri="{28A0092B-C50C-407E-A947-70E740481C1C}">
                              <a14:useLocalDpi xmlns:a14="http://schemas.microsoft.com/office/drawing/2010/main" val="0"/>
                            </a:ext>
                          </a:extLst>
                        </a:blip>
                        <a:srcRect l="5128" t="4109" r="2563" b="17809"/>
                        <a:stretch>
                          <a:fillRect/>
                        </a:stretch>
                      </p:blipFill>
                      <p:spPr bwMode="auto">
                        <a:xfrm>
                          <a:off x="2489" y="3072"/>
                          <a:ext cx="919" cy="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3" name="Text Box 28">
              <a:extLst>
                <a:ext uri="{FF2B5EF4-FFF2-40B4-BE49-F238E27FC236}">
                  <a16:creationId xmlns:a16="http://schemas.microsoft.com/office/drawing/2014/main" id="{65666E24-1BBD-1B4C-B87D-383AE9721DD2}"/>
                </a:ext>
              </a:extLst>
            </p:cNvPr>
            <p:cNvSpPr txBox="1">
              <a:spLocks noChangeArrowheads="1"/>
            </p:cNvSpPr>
            <p:nvPr/>
          </p:nvSpPr>
          <p:spPr bwMode="auto">
            <a:xfrm>
              <a:off x="3092" y="3647"/>
              <a:ext cx="432"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dirty="0">
                  <a:solidFill>
                    <a:srgbClr val="FF0000"/>
                  </a:solidFill>
                </a:rPr>
                <a:t>Ca</a:t>
              </a:r>
              <a:endParaRPr lang="en-US" altLang="zh-CN" sz="1800" b="0" dirty="0">
                <a:solidFill>
                  <a:srgbClr val="FF0000"/>
                </a:solidFill>
              </a:endParaRPr>
            </a:p>
          </p:txBody>
        </p:sp>
        <p:grpSp>
          <p:nvGrpSpPr>
            <p:cNvPr id="33804" name="Group 29">
              <a:extLst>
                <a:ext uri="{FF2B5EF4-FFF2-40B4-BE49-F238E27FC236}">
                  <a16:creationId xmlns:a16="http://schemas.microsoft.com/office/drawing/2014/main" id="{F31832B8-15A4-4E45-92C4-4D53074FC353}"/>
                </a:ext>
              </a:extLst>
            </p:cNvPr>
            <p:cNvGrpSpPr>
              <a:grpSpLocks/>
            </p:cNvGrpSpPr>
            <p:nvPr/>
          </p:nvGrpSpPr>
          <p:grpSpPr bwMode="auto">
            <a:xfrm>
              <a:off x="3456" y="3117"/>
              <a:ext cx="768" cy="791"/>
              <a:chOff x="3497" y="3024"/>
              <a:chExt cx="727" cy="909"/>
            </a:xfrm>
          </p:grpSpPr>
          <p:graphicFrame>
            <p:nvGraphicFramePr>
              <p:cNvPr id="33808" name="Object 30">
                <a:extLst>
                  <a:ext uri="{FF2B5EF4-FFF2-40B4-BE49-F238E27FC236}">
                    <a16:creationId xmlns:a16="http://schemas.microsoft.com/office/drawing/2014/main" id="{7F8B0BF0-6328-9242-B051-39FBDEA223FC}"/>
                  </a:ext>
                </a:extLst>
              </p:cNvPr>
              <p:cNvGraphicFramePr>
                <a:graphicFrameLocks noChangeAspect="1"/>
              </p:cNvGraphicFramePr>
              <p:nvPr/>
            </p:nvGraphicFramePr>
            <p:xfrm>
              <a:off x="3504" y="3024"/>
              <a:ext cx="720" cy="906"/>
            </p:xfrm>
            <a:graphic>
              <a:graphicData uri="http://schemas.openxmlformats.org/presentationml/2006/ole">
                <mc:AlternateContent xmlns:mc="http://schemas.openxmlformats.org/markup-compatibility/2006">
                  <mc:Choice xmlns:v="urn:schemas-microsoft-com:vml" Requires="v">
                    <p:oleObj name="Image" r:id="rId14" imgW="723900" imgH="927100" progId="Photoshop.Image.7">
                      <p:embed/>
                    </p:oleObj>
                  </mc:Choice>
                  <mc:Fallback>
                    <p:oleObj name="Image" r:id="rId14" imgW="723900" imgH="927100" progId="Photoshop.Image.7">
                      <p:embed/>
                      <p:pic>
                        <p:nvPicPr>
                          <p:cNvPr id="0" name="Object 30"/>
                          <p:cNvPicPr>
                            <a:picLocks noChangeAspect="1" noChangeArrowheads="1"/>
                          </p:cNvPicPr>
                          <p:nvPr/>
                        </p:nvPicPr>
                        <p:blipFill>
                          <a:blip r:embed="rId15">
                            <a:extLst>
                              <a:ext uri="{28A0092B-C50C-407E-A947-70E740481C1C}">
                                <a14:useLocalDpi xmlns:a14="http://schemas.microsoft.com/office/drawing/2010/main" val="0"/>
                              </a:ext>
                            </a:extLst>
                          </a:blip>
                          <a:srcRect t="9589" r="21053" b="12329"/>
                          <a:stretch>
                            <a:fillRect/>
                          </a:stretch>
                        </p:blipFill>
                        <p:spPr bwMode="auto">
                          <a:xfrm>
                            <a:off x="3504" y="3024"/>
                            <a:ext cx="720" cy="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9" name="Text Box 31">
                <a:extLst>
                  <a:ext uri="{FF2B5EF4-FFF2-40B4-BE49-F238E27FC236}">
                    <a16:creationId xmlns:a16="http://schemas.microsoft.com/office/drawing/2014/main" id="{4D4C5D05-F975-DC43-87B7-17320E5BA8F4}"/>
                  </a:ext>
                </a:extLst>
              </p:cNvPr>
              <p:cNvSpPr txBox="1">
                <a:spLocks noChangeArrowheads="1"/>
              </p:cNvSpPr>
              <p:nvPr/>
            </p:nvSpPr>
            <p:spPr bwMode="auto">
              <a:xfrm>
                <a:off x="3497" y="3599"/>
                <a:ext cx="343" cy="3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dirty="0" err="1">
                    <a:solidFill>
                      <a:srgbClr val="FF0000"/>
                    </a:solidFill>
                  </a:rPr>
                  <a:t>Sr</a:t>
                </a:r>
                <a:endParaRPr lang="en-US" altLang="zh-CN" sz="1800" b="0" dirty="0">
                  <a:solidFill>
                    <a:srgbClr val="FF0000"/>
                  </a:solidFill>
                </a:endParaRPr>
              </a:p>
            </p:txBody>
          </p:sp>
        </p:grpSp>
        <p:grpSp>
          <p:nvGrpSpPr>
            <p:cNvPr id="33805" name="Group 32">
              <a:extLst>
                <a:ext uri="{FF2B5EF4-FFF2-40B4-BE49-F238E27FC236}">
                  <a16:creationId xmlns:a16="http://schemas.microsoft.com/office/drawing/2014/main" id="{09672AFC-F024-8543-8F2C-0C3134DD6215}"/>
                </a:ext>
              </a:extLst>
            </p:cNvPr>
            <p:cNvGrpSpPr>
              <a:grpSpLocks/>
            </p:cNvGrpSpPr>
            <p:nvPr/>
          </p:nvGrpSpPr>
          <p:grpSpPr bwMode="auto">
            <a:xfrm>
              <a:off x="4320" y="3121"/>
              <a:ext cx="747" cy="819"/>
              <a:chOff x="4320" y="3126"/>
              <a:chExt cx="747" cy="939"/>
            </a:xfrm>
          </p:grpSpPr>
          <p:graphicFrame>
            <p:nvGraphicFramePr>
              <p:cNvPr id="33806" name="Object 33">
                <a:extLst>
                  <a:ext uri="{FF2B5EF4-FFF2-40B4-BE49-F238E27FC236}">
                    <a16:creationId xmlns:a16="http://schemas.microsoft.com/office/drawing/2014/main" id="{6FA76378-82E2-FF40-85A0-B041DB6BFE7B}"/>
                  </a:ext>
                </a:extLst>
              </p:cNvPr>
              <p:cNvGraphicFramePr>
                <a:graphicFrameLocks noChangeAspect="1"/>
              </p:cNvGraphicFramePr>
              <p:nvPr/>
            </p:nvGraphicFramePr>
            <p:xfrm>
              <a:off x="4320" y="3126"/>
              <a:ext cx="720" cy="906"/>
            </p:xfrm>
            <a:graphic>
              <a:graphicData uri="http://schemas.openxmlformats.org/presentationml/2006/ole">
                <mc:AlternateContent xmlns:mc="http://schemas.openxmlformats.org/markup-compatibility/2006">
                  <mc:Choice xmlns:v="urn:schemas-microsoft-com:vml" Requires="v">
                    <p:oleObj name="Image" r:id="rId16" imgW="742950" imgH="927100" progId="Photoshop.Image.7">
                      <p:embed/>
                    </p:oleObj>
                  </mc:Choice>
                  <mc:Fallback>
                    <p:oleObj name="Image" r:id="rId16" imgW="742950" imgH="927100" progId="Photoshop.Image.7">
                      <p:embed/>
                      <p:pic>
                        <p:nvPicPr>
                          <p:cNvPr id="0" name="Object 33"/>
                          <p:cNvPicPr>
                            <a:picLocks noChangeAspect="1" noChangeArrowheads="1"/>
                          </p:cNvPicPr>
                          <p:nvPr/>
                        </p:nvPicPr>
                        <p:blipFill>
                          <a:blip r:embed="rId17">
                            <a:extLst>
                              <a:ext uri="{28A0092B-C50C-407E-A947-70E740481C1C}">
                                <a14:useLocalDpi xmlns:a14="http://schemas.microsoft.com/office/drawing/2010/main" val="0"/>
                              </a:ext>
                            </a:extLst>
                          </a:blip>
                          <a:srcRect t="4762" r="10892" b="4762"/>
                          <a:stretch>
                            <a:fillRect/>
                          </a:stretch>
                        </p:blipFill>
                        <p:spPr bwMode="auto">
                          <a:xfrm>
                            <a:off x="4320" y="3126"/>
                            <a:ext cx="720" cy="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3807" name="Text Box 34">
                <a:extLst>
                  <a:ext uri="{FF2B5EF4-FFF2-40B4-BE49-F238E27FC236}">
                    <a16:creationId xmlns:a16="http://schemas.microsoft.com/office/drawing/2014/main" id="{3E3BD897-B428-C84F-AC40-DBFE4F31406D}"/>
                  </a:ext>
                </a:extLst>
              </p:cNvPr>
              <p:cNvSpPr txBox="1">
                <a:spLocks noChangeArrowheads="1"/>
              </p:cNvSpPr>
              <p:nvPr/>
            </p:nvSpPr>
            <p:spPr bwMode="auto">
              <a:xfrm>
                <a:off x="4736" y="3732"/>
                <a:ext cx="331" cy="3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400" b="0" dirty="0">
                    <a:solidFill>
                      <a:srgbClr val="FF0000"/>
                    </a:solidFill>
                  </a:rPr>
                  <a:t>Ba</a:t>
                </a:r>
                <a:endParaRPr lang="en-US" altLang="zh-CN" sz="1800" b="0" dirty="0">
                  <a:solidFill>
                    <a:srgbClr val="FF0000"/>
                  </a:solidFill>
                </a:endParaRPr>
              </a:p>
            </p:txBody>
          </p:sp>
        </p:grpSp>
      </p:grpSp>
      <p:pic>
        <p:nvPicPr>
          <p:cNvPr id="33797" name="Picture 35" descr="9-1">
            <a:extLst>
              <a:ext uri="{FF2B5EF4-FFF2-40B4-BE49-F238E27FC236}">
                <a16:creationId xmlns:a16="http://schemas.microsoft.com/office/drawing/2014/main" id="{8831B57E-36C2-2640-B3DA-C93E2D119ABC}"/>
              </a:ext>
            </a:extLst>
          </p:cNvPr>
          <p:cNvPicPr>
            <a:picLocks noChangeAspect="1" noChangeArrowheads="1"/>
          </p:cNvPicPr>
          <p:nvPr/>
        </p:nvPicPr>
        <p:blipFill>
          <a:blip r:embed="rId18">
            <a:extLst>
              <a:ext uri="{28A0092B-C50C-407E-A947-70E740481C1C}">
                <a14:useLocalDpi xmlns:a14="http://schemas.microsoft.com/office/drawing/2010/main"/>
              </a:ext>
            </a:extLst>
          </a:blip>
          <a:srcRect/>
          <a:stretch>
            <a:fillRect/>
          </a:stretch>
        </p:blipFill>
        <p:spPr bwMode="auto">
          <a:xfrm>
            <a:off x="515454" y="1617880"/>
            <a:ext cx="2617167" cy="181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3798" name="Object 37">
            <a:extLst>
              <a:ext uri="{FF2B5EF4-FFF2-40B4-BE49-F238E27FC236}">
                <a16:creationId xmlns:a16="http://schemas.microsoft.com/office/drawing/2014/main" id="{C2023F5C-934D-AB4E-98EE-1847C35AB952}"/>
              </a:ext>
            </a:extLst>
          </p:cNvPr>
          <p:cNvGraphicFramePr>
            <a:graphicFrameLocks noChangeAspect="1"/>
          </p:cNvGraphicFramePr>
          <p:nvPr>
            <p:extLst>
              <p:ext uri="{D42A27DB-BD31-4B8C-83A1-F6EECF244321}">
                <p14:modId xmlns:p14="http://schemas.microsoft.com/office/powerpoint/2010/main" val="370467012"/>
              </p:ext>
            </p:extLst>
          </p:nvPr>
        </p:nvGraphicFramePr>
        <p:xfrm>
          <a:off x="3576638" y="1468643"/>
          <a:ext cx="1812943" cy="2036863"/>
        </p:xfrm>
        <a:graphic>
          <a:graphicData uri="http://schemas.openxmlformats.org/presentationml/2006/ole">
            <mc:AlternateContent xmlns:mc="http://schemas.openxmlformats.org/markup-compatibility/2006">
              <mc:Choice xmlns:v="urn:schemas-microsoft-com:vml" Requires="v">
                <p:oleObj name="Image" r:id="rId19" imgW="1270000" imgH="1422400" progId="Photoshop.Image.7">
                  <p:embed/>
                </p:oleObj>
              </mc:Choice>
              <mc:Fallback>
                <p:oleObj name="Image" r:id="rId19" imgW="1270000" imgH="1422400" progId="Photoshop.Image.7">
                  <p:embed/>
                  <p:pic>
                    <p:nvPicPr>
                      <p:cNvPr id="0" name="Object 37"/>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576638" y="1468643"/>
                        <a:ext cx="1812943" cy="2036863"/>
                      </a:xfrm>
                      <a:prstGeom prst="rect">
                        <a:avLst/>
                      </a:prstGeom>
                      <a:noFill/>
                      <a:ln>
                        <a:noFill/>
                      </a:ln>
                      <a:effectLst/>
                    </p:spPr>
                  </p:pic>
                </p:oleObj>
              </mc:Fallback>
            </mc:AlternateContent>
          </a:graphicData>
        </a:graphic>
      </p:graphicFrame>
      <p:pic>
        <p:nvPicPr>
          <p:cNvPr id="36" name="Picture 3" descr="FG22_00_02UN">
            <a:extLst>
              <a:ext uri="{FF2B5EF4-FFF2-40B4-BE49-F238E27FC236}">
                <a16:creationId xmlns:a16="http://schemas.microsoft.com/office/drawing/2014/main" id="{E038CEAD-7525-CB4D-AC6C-D3BFACB9AB87}"/>
              </a:ext>
            </a:extLst>
          </p:cNvPr>
          <p:cNvPicPr>
            <a:picLocks noChangeAspect="1" noChangeArrowheads="1"/>
          </p:cNvPicPr>
          <p:nvPr/>
        </p:nvPicPr>
        <p:blipFill>
          <a:blip r:embed="rId21">
            <a:extLst>
              <a:ext uri="{28A0092B-C50C-407E-A947-70E740481C1C}">
                <a14:useLocalDpi xmlns:a14="http://schemas.microsoft.com/office/drawing/2010/main"/>
              </a:ext>
            </a:extLst>
          </a:blip>
          <a:srcRect/>
          <a:stretch>
            <a:fillRect/>
          </a:stretch>
        </p:blipFill>
        <p:spPr bwMode="auto">
          <a:xfrm>
            <a:off x="6633497" y="1322444"/>
            <a:ext cx="2138105" cy="1529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灯片编号占位符 1">
            <a:extLst>
              <a:ext uri="{FF2B5EF4-FFF2-40B4-BE49-F238E27FC236}">
                <a16:creationId xmlns:a16="http://schemas.microsoft.com/office/drawing/2014/main" id="{E25AE2E3-AC17-3542-8230-382885200C76}"/>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D6B6C37-0188-4A4E-9346-AE2B68C31F76}" type="slidenum">
              <a:rPr lang="en-US" altLang="zh-CN" sz="1400" b="0">
                <a:solidFill>
                  <a:schemeClr val="tx1"/>
                </a:solidFill>
                <a:ea typeface="黑体" panose="02010609060101010101" pitchFamily="49" charset="-122"/>
              </a:rPr>
              <a:pPr>
                <a:spcBef>
                  <a:spcPct val="0"/>
                </a:spcBef>
                <a:buFontTx/>
                <a:buNone/>
              </a:pPr>
              <a:t>41</a:t>
            </a:fld>
            <a:endParaRPr lang="en-US" altLang="zh-CN" sz="1400" b="0">
              <a:solidFill>
                <a:schemeClr val="tx1"/>
              </a:solidFill>
              <a:ea typeface="黑体" panose="02010609060101010101" pitchFamily="49" charset="-122"/>
            </a:endParaRPr>
          </a:p>
        </p:txBody>
      </p:sp>
      <p:sp>
        <p:nvSpPr>
          <p:cNvPr id="34818" name="Rectangle 5">
            <a:extLst>
              <a:ext uri="{FF2B5EF4-FFF2-40B4-BE49-F238E27FC236}">
                <a16:creationId xmlns:a16="http://schemas.microsoft.com/office/drawing/2014/main" id="{BFA7BA4C-A589-2649-BB50-F64234C0BE71}"/>
              </a:ext>
            </a:extLst>
          </p:cNvPr>
          <p:cNvSpPr>
            <a:spLocks noChangeArrowheads="1"/>
          </p:cNvSpPr>
          <p:nvPr/>
        </p:nvSpPr>
        <p:spPr bwMode="auto">
          <a:xfrm>
            <a:off x="2267966" y="1052513"/>
            <a:ext cx="2962275" cy="666750"/>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chemeClr val="tx1"/>
                </a:solidFill>
                <a:latin typeface="Arial" panose="020B0604020202020204" pitchFamily="34" charset="0"/>
              </a:rPr>
              <a:t>碱金属 (</a:t>
            </a:r>
            <a:r>
              <a:rPr lang="en-US" altLang="zh-CN" sz="1800">
                <a:solidFill>
                  <a:schemeClr val="tx1"/>
                </a:solidFill>
                <a:latin typeface="Arial" panose="020B0604020202020204" pitchFamily="34" charset="0"/>
              </a:rPr>
              <a:t>alkalin metals)</a:t>
            </a:r>
          </a:p>
          <a:p>
            <a:pPr>
              <a:spcBef>
                <a:spcPct val="0"/>
              </a:spcBef>
              <a:buFontTx/>
              <a:buNone/>
            </a:pPr>
            <a:r>
              <a:rPr lang="en-US" altLang="zh-CN" sz="1800">
                <a:solidFill>
                  <a:schemeClr val="tx1"/>
                </a:solidFill>
                <a:latin typeface="Arial" panose="020B0604020202020204" pitchFamily="34" charset="0"/>
              </a:rPr>
              <a:t>             (ⅠA): ns</a:t>
            </a:r>
            <a:r>
              <a:rPr lang="en-US" altLang="zh-CN" sz="1800" baseline="30000">
                <a:solidFill>
                  <a:schemeClr val="tx1"/>
                </a:solidFill>
                <a:latin typeface="Arial" panose="020B0604020202020204" pitchFamily="34" charset="0"/>
              </a:rPr>
              <a:t>1</a:t>
            </a:r>
          </a:p>
        </p:txBody>
      </p:sp>
      <p:sp>
        <p:nvSpPr>
          <p:cNvPr id="34819" name="Rectangle 6">
            <a:extLst>
              <a:ext uri="{FF2B5EF4-FFF2-40B4-BE49-F238E27FC236}">
                <a16:creationId xmlns:a16="http://schemas.microsoft.com/office/drawing/2014/main" id="{B4BA3465-EAA8-F845-9ABE-DF02BC0D22C1}"/>
              </a:ext>
            </a:extLst>
          </p:cNvPr>
          <p:cNvSpPr>
            <a:spLocks noChangeArrowheads="1"/>
          </p:cNvSpPr>
          <p:nvPr/>
        </p:nvSpPr>
        <p:spPr bwMode="auto">
          <a:xfrm>
            <a:off x="5438204" y="1052513"/>
            <a:ext cx="3625086" cy="666750"/>
          </a:xfrm>
          <a:prstGeom prst="rect">
            <a:avLst/>
          </a:prstGeom>
          <a:noFill/>
          <a:ln w="25400"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800">
                <a:solidFill>
                  <a:schemeClr val="tx1"/>
                </a:solidFill>
                <a:latin typeface="Arial" panose="020B0604020202020204" pitchFamily="34" charset="0"/>
              </a:rPr>
              <a:t>碱土金属 (</a:t>
            </a:r>
            <a:r>
              <a:rPr lang="en-US" altLang="zh-CN" sz="1800">
                <a:solidFill>
                  <a:schemeClr val="tx1"/>
                </a:solidFill>
                <a:latin typeface="Arial" panose="020B0604020202020204" pitchFamily="34" charset="0"/>
              </a:rPr>
              <a:t>alkalin earth metals) (ⅡA): ns</a:t>
            </a:r>
            <a:r>
              <a:rPr lang="en-US" altLang="zh-CN" sz="1800" baseline="30000">
                <a:solidFill>
                  <a:schemeClr val="tx1"/>
                </a:solidFill>
                <a:latin typeface="Arial" panose="020B0604020202020204" pitchFamily="34" charset="0"/>
              </a:rPr>
              <a:t>2</a:t>
            </a:r>
          </a:p>
        </p:txBody>
      </p:sp>
      <p:grpSp>
        <p:nvGrpSpPr>
          <p:cNvPr id="34820" name="Group 7">
            <a:extLst>
              <a:ext uri="{FF2B5EF4-FFF2-40B4-BE49-F238E27FC236}">
                <a16:creationId xmlns:a16="http://schemas.microsoft.com/office/drawing/2014/main" id="{56D0AA91-2D19-7940-B784-04A64E40D94E}"/>
              </a:ext>
            </a:extLst>
          </p:cNvPr>
          <p:cNvGrpSpPr>
            <a:grpSpLocks/>
          </p:cNvGrpSpPr>
          <p:nvPr/>
        </p:nvGrpSpPr>
        <p:grpSpPr bwMode="auto">
          <a:xfrm>
            <a:off x="3420742" y="2039620"/>
            <a:ext cx="4043396" cy="3025891"/>
            <a:chOff x="1491" y="1162"/>
            <a:chExt cx="2678" cy="2279"/>
          </a:xfrm>
        </p:grpSpPr>
        <p:sp>
          <p:nvSpPr>
            <p:cNvPr id="34832" name="Rectangle 9">
              <a:extLst>
                <a:ext uri="{FF2B5EF4-FFF2-40B4-BE49-F238E27FC236}">
                  <a16:creationId xmlns:a16="http://schemas.microsoft.com/office/drawing/2014/main" id="{A2A67DD8-014D-9446-B0DB-9439997EED40}"/>
                </a:ext>
              </a:extLst>
            </p:cNvPr>
            <p:cNvSpPr>
              <a:spLocks noChangeArrowheads="1"/>
            </p:cNvSpPr>
            <p:nvPr/>
          </p:nvSpPr>
          <p:spPr bwMode="auto">
            <a:xfrm>
              <a:off x="1631" y="1162"/>
              <a:ext cx="593"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lithium</a:t>
              </a:r>
              <a:endParaRPr lang="zh-CN" altLang="en-US" sz="1800" dirty="0">
                <a:solidFill>
                  <a:schemeClr val="tx1"/>
                </a:solidFill>
              </a:endParaRPr>
            </a:p>
          </p:txBody>
        </p:sp>
        <p:sp>
          <p:nvSpPr>
            <p:cNvPr id="34833" name="Rectangle 10">
              <a:extLst>
                <a:ext uri="{FF2B5EF4-FFF2-40B4-BE49-F238E27FC236}">
                  <a16:creationId xmlns:a16="http://schemas.microsoft.com/office/drawing/2014/main" id="{3D09B5EC-6EBF-A44A-8C33-289C730B4A83}"/>
                </a:ext>
              </a:extLst>
            </p:cNvPr>
            <p:cNvSpPr>
              <a:spLocks noChangeArrowheads="1"/>
            </p:cNvSpPr>
            <p:nvPr/>
          </p:nvSpPr>
          <p:spPr bwMode="auto">
            <a:xfrm>
              <a:off x="1644" y="1580"/>
              <a:ext cx="593"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sodium</a:t>
              </a:r>
              <a:endParaRPr lang="zh-CN" altLang="en-US" sz="1800" dirty="0">
                <a:solidFill>
                  <a:schemeClr val="tx1"/>
                </a:solidFill>
              </a:endParaRPr>
            </a:p>
          </p:txBody>
        </p:sp>
        <p:sp>
          <p:nvSpPr>
            <p:cNvPr id="34834" name="Rectangle 11">
              <a:extLst>
                <a:ext uri="{FF2B5EF4-FFF2-40B4-BE49-F238E27FC236}">
                  <a16:creationId xmlns:a16="http://schemas.microsoft.com/office/drawing/2014/main" id="{C1A09E59-3E54-1A47-AE00-6A2888068869}"/>
                </a:ext>
              </a:extLst>
            </p:cNvPr>
            <p:cNvSpPr>
              <a:spLocks noChangeArrowheads="1"/>
            </p:cNvSpPr>
            <p:nvPr/>
          </p:nvSpPr>
          <p:spPr bwMode="auto">
            <a:xfrm>
              <a:off x="1491" y="1975"/>
              <a:ext cx="778"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potassium</a:t>
              </a:r>
              <a:endParaRPr lang="zh-CN" altLang="en-US" sz="1800" dirty="0">
                <a:solidFill>
                  <a:schemeClr val="tx1"/>
                </a:solidFill>
              </a:endParaRPr>
            </a:p>
          </p:txBody>
        </p:sp>
        <p:sp>
          <p:nvSpPr>
            <p:cNvPr id="34835" name="Rectangle 12">
              <a:extLst>
                <a:ext uri="{FF2B5EF4-FFF2-40B4-BE49-F238E27FC236}">
                  <a16:creationId xmlns:a16="http://schemas.microsoft.com/office/drawing/2014/main" id="{4E2DC856-1858-6F4A-B4E0-0F5D7E5A763B}"/>
                </a:ext>
              </a:extLst>
            </p:cNvPr>
            <p:cNvSpPr>
              <a:spLocks noChangeArrowheads="1"/>
            </p:cNvSpPr>
            <p:nvPr/>
          </p:nvSpPr>
          <p:spPr bwMode="auto">
            <a:xfrm>
              <a:off x="1509" y="2371"/>
              <a:ext cx="736"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rubidium</a:t>
              </a:r>
              <a:endParaRPr lang="zh-CN" altLang="en-US" sz="1800" dirty="0">
                <a:solidFill>
                  <a:schemeClr val="tx1"/>
                </a:solidFill>
              </a:endParaRPr>
            </a:p>
          </p:txBody>
        </p:sp>
        <p:sp>
          <p:nvSpPr>
            <p:cNvPr id="34836" name="Rectangle 13">
              <a:extLst>
                <a:ext uri="{FF2B5EF4-FFF2-40B4-BE49-F238E27FC236}">
                  <a16:creationId xmlns:a16="http://schemas.microsoft.com/office/drawing/2014/main" id="{81035D8D-E227-EB40-BACA-221C0DB3960E}"/>
                </a:ext>
              </a:extLst>
            </p:cNvPr>
            <p:cNvSpPr>
              <a:spLocks noChangeArrowheads="1"/>
            </p:cNvSpPr>
            <p:nvPr/>
          </p:nvSpPr>
          <p:spPr bwMode="auto">
            <a:xfrm>
              <a:off x="1603" y="2787"/>
              <a:ext cx="644"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err="1">
                  <a:solidFill>
                    <a:schemeClr val="tx1"/>
                  </a:solidFill>
                </a:rPr>
                <a:t>caesium</a:t>
              </a:r>
              <a:endParaRPr lang="zh-CN" altLang="en-US" sz="1800" dirty="0">
                <a:solidFill>
                  <a:schemeClr val="tx1"/>
                </a:solidFill>
              </a:endParaRPr>
            </a:p>
          </p:txBody>
        </p:sp>
        <p:sp>
          <p:nvSpPr>
            <p:cNvPr id="34837" name="Rectangle 14">
              <a:extLst>
                <a:ext uri="{FF2B5EF4-FFF2-40B4-BE49-F238E27FC236}">
                  <a16:creationId xmlns:a16="http://schemas.microsoft.com/office/drawing/2014/main" id="{DB3CA5F7-5E37-4F44-81A2-5771935870E0}"/>
                </a:ext>
              </a:extLst>
            </p:cNvPr>
            <p:cNvSpPr>
              <a:spLocks noChangeArrowheads="1"/>
            </p:cNvSpPr>
            <p:nvPr/>
          </p:nvSpPr>
          <p:spPr bwMode="auto">
            <a:xfrm>
              <a:off x="1565" y="3164"/>
              <a:ext cx="720"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a:solidFill>
                    <a:schemeClr val="tx1"/>
                  </a:solidFill>
                </a:rPr>
                <a:t>francium</a:t>
              </a:r>
              <a:endParaRPr lang="zh-CN" altLang="en-US" sz="1800">
                <a:solidFill>
                  <a:schemeClr val="tx1"/>
                </a:solidFill>
              </a:endParaRPr>
            </a:p>
          </p:txBody>
        </p:sp>
        <p:sp>
          <p:nvSpPr>
            <p:cNvPr id="34838" name="Rectangle 15">
              <a:extLst>
                <a:ext uri="{FF2B5EF4-FFF2-40B4-BE49-F238E27FC236}">
                  <a16:creationId xmlns:a16="http://schemas.microsoft.com/office/drawing/2014/main" id="{8C78566B-FB90-BC4E-BDC8-D1E01A1683CE}"/>
                </a:ext>
              </a:extLst>
            </p:cNvPr>
            <p:cNvSpPr>
              <a:spLocks noChangeArrowheads="1"/>
            </p:cNvSpPr>
            <p:nvPr/>
          </p:nvSpPr>
          <p:spPr bwMode="auto">
            <a:xfrm>
              <a:off x="3341" y="1176"/>
              <a:ext cx="753"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beryllium</a:t>
              </a:r>
              <a:endParaRPr lang="zh-CN" altLang="en-US" sz="1800" dirty="0">
                <a:solidFill>
                  <a:schemeClr val="tx1"/>
                </a:solidFill>
              </a:endParaRPr>
            </a:p>
          </p:txBody>
        </p:sp>
        <p:sp>
          <p:nvSpPr>
            <p:cNvPr id="34839" name="Rectangle 16">
              <a:extLst>
                <a:ext uri="{FF2B5EF4-FFF2-40B4-BE49-F238E27FC236}">
                  <a16:creationId xmlns:a16="http://schemas.microsoft.com/office/drawing/2014/main" id="{BF984AEB-8386-2646-99AE-8C9C2858B8A5}"/>
                </a:ext>
              </a:extLst>
            </p:cNvPr>
            <p:cNvSpPr>
              <a:spLocks noChangeArrowheads="1"/>
            </p:cNvSpPr>
            <p:nvPr/>
          </p:nvSpPr>
          <p:spPr bwMode="auto">
            <a:xfrm>
              <a:off x="3307" y="1580"/>
              <a:ext cx="862"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magnesium</a:t>
              </a:r>
              <a:endParaRPr lang="zh-CN" altLang="en-US" sz="1800" dirty="0">
                <a:solidFill>
                  <a:schemeClr val="tx1"/>
                </a:solidFill>
              </a:endParaRPr>
            </a:p>
          </p:txBody>
        </p:sp>
        <p:sp>
          <p:nvSpPr>
            <p:cNvPr id="34840" name="Rectangle 17">
              <a:extLst>
                <a:ext uri="{FF2B5EF4-FFF2-40B4-BE49-F238E27FC236}">
                  <a16:creationId xmlns:a16="http://schemas.microsoft.com/office/drawing/2014/main" id="{C7AD09B7-DC98-2548-8539-4F49A2898C5C}"/>
                </a:ext>
              </a:extLst>
            </p:cNvPr>
            <p:cNvSpPr>
              <a:spLocks noChangeArrowheads="1"/>
            </p:cNvSpPr>
            <p:nvPr/>
          </p:nvSpPr>
          <p:spPr bwMode="auto">
            <a:xfrm>
              <a:off x="3339" y="1949"/>
              <a:ext cx="627"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calcium</a:t>
              </a:r>
              <a:endParaRPr lang="zh-CN" altLang="en-US" sz="1800" dirty="0">
                <a:solidFill>
                  <a:schemeClr val="tx1"/>
                </a:solidFill>
              </a:endParaRPr>
            </a:p>
          </p:txBody>
        </p:sp>
        <p:sp>
          <p:nvSpPr>
            <p:cNvPr id="34841" name="Rectangle 18">
              <a:extLst>
                <a:ext uri="{FF2B5EF4-FFF2-40B4-BE49-F238E27FC236}">
                  <a16:creationId xmlns:a16="http://schemas.microsoft.com/office/drawing/2014/main" id="{4BD69EF9-F3AA-3A4A-9BD7-4276597A06D8}"/>
                </a:ext>
              </a:extLst>
            </p:cNvPr>
            <p:cNvSpPr>
              <a:spLocks noChangeArrowheads="1"/>
            </p:cNvSpPr>
            <p:nvPr/>
          </p:nvSpPr>
          <p:spPr bwMode="auto">
            <a:xfrm>
              <a:off x="3332" y="2376"/>
              <a:ext cx="762"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strontium</a:t>
              </a:r>
              <a:endParaRPr lang="zh-CN" altLang="en-US" sz="1800" dirty="0">
                <a:solidFill>
                  <a:schemeClr val="tx1"/>
                </a:solidFill>
              </a:endParaRPr>
            </a:p>
          </p:txBody>
        </p:sp>
        <p:sp>
          <p:nvSpPr>
            <p:cNvPr id="34842" name="Rectangle 19">
              <a:extLst>
                <a:ext uri="{FF2B5EF4-FFF2-40B4-BE49-F238E27FC236}">
                  <a16:creationId xmlns:a16="http://schemas.microsoft.com/office/drawing/2014/main" id="{7C8D89F9-2169-834B-9AA1-DC0E93DA8387}"/>
                </a:ext>
              </a:extLst>
            </p:cNvPr>
            <p:cNvSpPr>
              <a:spLocks noChangeArrowheads="1"/>
            </p:cNvSpPr>
            <p:nvPr/>
          </p:nvSpPr>
          <p:spPr bwMode="auto">
            <a:xfrm>
              <a:off x="3363" y="2757"/>
              <a:ext cx="601" cy="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barium</a:t>
              </a:r>
              <a:endParaRPr lang="zh-CN" altLang="en-US" sz="1800" dirty="0">
                <a:solidFill>
                  <a:schemeClr val="tx1"/>
                </a:solidFill>
              </a:endParaRPr>
            </a:p>
          </p:txBody>
        </p:sp>
        <p:sp>
          <p:nvSpPr>
            <p:cNvPr id="34843" name="Rectangle 20">
              <a:extLst>
                <a:ext uri="{FF2B5EF4-FFF2-40B4-BE49-F238E27FC236}">
                  <a16:creationId xmlns:a16="http://schemas.microsoft.com/office/drawing/2014/main" id="{8D2EF5A0-D692-3D4B-A30A-3F2DA0D9C182}"/>
                </a:ext>
              </a:extLst>
            </p:cNvPr>
            <p:cNvSpPr>
              <a:spLocks noChangeArrowheads="1"/>
            </p:cNvSpPr>
            <p:nvPr/>
          </p:nvSpPr>
          <p:spPr bwMode="auto">
            <a:xfrm>
              <a:off x="3356" y="3159"/>
              <a:ext cx="601"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800" dirty="0">
                  <a:solidFill>
                    <a:schemeClr val="tx1"/>
                  </a:solidFill>
                </a:rPr>
                <a:t>radium</a:t>
              </a:r>
              <a:endParaRPr lang="zh-CN" altLang="en-US" sz="1800" dirty="0">
                <a:solidFill>
                  <a:schemeClr val="tx1"/>
                </a:solidFill>
              </a:endParaRPr>
            </a:p>
          </p:txBody>
        </p:sp>
      </p:grpSp>
      <p:grpSp>
        <p:nvGrpSpPr>
          <p:cNvPr id="34821" name="Group 31">
            <a:extLst>
              <a:ext uri="{FF2B5EF4-FFF2-40B4-BE49-F238E27FC236}">
                <a16:creationId xmlns:a16="http://schemas.microsoft.com/office/drawing/2014/main" id="{58B2F4EA-EBBC-0547-AB83-AE1E672FFACC}"/>
              </a:ext>
            </a:extLst>
          </p:cNvPr>
          <p:cNvGrpSpPr>
            <a:grpSpLocks/>
          </p:cNvGrpSpPr>
          <p:nvPr/>
        </p:nvGrpSpPr>
        <p:grpSpPr bwMode="auto">
          <a:xfrm>
            <a:off x="1705991" y="1911350"/>
            <a:ext cx="1946275" cy="3671888"/>
            <a:chOff x="1042" y="1344"/>
            <a:chExt cx="1226" cy="2313"/>
          </a:xfrm>
        </p:grpSpPr>
        <p:sp>
          <p:nvSpPr>
            <p:cNvPr id="34829" name="AutoShape 22">
              <a:extLst>
                <a:ext uri="{FF2B5EF4-FFF2-40B4-BE49-F238E27FC236}">
                  <a16:creationId xmlns:a16="http://schemas.microsoft.com/office/drawing/2014/main" id="{11FC01B2-13EC-2C46-94FD-7D8286CDAE60}"/>
                </a:ext>
              </a:extLst>
            </p:cNvPr>
            <p:cNvSpPr>
              <a:spLocks noChangeArrowheads="1"/>
            </p:cNvSpPr>
            <p:nvPr/>
          </p:nvSpPr>
          <p:spPr bwMode="auto">
            <a:xfrm>
              <a:off x="1042" y="1344"/>
              <a:ext cx="944" cy="2313"/>
            </a:xfrm>
            <a:prstGeom prst="downArrowCallout">
              <a:avLst>
                <a:gd name="adj1" fmla="val 25000"/>
                <a:gd name="adj2" fmla="val 25000"/>
                <a:gd name="adj3" fmla="val 40837"/>
                <a:gd name="adj4" fmla="val 66667"/>
              </a:avLst>
            </a:prstGeom>
            <a:solidFill>
              <a:srgbClr val="99FF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4830" name="Text Box 23">
              <a:extLst>
                <a:ext uri="{FF2B5EF4-FFF2-40B4-BE49-F238E27FC236}">
                  <a16:creationId xmlns:a16="http://schemas.microsoft.com/office/drawing/2014/main" id="{185B957F-A729-624F-AECD-34D72D3C5119}"/>
                </a:ext>
              </a:extLst>
            </p:cNvPr>
            <p:cNvSpPr txBox="1">
              <a:spLocks noChangeArrowheads="1"/>
            </p:cNvSpPr>
            <p:nvPr/>
          </p:nvSpPr>
          <p:spPr bwMode="auto">
            <a:xfrm>
              <a:off x="1192" y="1392"/>
              <a:ext cx="1076" cy="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eaVert">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endParaRPr lang="zh-CN" altLang="en-US" sz="1800">
                <a:solidFill>
                  <a:schemeClr val="tx1"/>
                </a:solidFill>
                <a:ea typeface="黑体" panose="02010609060101010101" pitchFamily="49" charset="-122"/>
              </a:endParaRPr>
            </a:p>
            <a:p>
              <a:pPr eaLnBrk="1" hangingPunct="1">
                <a:spcBef>
                  <a:spcPct val="50000"/>
                </a:spcBef>
                <a:buFontTx/>
                <a:buNone/>
              </a:pPr>
              <a:r>
                <a:rPr lang="zh-CN" altLang="en-US" sz="1800">
                  <a:solidFill>
                    <a:schemeClr val="tx1"/>
                  </a:solidFill>
                  <a:ea typeface="黑体" panose="02010609060101010101" pitchFamily="49" charset="-122"/>
                </a:rPr>
                <a:t>原子半径增大</a:t>
              </a:r>
            </a:p>
            <a:p>
              <a:pPr eaLnBrk="1" hangingPunct="1">
                <a:spcBef>
                  <a:spcPct val="50000"/>
                </a:spcBef>
                <a:buFontTx/>
                <a:buNone/>
              </a:pPr>
              <a:r>
                <a:rPr lang="zh-CN" altLang="en-US" sz="1800">
                  <a:solidFill>
                    <a:schemeClr val="tx1"/>
                  </a:solidFill>
                  <a:ea typeface="黑体" panose="02010609060101010101" pitchFamily="49" charset="-122"/>
                </a:rPr>
                <a:t>金属性、还原性增强</a:t>
              </a:r>
            </a:p>
            <a:p>
              <a:pPr eaLnBrk="1" hangingPunct="1">
                <a:spcBef>
                  <a:spcPct val="50000"/>
                </a:spcBef>
                <a:buFontTx/>
                <a:buNone/>
              </a:pPr>
              <a:r>
                <a:rPr lang="zh-CN" altLang="en-US" sz="1800">
                  <a:solidFill>
                    <a:schemeClr val="tx1"/>
                  </a:solidFill>
                  <a:ea typeface="黑体" panose="02010609060101010101" pitchFamily="49" charset="-122"/>
                </a:rPr>
                <a:t>电离能、电负性减小</a:t>
              </a:r>
            </a:p>
          </p:txBody>
        </p:sp>
      </p:grpSp>
      <p:grpSp>
        <p:nvGrpSpPr>
          <p:cNvPr id="34822" name="Group 30">
            <a:extLst>
              <a:ext uri="{FF2B5EF4-FFF2-40B4-BE49-F238E27FC236}">
                <a16:creationId xmlns:a16="http://schemas.microsoft.com/office/drawing/2014/main" id="{16696F03-0ACB-224F-925E-EA6B861D7FF1}"/>
              </a:ext>
            </a:extLst>
          </p:cNvPr>
          <p:cNvGrpSpPr>
            <a:grpSpLocks/>
          </p:cNvGrpSpPr>
          <p:nvPr/>
        </p:nvGrpSpPr>
        <p:grpSpPr bwMode="auto">
          <a:xfrm>
            <a:off x="2340991" y="5222876"/>
            <a:ext cx="6820930" cy="961589"/>
            <a:chOff x="1442" y="3430"/>
            <a:chExt cx="4263" cy="590"/>
          </a:xfrm>
        </p:grpSpPr>
        <p:sp>
          <p:nvSpPr>
            <p:cNvPr id="34825" name="AutoShape 25">
              <a:extLst>
                <a:ext uri="{FF2B5EF4-FFF2-40B4-BE49-F238E27FC236}">
                  <a16:creationId xmlns:a16="http://schemas.microsoft.com/office/drawing/2014/main" id="{FC2D539A-3519-2B49-98CC-5D1013426180}"/>
                </a:ext>
              </a:extLst>
            </p:cNvPr>
            <p:cNvSpPr>
              <a:spLocks noChangeArrowheads="1"/>
            </p:cNvSpPr>
            <p:nvPr/>
          </p:nvSpPr>
          <p:spPr bwMode="auto">
            <a:xfrm>
              <a:off x="1500" y="3430"/>
              <a:ext cx="4205" cy="590"/>
            </a:xfrm>
            <a:prstGeom prst="rightArrow">
              <a:avLst>
                <a:gd name="adj1" fmla="val 50000"/>
                <a:gd name="adj2" fmla="val 178178"/>
              </a:avLst>
            </a:prstGeom>
            <a:solidFill>
              <a:srgbClr val="FFFFCC"/>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4826" name="Rectangle 26">
              <a:extLst>
                <a:ext uri="{FF2B5EF4-FFF2-40B4-BE49-F238E27FC236}">
                  <a16:creationId xmlns:a16="http://schemas.microsoft.com/office/drawing/2014/main" id="{77ED6CA8-F38A-914D-AFE7-762C5508E2B9}"/>
                </a:ext>
              </a:extLst>
            </p:cNvPr>
            <p:cNvSpPr>
              <a:spLocks noChangeArrowheads="1"/>
            </p:cNvSpPr>
            <p:nvPr/>
          </p:nvSpPr>
          <p:spPr bwMode="auto">
            <a:xfrm>
              <a:off x="1442" y="3625"/>
              <a:ext cx="986" cy="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80000"/>
                </a:lnSpc>
                <a:spcBef>
                  <a:spcPct val="50000"/>
                </a:spcBef>
                <a:buFontTx/>
                <a:buNone/>
              </a:pPr>
              <a:r>
                <a:rPr lang="zh-CN" altLang="en-US" sz="1800">
                  <a:solidFill>
                    <a:schemeClr val="tx1"/>
                  </a:solidFill>
                  <a:ea typeface="黑体" panose="02010609060101010101" pitchFamily="49" charset="-122"/>
                </a:rPr>
                <a:t>原子半径减小</a:t>
              </a:r>
            </a:p>
          </p:txBody>
        </p:sp>
        <p:sp>
          <p:nvSpPr>
            <p:cNvPr id="34827" name="Rectangle 27">
              <a:extLst>
                <a:ext uri="{FF2B5EF4-FFF2-40B4-BE49-F238E27FC236}">
                  <a16:creationId xmlns:a16="http://schemas.microsoft.com/office/drawing/2014/main" id="{BA76A556-34A9-F04E-A8B7-ADD1E0DF71F3}"/>
                </a:ext>
              </a:extLst>
            </p:cNvPr>
            <p:cNvSpPr>
              <a:spLocks noChangeArrowheads="1"/>
            </p:cNvSpPr>
            <p:nvPr/>
          </p:nvSpPr>
          <p:spPr bwMode="auto">
            <a:xfrm>
              <a:off x="2440" y="3604"/>
              <a:ext cx="14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chemeClr val="tx1"/>
                  </a:solidFill>
                  <a:ea typeface="黑体" panose="02010609060101010101" pitchFamily="49" charset="-122"/>
                </a:rPr>
                <a:t>金属性、还原性减弱</a:t>
              </a:r>
            </a:p>
          </p:txBody>
        </p:sp>
        <p:sp>
          <p:nvSpPr>
            <p:cNvPr id="34828" name="Rectangle 28">
              <a:extLst>
                <a:ext uri="{FF2B5EF4-FFF2-40B4-BE49-F238E27FC236}">
                  <a16:creationId xmlns:a16="http://schemas.microsoft.com/office/drawing/2014/main" id="{3D3065BA-8C0B-0046-A89B-ED45C332A152}"/>
                </a:ext>
              </a:extLst>
            </p:cNvPr>
            <p:cNvSpPr>
              <a:spLocks noChangeArrowheads="1"/>
            </p:cNvSpPr>
            <p:nvPr/>
          </p:nvSpPr>
          <p:spPr bwMode="auto">
            <a:xfrm>
              <a:off x="3936" y="3604"/>
              <a:ext cx="142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1800">
                  <a:solidFill>
                    <a:schemeClr val="tx1"/>
                  </a:solidFill>
                  <a:ea typeface="黑体" panose="02010609060101010101" pitchFamily="49" charset="-122"/>
                </a:rPr>
                <a:t>电离能、电负性增大</a:t>
              </a:r>
            </a:p>
          </p:txBody>
        </p:sp>
      </p:grpSp>
      <p:sp>
        <p:nvSpPr>
          <p:cNvPr id="356381" name="Rectangle 29">
            <a:extLst>
              <a:ext uri="{FF2B5EF4-FFF2-40B4-BE49-F238E27FC236}">
                <a16:creationId xmlns:a16="http://schemas.microsoft.com/office/drawing/2014/main" id="{FDC20704-546D-6F41-B388-AD75F55838D2}"/>
              </a:ext>
            </a:extLst>
          </p:cNvPr>
          <p:cNvSpPr>
            <a:spLocks noChangeArrowheads="1"/>
          </p:cNvSpPr>
          <p:nvPr/>
        </p:nvSpPr>
        <p:spPr bwMode="auto">
          <a:xfrm>
            <a:off x="2880519" y="163467"/>
            <a:ext cx="3662363"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eaLnBrk="1" hangingPunct="1">
              <a:defRPr/>
            </a:pPr>
            <a:r>
              <a:rPr kumimoji="0" lang="en-US" altLang="zh-CN" sz="3200" b="1" i="1" dirty="0">
                <a:solidFill>
                  <a:srgbClr val="CC0000"/>
                </a:solidFill>
                <a:effectLst>
                  <a:outerShdw blurRad="38100" dist="38100" dir="2700000" algn="tl">
                    <a:srgbClr val="C0C0C0"/>
                  </a:outerShdw>
                </a:effectLst>
                <a:latin typeface="Arial" charset="0"/>
                <a:ea typeface="黑体" pitchFamily="2" charset="-122"/>
              </a:rPr>
              <a:t>s </a:t>
            </a:r>
            <a:r>
              <a:rPr kumimoji="0" lang="zh-CN" altLang="en-US" sz="3200" b="1" dirty="0">
                <a:solidFill>
                  <a:srgbClr val="CC0000"/>
                </a:solidFill>
                <a:effectLst>
                  <a:outerShdw blurRad="38100" dist="38100" dir="2700000" algn="tl">
                    <a:srgbClr val="C0C0C0"/>
                  </a:outerShdw>
                </a:effectLst>
                <a:latin typeface="Arial" charset="0"/>
                <a:ea typeface="黑体" pitchFamily="2" charset="-122"/>
              </a:rPr>
              <a:t>区元素的通性</a:t>
            </a:r>
          </a:p>
        </p:txBody>
      </p:sp>
      <p:sp>
        <p:nvSpPr>
          <p:cNvPr id="34824" name="Rectangle 32">
            <a:extLst>
              <a:ext uri="{FF2B5EF4-FFF2-40B4-BE49-F238E27FC236}">
                <a16:creationId xmlns:a16="http://schemas.microsoft.com/office/drawing/2014/main" id="{A820CB26-776B-0749-BAAC-8518930D91A7}"/>
              </a:ext>
            </a:extLst>
          </p:cNvPr>
          <p:cNvSpPr>
            <a:spLocks noChangeArrowheads="1"/>
          </p:cNvSpPr>
          <p:nvPr/>
        </p:nvSpPr>
        <p:spPr bwMode="auto">
          <a:xfrm>
            <a:off x="16334" y="2992577"/>
            <a:ext cx="9145587" cy="16497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00FF00"/>
                </a:solidFill>
                <a:miter lim="800000"/>
                <a:headEnd type="none" w="sm" len="sm"/>
                <a:tailEnd type="none" w="sm" len="sm"/>
              </a14:hiddenLine>
            </a:ext>
            <a:ext uri="{AF507438-7753-43E0-B8FC-AC1667EBCBE1}">
              <a14:hiddenEffects xmlns:a14="http://schemas.microsoft.com/office/drawing/2010/main">
                <a:effectLst>
                  <a:outerShdw dist="107763"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30000"/>
              </a:lnSpc>
              <a:spcBef>
                <a:spcPct val="0"/>
              </a:spcBef>
              <a:buFontTx/>
              <a:buNone/>
            </a:pPr>
            <a:r>
              <a:rPr lang="en-US" altLang="zh-CN" sz="2000" b="0" dirty="0">
                <a:solidFill>
                  <a:schemeClr val="accent2"/>
                </a:solidFill>
                <a:latin typeface="+mn-lt"/>
                <a:ea typeface="黑体" panose="02010609060101010101" pitchFamily="49" charset="-122"/>
              </a:rPr>
              <a:t>3 </a:t>
            </a:r>
            <a:r>
              <a:rPr lang="zh-CN" altLang="en-US" sz="2000" b="0" dirty="0">
                <a:solidFill>
                  <a:schemeClr val="accent2"/>
                </a:solidFill>
                <a:latin typeface="+mn-lt"/>
                <a:ea typeface="黑体" panose="02010609060101010101" pitchFamily="49" charset="-122"/>
              </a:rPr>
              <a:t>反应性</a:t>
            </a:r>
            <a:endParaRPr lang="en-US" altLang="zh-CN" sz="2000" b="0" dirty="0">
              <a:solidFill>
                <a:schemeClr val="accent2"/>
              </a:solidFill>
              <a:latin typeface="+mn-lt"/>
              <a:ea typeface="黑体" panose="02010609060101010101" pitchFamily="49" charset="-122"/>
            </a:endParaRPr>
          </a:p>
          <a:p>
            <a:pPr>
              <a:lnSpc>
                <a:spcPct val="130000"/>
              </a:lnSpc>
              <a:spcBef>
                <a:spcPct val="0"/>
              </a:spcBef>
              <a:buFontTx/>
              <a:buNone/>
            </a:pPr>
            <a:r>
              <a:rPr lang="zh-CN" altLang="en-US" sz="2000" b="0" dirty="0">
                <a:solidFill>
                  <a:schemeClr val="accent2"/>
                </a:solidFill>
                <a:latin typeface="+mn-lt"/>
                <a:ea typeface="黑体" panose="02010609060101010101" pitchFamily="49" charset="-122"/>
              </a:rPr>
              <a:t>活泼金属</a:t>
            </a:r>
            <a:endParaRPr lang="en-US" altLang="zh-CN" sz="2000" b="0" dirty="0">
              <a:solidFill>
                <a:schemeClr val="accent2"/>
              </a:solidFill>
              <a:latin typeface="+mn-lt"/>
              <a:ea typeface="黑体" panose="02010609060101010101" pitchFamily="49" charset="-122"/>
            </a:endParaRPr>
          </a:p>
          <a:p>
            <a:pPr>
              <a:lnSpc>
                <a:spcPct val="130000"/>
              </a:lnSpc>
              <a:spcBef>
                <a:spcPct val="0"/>
              </a:spcBef>
              <a:buFontTx/>
              <a:buNone/>
            </a:pPr>
            <a:r>
              <a:rPr lang="zh-CN" altLang="en-US" sz="2000" b="0" dirty="0">
                <a:solidFill>
                  <a:schemeClr val="accent2"/>
                </a:solidFill>
                <a:latin typeface="+mn-lt"/>
                <a:ea typeface="黑体" panose="02010609060101010101" pitchFamily="49" charset="-122"/>
              </a:rPr>
              <a:t>强还原性</a:t>
            </a:r>
            <a:endParaRPr lang="en-US" altLang="zh-CN" sz="2000" b="0" dirty="0">
              <a:solidFill>
                <a:schemeClr val="accent2"/>
              </a:solidFill>
              <a:latin typeface="+mn-lt"/>
              <a:ea typeface="黑体" panose="02010609060101010101" pitchFamily="49" charset="-122"/>
            </a:endParaRPr>
          </a:p>
          <a:p>
            <a:pPr>
              <a:lnSpc>
                <a:spcPct val="130000"/>
              </a:lnSpc>
              <a:spcBef>
                <a:spcPct val="0"/>
              </a:spcBef>
              <a:buFontTx/>
              <a:buNone/>
            </a:pPr>
            <a:r>
              <a:rPr lang="zh-CN" altLang="en-US" sz="2000" b="0" dirty="0">
                <a:solidFill>
                  <a:schemeClr val="accent2"/>
                </a:solidFill>
                <a:latin typeface="+mn-lt"/>
                <a:ea typeface="黑体" panose="02010609060101010101" pitchFamily="49" charset="-122"/>
              </a:rPr>
              <a:t>离子型为主</a:t>
            </a:r>
          </a:p>
        </p:txBody>
      </p:sp>
      <p:pic>
        <p:nvPicPr>
          <p:cNvPr id="29" name="Picture 5">
            <a:extLst>
              <a:ext uri="{FF2B5EF4-FFF2-40B4-BE49-F238E27FC236}">
                <a16:creationId xmlns:a16="http://schemas.microsoft.com/office/drawing/2014/main" id="{D4C4934B-07DC-3249-A40D-B904A5DC075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27942" y="1761608"/>
            <a:ext cx="1618909" cy="3589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0" name="矩形 29">
            <a:extLst>
              <a:ext uri="{FF2B5EF4-FFF2-40B4-BE49-F238E27FC236}">
                <a16:creationId xmlns:a16="http://schemas.microsoft.com/office/drawing/2014/main" id="{39111418-81DF-4C43-8708-2B7724F6A60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文本框 1">
            <a:extLst>
              <a:ext uri="{FF2B5EF4-FFF2-40B4-BE49-F238E27FC236}">
                <a16:creationId xmlns:a16="http://schemas.microsoft.com/office/drawing/2014/main" id="{A8359FF5-4791-402B-4483-89F6B94F7B72}"/>
              </a:ext>
            </a:extLst>
          </p:cNvPr>
          <p:cNvSpPr txBox="1"/>
          <p:nvPr/>
        </p:nvSpPr>
        <p:spPr>
          <a:xfrm>
            <a:off x="80710" y="1212790"/>
            <a:ext cx="1659429" cy="400110"/>
          </a:xfrm>
          <a:prstGeom prst="rect">
            <a:avLst/>
          </a:prstGeom>
          <a:noFill/>
        </p:spPr>
        <p:txBody>
          <a:bodyPr wrap="none" rtlCol="0">
            <a:spAutoFit/>
          </a:bodyPr>
          <a:lstStyle/>
          <a:p>
            <a:r>
              <a:rPr kumimoji="1" lang="en-US" altLang="zh-CN" sz="2000" dirty="0">
                <a:solidFill>
                  <a:schemeClr val="accent2"/>
                </a:solidFill>
              </a:rPr>
              <a:t>1</a:t>
            </a:r>
            <a:r>
              <a:rPr kumimoji="1" lang="zh-CN" altLang="en-US" sz="2000" dirty="0">
                <a:solidFill>
                  <a:schemeClr val="accent2"/>
                </a:solidFill>
              </a:rPr>
              <a:t> 价电子构型</a:t>
            </a:r>
          </a:p>
        </p:txBody>
      </p:sp>
      <p:sp>
        <p:nvSpPr>
          <p:cNvPr id="3" name="文本框 2">
            <a:extLst>
              <a:ext uri="{FF2B5EF4-FFF2-40B4-BE49-F238E27FC236}">
                <a16:creationId xmlns:a16="http://schemas.microsoft.com/office/drawing/2014/main" id="{00116103-87D3-D9D5-BF75-31D7B0DC74BA}"/>
              </a:ext>
            </a:extLst>
          </p:cNvPr>
          <p:cNvSpPr txBox="1"/>
          <p:nvPr/>
        </p:nvSpPr>
        <p:spPr>
          <a:xfrm>
            <a:off x="107504" y="2092604"/>
            <a:ext cx="1467068" cy="707886"/>
          </a:xfrm>
          <a:prstGeom prst="rect">
            <a:avLst/>
          </a:prstGeom>
          <a:noFill/>
        </p:spPr>
        <p:txBody>
          <a:bodyPr wrap="none" rtlCol="0">
            <a:spAutoFit/>
          </a:bodyPr>
          <a:lstStyle/>
          <a:p>
            <a:r>
              <a:rPr kumimoji="1" lang="en-US" altLang="zh-CN" sz="2000" dirty="0">
                <a:solidFill>
                  <a:schemeClr val="accent2"/>
                </a:solidFill>
              </a:rPr>
              <a:t>2</a:t>
            </a:r>
            <a:r>
              <a:rPr kumimoji="1" lang="zh-CN" altLang="en-US" sz="2000" dirty="0">
                <a:solidFill>
                  <a:schemeClr val="accent2"/>
                </a:solidFill>
              </a:rPr>
              <a:t> </a:t>
            </a:r>
            <a:r>
              <a:rPr lang="zh-CN" altLang="en-US" sz="2000" dirty="0">
                <a:solidFill>
                  <a:schemeClr val="accent2"/>
                </a:solidFill>
              </a:rPr>
              <a:t>半径</a:t>
            </a:r>
            <a:endParaRPr lang="en-US" altLang="zh-CN" sz="2000" dirty="0">
              <a:solidFill>
                <a:schemeClr val="accent2"/>
              </a:solidFill>
            </a:endParaRPr>
          </a:p>
          <a:p>
            <a:r>
              <a:rPr kumimoji="1" lang="zh-CN" altLang="en-US" sz="2000" dirty="0">
                <a:solidFill>
                  <a:schemeClr val="accent2"/>
                </a:solidFill>
              </a:rPr>
              <a:t>同周期最大</a:t>
            </a:r>
          </a:p>
        </p:txBody>
      </p:sp>
      <p:sp>
        <p:nvSpPr>
          <p:cNvPr id="4" name="文本框 3">
            <a:extLst>
              <a:ext uri="{FF2B5EF4-FFF2-40B4-BE49-F238E27FC236}">
                <a16:creationId xmlns:a16="http://schemas.microsoft.com/office/drawing/2014/main" id="{26355A7F-068C-79B0-EEF2-BD727EA7ECFF}"/>
              </a:ext>
            </a:extLst>
          </p:cNvPr>
          <p:cNvSpPr txBox="1"/>
          <p:nvPr/>
        </p:nvSpPr>
        <p:spPr>
          <a:xfrm>
            <a:off x="107504" y="5198412"/>
            <a:ext cx="7523213" cy="1323439"/>
          </a:xfrm>
          <a:prstGeom prst="rect">
            <a:avLst/>
          </a:prstGeom>
          <a:noFill/>
        </p:spPr>
        <p:txBody>
          <a:bodyPr wrap="none" rtlCol="0">
            <a:spAutoFit/>
          </a:bodyPr>
          <a:lstStyle/>
          <a:p>
            <a:r>
              <a:rPr kumimoji="1" lang="en-US" altLang="zh-CN" sz="2000" dirty="0">
                <a:solidFill>
                  <a:schemeClr val="accent2"/>
                </a:solidFill>
              </a:rPr>
              <a:t>4</a:t>
            </a:r>
            <a:r>
              <a:rPr kumimoji="1" lang="zh-CN" altLang="en-US" sz="2000" dirty="0">
                <a:solidFill>
                  <a:schemeClr val="accent2"/>
                </a:solidFill>
              </a:rPr>
              <a:t> 晶格</a:t>
            </a:r>
            <a:endParaRPr kumimoji="1" lang="en-US" altLang="zh-CN" sz="2000" dirty="0">
              <a:solidFill>
                <a:schemeClr val="accent2"/>
              </a:solidFill>
            </a:endParaRPr>
          </a:p>
          <a:p>
            <a:r>
              <a:rPr lang="zh-CN" altLang="en-US" sz="2000" dirty="0">
                <a:solidFill>
                  <a:schemeClr val="accent2"/>
                </a:solidFill>
              </a:rPr>
              <a:t>碱金属 体心立方</a:t>
            </a:r>
            <a:endParaRPr lang="en-US" altLang="zh-CN" sz="2000" dirty="0">
              <a:solidFill>
                <a:schemeClr val="accent2"/>
              </a:solidFill>
            </a:endParaRPr>
          </a:p>
          <a:p>
            <a:r>
              <a:rPr lang="zh-CN" altLang="en-US" sz="2000" dirty="0">
                <a:solidFill>
                  <a:schemeClr val="accent2"/>
                </a:solidFill>
              </a:rPr>
              <a:t>碱土</a:t>
            </a:r>
            <a:endParaRPr lang="en-US" altLang="zh-CN" sz="2000" dirty="0">
              <a:solidFill>
                <a:schemeClr val="accent2"/>
              </a:solidFill>
            </a:endParaRPr>
          </a:p>
          <a:p>
            <a:r>
              <a:rPr kumimoji="0" lang="en-US" altLang="zh-CN" sz="2000" dirty="0">
                <a:ln w="0"/>
                <a:solidFill>
                  <a:schemeClr val="accent2"/>
                </a:solidFill>
                <a:effectLst>
                  <a:outerShdw blurRad="38100" dist="19050" dir="2700000" algn="tl" rotWithShape="0">
                    <a:schemeClr val="dk1">
                      <a:alpha val="40000"/>
                    </a:schemeClr>
                  </a:outerShdw>
                </a:effectLst>
              </a:rPr>
              <a:t>Be</a:t>
            </a:r>
            <a:r>
              <a:rPr kumimoji="0" lang="zh-CN" altLang="en-US" sz="2000" dirty="0">
                <a:ln w="0"/>
                <a:solidFill>
                  <a:schemeClr val="accent2"/>
                </a:solidFill>
                <a:effectLst>
                  <a:outerShdw blurRad="38100" dist="19050" dir="2700000" algn="tl" rotWithShape="0">
                    <a:schemeClr val="dk1">
                      <a:alpha val="40000"/>
                    </a:schemeClr>
                  </a:outerShdw>
                </a:effectLst>
              </a:rPr>
              <a:t>、</a:t>
            </a:r>
            <a:r>
              <a:rPr kumimoji="0" lang="en-US" altLang="zh-CN" sz="2000" dirty="0">
                <a:ln w="0"/>
                <a:solidFill>
                  <a:schemeClr val="accent2"/>
                </a:solidFill>
                <a:effectLst>
                  <a:outerShdw blurRad="38100" dist="19050" dir="2700000" algn="tl" rotWithShape="0">
                    <a:schemeClr val="dk1">
                      <a:alpha val="40000"/>
                    </a:schemeClr>
                  </a:outerShdw>
                </a:effectLst>
              </a:rPr>
              <a:t>Mg</a:t>
            </a:r>
            <a:r>
              <a:rPr kumimoji="0" lang="zh-CN" altLang="zh-CN" sz="2000" dirty="0">
                <a:ln w="0"/>
                <a:solidFill>
                  <a:schemeClr val="accent2"/>
                </a:solidFill>
                <a:effectLst>
                  <a:outerShdw blurRad="38100" dist="19050" dir="2700000" algn="tl" rotWithShape="0">
                    <a:schemeClr val="dk1">
                      <a:alpha val="40000"/>
                    </a:schemeClr>
                  </a:outerShdw>
                </a:effectLst>
              </a:rPr>
              <a:t>为六方晶格，</a:t>
            </a:r>
            <a:r>
              <a:rPr kumimoji="0" lang="en-US" altLang="zh-CN" sz="2000" dirty="0">
                <a:ln w="0"/>
                <a:solidFill>
                  <a:schemeClr val="accent2"/>
                </a:solidFill>
                <a:effectLst>
                  <a:outerShdw blurRad="38100" dist="19050" dir="2700000" algn="tl" rotWithShape="0">
                    <a:schemeClr val="dk1">
                      <a:alpha val="40000"/>
                    </a:schemeClr>
                  </a:outerShdw>
                </a:effectLst>
              </a:rPr>
              <a:t>Ca</a:t>
            </a:r>
            <a:r>
              <a:rPr kumimoji="0" lang="zh-CN" altLang="en-US" sz="2000" dirty="0">
                <a:ln w="0"/>
                <a:solidFill>
                  <a:schemeClr val="accent2"/>
                </a:solidFill>
                <a:effectLst>
                  <a:outerShdw blurRad="38100" dist="19050" dir="2700000" algn="tl" rotWithShape="0">
                    <a:schemeClr val="dk1">
                      <a:alpha val="40000"/>
                    </a:schemeClr>
                  </a:outerShdw>
                </a:effectLst>
              </a:rPr>
              <a:t>、</a:t>
            </a:r>
            <a:r>
              <a:rPr kumimoji="0" lang="en-US" altLang="zh-CN" sz="2000" dirty="0">
                <a:ln w="0"/>
                <a:solidFill>
                  <a:schemeClr val="accent2"/>
                </a:solidFill>
                <a:effectLst>
                  <a:outerShdw blurRad="38100" dist="19050" dir="2700000" algn="tl" rotWithShape="0">
                    <a:schemeClr val="dk1">
                      <a:alpha val="40000"/>
                    </a:schemeClr>
                  </a:outerShdw>
                </a:effectLst>
              </a:rPr>
              <a:t>Sr</a:t>
            </a:r>
            <a:r>
              <a:rPr kumimoji="0" lang="zh-CN" altLang="zh-CN" sz="2000" dirty="0">
                <a:ln w="0"/>
                <a:solidFill>
                  <a:schemeClr val="accent2"/>
                </a:solidFill>
                <a:effectLst>
                  <a:outerShdw blurRad="38100" dist="19050" dir="2700000" algn="tl" rotWithShape="0">
                    <a:schemeClr val="dk1">
                      <a:alpha val="40000"/>
                    </a:schemeClr>
                  </a:outerShdw>
                </a:effectLst>
              </a:rPr>
              <a:t>为面心立方晶格，</a:t>
            </a:r>
            <a:r>
              <a:rPr kumimoji="0" lang="en-US" altLang="zh-CN" sz="2000" dirty="0">
                <a:ln w="0"/>
                <a:solidFill>
                  <a:schemeClr val="accent2"/>
                </a:solidFill>
                <a:effectLst>
                  <a:outerShdw blurRad="38100" dist="19050" dir="2700000" algn="tl" rotWithShape="0">
                    <a:schemeClr val="dk1">
                      <a:alpha val="40000"/>
                    </a:schemeClr>
                  </a:outerShdw>
                </a:effectLst>
              </a:rPr>
              <a:t>Ba</a:t>
            </a:r>
            <a:r>
              <a:rPr kumimoji="0" lang="zh-CN" altLang="zh-CN" sz="2000" dirty="0">
                <a:ln w="0"/>
                <a:solidFill>
                  <a:schemeClr val="accent2"/>
                </a:solidFill>
                <a:effectLst>
                  <a:outerShdw blurRad="38100" dist="19050" dir="2700000" algn="tl" rotWithShape="0">
                    <a:schemeClr val="dk1">
                      <a:alpha val="40000"/>
                    </a:schemeClr>
                  </a:outerShdw>
                </a:effectLst>
              </a:rPr>
              <a:t>为体心立方晶格</a:t>
            </a:r>
            <a:endParaRPr kumimoji="1" lang="zh-CN" altLang="en-US" sz="2000" dirty="0">
              <a:solidFill>
                <a:schemeClr val="accent2"/>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灯片编号占位符 1">
            <a:extLst>
              <a:ext uri="{FF2B5EF4-FFF2-40B4-BE49-F238E27FC236}">
                <a16:creationId xmlns:a16="http://schemas.microsoft.com/office/drawing/2014/main" id="{364A09B6-3A25-064F-90DF-3B0F8901D6DB}"/>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0293FC52-C058-EA48-8451-6B6F1038DB0D}" type="slidenum">
              <a:rPr lang="en-US" altLang="zh-CN" sz="1400" b="0">
                <a:solidFill>
                  <a:schemeClr val="tx1"/>
                </a:solidFill>
                <a:ea typeface="黑体" panose="02010609060101010101" pitchFamily="49" charset="-122"/>
              </a:rPr>
              <a:pPr>
                <a:spcBef>
                  <a:spcPct val="0"/>
                </a:spcBef>
                <a:buFontTx/>
                <a:buNone/>
              </a:pPr>
              <a:t>42</a:t>
            </a:fld>
            <a:endParaRPr lang="en-US" altLang="zh-CN" sz="1400" b="0">
              <a:solidFill>
                <a:schemeClr val="tx1"/>
              </a:solidFill>
              <a:ea typeface="黑体" panose="02010609060101010101" pitchFamily="49" charset="-122"/>
            </a:endParaRPr>
          </a:p>
        </p:txBody>
      </p:sp>
      <p:sp>
        <p:nvSpPr>
          <p:cNvPr id="2050050" name="Rectangle 2">
            <a:extLst>
              <a:ext uri="{FF2B5EF4-FFF2-40B4-BE49-F238E27FC236}">
                <a16:creationId xmlns:a16="http://schemas.microsoft.com/office/drawing/2014/main" id="{7B048C94-9946-974F-8C93-328AB7E9CFAD}"/>
              </a:ext>
            </a:extLst>
          </p:cNvPr>
          <p:cNvSpPr>
            <a:spLocks noChangeArrowheads="1"/>
          </p:cNvSpPr>
          <p:nvPr/>
        </p:nvSpPr>
        <p:spPr bwMode="auto">
          <a:xfrm>
            <a:off x="3309912" y="188640"/>
            <a:ext cx="306228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dirty="0">
                <a:solidFill>
                  <a:srgbClr val="CC0000"/>
                </a:solidFill>
                <a:effectLst>
                  <a:outerShdw blurRad="38100" dist="38100" dir="2700000" algn="tl">
                    <a:srgbClr val="C0C0C0"/>
                  </a:outerShdw>
                </a:effectLst>
                <a:ea typeface="黑体" panose="02010609060101010101" pitchFamily="49" charset="-122"/>
              </a:rPr>
              <a:t>碱金属的性质</a:t>
            </a:r>
          </a:p>
        </p:txBody>
      </p:sp>
      <mc:AlternateContent xmlns:mc="http://schemas.openxmlformats.org/markup-compatibility/2006" xmlns:a14="http://schemas.microsoft.com/office/drawing/2010/main">
        <mc:Choice Requires="a14">
          <p:graphicFrame>
            <p:nvGraphicFramePr>
              <p:cNvPr id="1276" name="Group 252">
                <a:extLst>
                  <a:ext uri="{FF2B5EF4-FFF2-40B4-BE49-F238E27FC236}">
                    <a16:creationId xmlns:a16="http://schemas.microsoft.com/office/drawing/2014/main" id="{1DE6BF32-BCFF-794B-82B3-965FD7A25A5B}"/>
                  </a:ext>
                </a:extLst>
              </p:cNvPr>
              <p:cNvGraphicFramePr>
                <a:graphicFrameLocks noGrp="1"/>
              </p:cNvGraphicFramePr>
              <p:nvPr>
                <p:extLst>
                  <p:ext uri="{D42A27DB-BD31-4B8C-83A1-F6EECF244321}">
                    <p14:modId xmlns:p14="http://schemas.microsoft.com/office/powerpoint/2010/main" val="878471095"/>
                  </p:ext>
                </p:extLst>
              </p:nvPr>
            </p:nvGraphicFramePr>
            <p:xfrm>
              <a:off x="34926" y="1282701"/>
              <a:ext cx="8990013" cy="5051427"/>
            </p:xfrm>
            <a:graphic>
              <a:graphicData uri="http://schemas.openxmlformats.org/drawingml/2006/table">
                <a:tbl>
                  <a:tblPr/>
                  <a:tblGrid>
                    <a:gridCol w="914400">
                      <a:extLst>
                        <a:ext uri="{9D8B030D-6E8A-4147-A177-3AD203B41FA5}">
                          <a16:colId xmlns:a16="http://schemas.microsoft.com/office/drawing/2014/main" val="1143075388"/>
                        </a:ext>
                      </a:extLst>
                    </a:gridCol>
                    <a:gridCol w="838200">
                      <a:extLst>
                        <a:ext uri="{9D8B030D-6E8A-4147-A177-3AD203B41FA5}">
                          <a16:colId xmlns:a16="http://schemas.microsoft.com/office/drawing/2014/main" val="1062776215"/>
                        </a:ext>
                      </a:extLst>
                    </a:gridCol>
                    <a:gridCol w="839788">
                      <a:extLst>
                        <a:ext uri="{9D8B030D-6E8A-4147-A177-3AD203B41FA5}">
                          <a16:colId xmlns:a16="http://schemas.microsoft.com/office/drawing/2014/main" val="2139472452"/>
                        </a:ext>
                      </a:extLst>
                    </a:gridCol>
                    <a:gridCol w="684212">
                      <a:extLst>
                        <a:ext uri="{9D8B030D-6E8A-4147-A177-3AD203B41FA5}">
                          <a16:colId xmlns:a16="http://schemas.microsoft.com/office/drawing/2014/main" val="1221777458"/>
                        </a:ext>
                      </a:extLst>
                    </a:gridCol>
                    <a:gridCol w="685800">
                      <a:extLst>
                        <a:ext uri="{9D8B030D-6E8A-4147-A177-3AD203B41FA5}">
                          <a16:colId xmlns:a16="http://schemas.microsoft.com/office/drawing/2014/main" val="3706964652"/>
                        </a:ext>
                      </a:extLst>
                    </a:gridCol>
                    <a:gridCol w="685800">
                      <a:extLst>
                        <a:ext uri="{9D8B030D-6E8A-4147-A177-3AD203B41FA5}">
                          <a16:colId xmlns:a16="http://schemas.microsoft.com/office/drawing/2014/main" val="4057655432"/>
                        </a:ext>
                      </a:extLst>
                    </a:gridCol>
                    <a:gridCol w="685800">
                      <a:extLst>
                        <a:ext uri="{9D8B030D-6E8A-4147-A177-3AD203B41FA5}">
                          <a16:colId xmlns:a16="http://schemas.microsoft.com/office/drawing/2014/main" val="1673069433"/>
                        </a:ext>
                      </a:extLst>
                    </a:gridCol>
                    <a:gridCol w="762000">
                      <a:extLst>
                        <a:ext uri="{9D8B030D-6E8A-4147-A177-3AD203B41FA5}">
                          <a16:colId xmlns:a16="http://schemas.microsoft.com/office/drawing/2014/main" val="718902515"/>
                        </a:ext>
                      </a:extLst>
                    </a:gridCol>
                    <a:gridCol w="685800">
                      <a:extLst>
                        <a:ext uri="{9D8B030D-6E8A-4147-A177-3AD203B41FA5}">
                          <a16:colId xmlns:a16="http://schemas.microsoft.com/office/drawing/2014/main" val="3569933763"/>
                        </a:ext>
                      </a:extLst>
                    </a:gridCol>
                    <a:gridCol w="1079500">
                      <a:extLst>
                        <a:ext uri="{9D8B030D-6E8A-4147-A177-3AD203B41FA5}">
                          <a16:colId xmlns:a16="http://schemas.microsoft.com/office/drawing/2014/main" val="1140367621"/>
                        </a:ext>
                      </a:extLst>
                    </a:gridCol>
                    <a:gridCol w="1128713">
                      <a:extLst>
                        <a:ext uri="{9D8B030D-6E8A-4147-A177-3AD203B41FA5}">
                          <a16:colId xmlns:a16="http://schemas.microsoft.com/office/drawing/2014/main" val="566944175"/>
                        </a:ext>
                      </a:extLst>
                    </a:gridCol>
                  </a:tblGrid>
                  <a:tr h="630238">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原子量</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密度</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cm</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熔</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点</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沸</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点</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原子半径</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pm</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离子半径</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pm</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电离能</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kJ·mol</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电子亲</a:t>
                          </a:r>
                          <a:endPar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和能</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kJ</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mol</a:t>
                          </a:r>
                          <a:r>
                            <a:rPr kumimoji="1" lang="en-US" altLang="zh-CN" sz="1800" b="0" i="0" u="none" strike="noStrike" cap="none" normalizeH="0" baseline="3000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3000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标准电极电势</a:t>
                          </a:r>
                          <a:endPar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14:m>
                            <m:oMathPara xmlns:m="http://schemas.openxmlformats.org/officeDocument/2006/math">
                              <m:oMathParaPr>
                                <m:jc m:val="centerGroup"/>
                              </m:oMathParaPr>
                              <m:oMath xmlns:m="http://schemas.openxmlformats.org/officeDocument/2006/math">
                                <m:sSubSup>
                                  <m:sSubSupPr>
                                    <m:ctrlP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黑体" panose="02010609060101010101" pitchFamily="49" charset="-122"/>
                                      </a:rPr>
                                    </m:ctrlPr>
                                  </m:sSubSupPr>
                                  <m:e>
                                    <m: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黑体" panose="02010609060101010101" pitchFamily="49" charset="-122"/>
                                      </a:rPr>
                                      <m:t>𝐸</m:t>
                                    </m:r>
                                  </m:e>
                                  <m:sub>
                                    <m:sSup>
                                      <m:sSupPr>
                                        <m:ctrlP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黑体" panose="02010609060101010101" pitchFamily="49" charset="-122"/>
                                          </a:rPr>
                                        </m:ctrlPr>
                                      </m:sSupPr>
                                      <m:e>
                                        <m: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黑体" panose="02010609060101010101" pitchFamily="49" charset="-122"/>
                                          </a:rPr>
                                          <m:t>𝑀</m:t>
                                        </m:r>
                                      </m:e>
                                      <m:sup>
                                        <m: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黑体" panose="02010609060101010101" pitchFamily="49" charset="-122"/>
                                          </a:rPr>
                                          <m:t>+</m:t>
                                        </m:r>
                                      </m:sup>
                                    </m:sSup>
                                    <m: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黑体" panose="02010609060101010101" pitchFamily="49" charset="-122"/>
                                      </a:rPr>
                                      <m:t>/</m:t>
                                    </m:r>
                                    <m: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黑体" panose="02010609060101010101" pitchFamily="49" charset="-122"/>
                                      </a:rPr>
                                      <m:t>𝑀</m:t>
                                    </m:r>
                                  </m:sub>
                                  <m:sup>
                                    <m: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Cambria Math" panose="02040503050406030204" pitchFamily="18" charset="0"/>
                                      </a:rPr>
                                      <m:t>𝜃</m:t>
                                    </m:r>
                                  </m:sup>
                                </m:sSubSup>
                                <m: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黑体" panose="02010609060101010101" pitchFamily="49" charset="-122"/>
                                  </a:rPr>
                                  <m:t>/</m:t>
                                </m:r>
                                <m:r>
                                  <a:rPr kumimoji="1" lang="en-US" altLang="zh-CN" sz="1800" b="0" i="1" u="none" strike="noStrike" cap="none" normalizeH="0" baseline="0" smtClean="0">
                                    <a:ln>
                                      <a:noFill/>
                                    </a:ln>
                                    <a:solidFill>
                                      <a:srgbClr val="006600"/>
                                    </a:solidFill>
                                    <a:effectLst>
                                      <a:outerShdw blurRad="38100" dist="38100" dir="2700000" algn="tl">
                                        <a:srgbClr val="C0C0C0"/>
                                      </a:outerShdw>
                                    </a:effectLst>
                                    <a:latin typeface="Cambria Math" panose="02040503050406030204" pitchFamily="18" charset="0"/>
                                    <a:ea typeface="黑体" panose="02010609060101010101" pitchFamily="49" charset="-122"/>
                                  </a:rPr>
                                  <m:t>𝑉</m:t>
                                </m:r>
                              </m:oMath>
                            </m:oMathPara>
                          </a14:m>
                          <a:endPar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43141230"/>
                      </a:ext>
                    </a:extLst>
                  </a:tr>
                  <a:tr h="6238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第一</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第二</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172456013"/>
                      </a:ext>
                    </a:extLst>
                  </a:tr>
                  <a:tr h="631825">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Li</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锂  </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6.94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0.534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181</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1347</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152</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513.3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59.6</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3.04</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8538288"/>
                      </a:ext>
                    </a:extLst>
                  </a:tr>
                  <a:tr h="641350">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Na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钠</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23.0</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0.971</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97.8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883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186</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98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495.8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52.9</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2.71</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3843968"/>
                      </a:ext>
                    </a:extLst>
                  </a:tr>
                  <a:tr h="631825">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19</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K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钾 </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39.1</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0.862</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63.6</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774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232</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133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418.8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48.4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2.931</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0639215"/>
                      </a:ext>
                    </a:extLst>
                  </a:tr>
                  <a:tr h="63023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37</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Rb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 </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铷 </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85.5</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1.532</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39.0</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688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248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149</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403.0</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46.9</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2.924</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3315172"/>
                      </a:ext>
                    </a:extLst>
                  </a:tr>
                  <a:tr h="631825">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55</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Cs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铯 </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133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1.873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28.4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678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265 </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165</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375.7</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45.5</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2.923</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36047432"/>
                      </a:ext>
                    </a:extLst>
                  </a:tr>
                  <a:tr h="63023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87</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Fr</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钫</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223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26.8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677</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270</a:t>
                          </a:r>
                          <a:endPar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400</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44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计算</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8232538"/>
                      </a:ext>
                    </a:extLst>
                  </a:tr>
                </a:tbl>
              </a:graphicData>
            </a:graphic>
          </p:graphicFrame>
        </mc:Choice>
        <mc:Fallback xmlns="">
          <p:graphicFrame>
            <p:nvGraphicFramePr>
              <p:cNvPr id="1276" name="Group 252">
                <a:extLst>
                  <a:ext uri="{FF2B5EF4-FFF2-40B4-BE49-F238E27FC236}">
                    <a16:creationId xmlns:a16="http://schemas.microsoft.com/office/drawing/2014/main" id="{1DE6BF32-BCFF-794B-82B3-965FD7A25A5B}"/>
                  </a:ext>
                </a:extLst>
              </p:cNvPr>
              <p:cNvGraphicFramePr>
                <a:graphicFrameLocks noGrp="1"/>
              </p:cNvGraphicFramePr>
              <p:nvPr>
                <p:extLst>
                  <p:ext uri="{D42A27DB-BD31-4B8C-83A1-F6EECF244321}">
                    <p14:modId xmlns:p14="http://schemas.microsoft.com/office/powerpoint/2010/main" val="878471095"/>
                  </p:ext>
                </p:extLst>
              </p:nvPr>
            </p:nvGraphicFramePr>
            <p:xfrm>
              <a:off x="34926" y="1282701"/>
              <a:ext cx="8990013" cy="5051427"/>
            </p:xfrm>
            <a:graphic>
              <a:graphicData uri="http://schemas.openxmlformats.org/drawingml/2006/table">
                <a:tbl>
                  <a:tblPr/>
                  <a:tblGrid>
                    <a:gridCol w="914400">
                      <a:extLst>
                        <a:ext uri="{9D8B030D-6E8A-4147-A177-3AD203B41FA5}">
                          <a16:colId xmlns:a16="http://schemas.microsoft.com/office/drawing/2014/main" val="1143075388"/>
                        </a:ext>
                      </a:extLst>
                    </a:gridCol>
                    <a:gridCol w="838200">
                      <a:extLst>
                        <a:ext uri="{9D8B030D-6E8A-4147-A177-3AD203B41FA5}">
                          <a16:colId xmlns:a16="http://schemas.microsoft.com/office/drawing/2014/main" val="1062776215"/>
                        </a:ext>
                      </a:extLst>
                    </a:gridCol>
                    <a:gridCol w="839788">
                      <a:extLst>
                        <a:ext uri="{9D8B030D-6E8A-4147-A177-3AD203B41FA5}">
                          <a16:colId xmlns:a16="http://schemas.microsoft.com/office/drawing/2014/main" val="2139472452"/>
                        </a:ext>
                      </a:extLst>
                    </a:gridCol>
                    <a:gridCol w="684212">
                      <a:extLst>
                        <a:ext uri="{9D8B030D-6E8A-4147-A177-3AD203B41FA5}">
                          <a16:colId xmlns:a16="http://schemas.microsoft.com/office/drawing/2014/main" val="1221777458"/>
                        </a:ext>
                      </a:extLst>
                    </a:gridCol>
                    <a:gridCol w="685800">
                      <a:extLst>
                        <a:ext uri="{9D8B030D-6E8A-4147-A177-3AD203B41FA5}">
                          <a16:colId xmlns:a16="http://schemas.microsoft.com/office/drawing/2014/main" val="3706964652"/>
                        </a:ext>
                      </a:extLst>
                    </a:gridCol>
                    <a:gridCol w="685800">
                      <a:extLst>
                        <a:ext uri="{9D8B030D-6E8A-4147-A177-3AD203B41FA5}">
                          <a16:colId xmlns:a16="http://schemas.microsoft.com/office/drawing/2014/main" val="4057655432"/>
                        </a:ext>
                      </a:extLst>
                    </a:gridCol>
                    <a:gridCol w="685800">
                      <a:extLst>
                        <a:ext uri="{9D8B030D-6E8A-4147-A177-3AD203B41FA5}">
                          <a16:colId xmlns:a16="http://schemas.microsoft.com/office/drawing/2014/main" val="1673069433"/>
                        </a:ext>
                      </a:extLst>
                    </a:gridCol>
                    <a:gridCol w="762000">
                      <a:extLst>
                        <a:ext uri="{9D8B030D-6E8A-4147-A177-3AD203B41FA5}">
                          <a16:colId xmlns:a16="http://schemas.microsoft.com/office/drawing/2014/main" val="718902515"/>
                        </a:ext>
                      </a:extLst>
                    </a:gridCol>
                    <a:gridCol w="685800">
                      <a:extLst>
                        <a:ext uri="{9D8B030D-6E8A-4147-A177-3AD203B41FA5}">
                          <a16:colId xmlns:a16="http://schemas.microsoft.com/office/drawing/2014/main" val="3569933763"/>
                        </a:ext>
                      </a:extLst>
                    </a:gridCol>
                    <a:gridCol w="1079500">
                      <a:extLst>
                        <a:ext uri="{9D8B030D-6E8A-4147-A177-3AD203B41FA5}">
                          <a16:colId xmlns:a16="http://schemas.microsoft.com/office/drawing/2014/main" val="1140367621"/>
                        </a:ext>
                      </a:extLst>
                    </a:gridCol>
                    <a:gridCol w="1128713">
                      <a:extLst>
                        <a:ext uri="{9D8B030D-6E8A-4147-A177-3AD203B41FA5}">
                          <a16:colId xmlns:a16="http://schemas.microsoft.com/office/drawing/2014/main" val="566944175"/>
                        </a:ext>
                      </a:extLst>
                    </a:gridCol>
                  </a:tblGrid>
                  <a:tr h="630238">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原子量</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密度</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cm</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熔</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点</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沸</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点</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原子半径</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pm</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离子半径</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pm</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电离能</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kJ·mol</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电子亲</a:t>
                          </a:r>
                          <a:endPar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和能</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kJ</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mol</a:t>
                          </a:r>
                          <a:r>
                            <a:rPr kumimoji="1" lang="en-US" altLang="zh-CN" sz="1800" b="0" i="0" u="none" strike="noStrike" cap="none" normalizeH="0" baseline="3000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3000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endPar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marL="0" marR="0" marT="0" marB="0"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p>
                          <a:endParaRPr lang="zh-CN"/>
                        </a:p>
                      </a:txBody>
                      <a:tcPr marL="0" marR="0" marT="0" marB="0"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blipFill>
                          <a:blip r:embed="rId2"/>
                          <a:stretch>
                            <a:fillRect l="-696629" t="-7071" r="-4494" b="-311111"/>
                          </a:stretch>
                        </a:blipFill>
                      </a:tcPr>
                    </a:tc>
                    <a:extLst>
                      <a:ext uri="{0D108BD9-81ED-4DB2-BD59-A6C34878D82A}">
                        <a16:rowId xmlns:a16="http://schemas.microsoft.com/office/drawing/2014/main" val="743141230"/>
                      </a:ext>
                    </a:extLst>
                  </a:tr>
                  <a:tr h="623888">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第一</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第二</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172456013"/>
                      </a:ext>
                    </a:extLst>
                  </a:tr>
                  <a:tr h="631825">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Li</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锂  </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6.94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0.534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181</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1347</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152</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513.3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59.6</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3.04</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858538288"/>
                      </a:ext>
                    </a:extLst>
                  </a:tr>
                  <a:tr h="641350">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Na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钠</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23.0</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0.971</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97.8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883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186</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98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495.8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52.9</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2.71</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3843968"/>
                      </a:ext>
                    </a:extLst>
                  </a:tr>
                  <a:tr h="631825">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19</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K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钾 </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39.1</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0.862</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63.6</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774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232</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133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418.8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48.4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2.931</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10639215"/>
                      </a:ext>
                    </a:extLst>
                  </a:tr>
                  <a:tr h="63023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37</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Rb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 </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铷 </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85.5</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1.532</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39.0</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688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248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149</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403.0</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46.9</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2.924</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953315172"/>
                      </a:ext>
                    </a:extLst>
                  </a:tr>
                  <a:tr h="631825">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55</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Cs </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铯 </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133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1.873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28.4</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678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265 </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165</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375.7</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45.5</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2.923</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36047432"/>
                      </a:ext>
                    </a:extLst>
                  </a:tr>
                  <a:tr h="63023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87</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Fr</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钫</a:t>
                          </a:r>
                        </a:p>
                      </a:txBody>
                      <a:tcPr marL="0" marR="0" marT="0" marB="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223</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26.8</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677</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270</a:t>
                          </a:r>
                          <a:endPar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endParaRP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400</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44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计算</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marL="0" marR="0" marT="0" marB="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dirty="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a:t>
                          </a:r>
                        </a:p>
                      </a:txBody>
                      <a:tcPr marL="0" marR="0" marT="0" marB="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328232538"/>
                      </a:ext>
                    </a:extLst>
                  </a:tr>
                </a:tbl>
              </a:graphicData>
            </a:graphic>
          </p:graphicFrame>
        </mc:Fallback>
      </mc:AlternateContent>
      <p:sp>
        <p:nvSpPr>
          <p:cNvPr id="35942" name="Oval 116">
            <a:extLst>
              <a:ext uri="{FF2B5EF4-FFF2-40B4-BE49-F238E27FC236}">
                <a16:creationId xmlns:a16="http://schemas.microsoft.com/office/drawing/2014/main" id="{A3E2A2A2-EDFE-D442-BBFD-D4A54E7DAE42}"/>
              </a:ext>
            </a:extLst>
          </p:cNvPr>
          <p:cNvSpPr>
            <a:spLocks noChangeArrowheads="1"/>
          </p:cNvSpPr>
          <p:nvPr/>
        </p:nvSpPr>
        <p:spPr bwMode="auto">
          <a:xfrm>
            <a:off x="8048626" y="2565401"/>
            <a:ext cx="779463" cy="576263"/>
          </a:xfrm>
          <a:prstGeom prst="ellipse">
            <a:avLst/>
          </a:prstGeom>
          <a:noFill/>
          <a:ln w="28575" algn="ctr">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5943" name="Oval 117">
            <a:extLst>
              <a:ext uri="{FF2B5EF4-FFF2-40B4-BE49-F238E27FC236}">
                <a16:creationId xmlns:a16="http://schemas.microsoft.com/office/drawing/2014/main" id="{DFDF94DB-C586-5147-9215-EE4F3798C155}"/>
              </a:ext>
            </a:extLst>
          </p:cNvPr>
          <p:cNvSpPr>
            <a:spLocks noChangeArrowheads="1"/>
          </p:cNvSpPr>
          <p:nvPr/>
        </p:nvSpPr>
        <p:spPr bwMode="auto">
          <a:xfrm>
            <a:off x="8048626" y="3213101"/>
            <a:ext cx="779463" cy="576263"/>
          </a:xfrm>
          <a:prstGeom prst="ellipse">
            <a:avLst/>
          </a:prstGeom>
          <a:noFill/>
          <a:ln w="28575" algn="ctr">
            <a:solidFill>
              <a:srgbClr val="66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5944" name="Oval 118">
            <a:extLst>
              <a:ext uri="{FF2B5EF4-FFF2-40B4-BE49-F238E27FC236}">
                <a16:creationId xmlns:a16="http://schemas.microsoft.com/office/drawing/2014/main" id="{DB578AF2-B199-A04B-9AE0-B1DEEA612159}"/>
              </a:ext>
            </a:extLst>
          </p:cNvPr>
          <p:cNvSpPr>
            <a:spLocks noChangeArrowheads="1"/>
          </p:cNvSpPr>
          <p:nvPr/>
        </p:nvSpPr>
        <p:spPr bwMode="auto">
          <a:xfrm>
            <a:off x="5319713" y="2565401"/>
            <a:ext cx="779462" cy="576263"/>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5945" name="Oval 119">
            <a:extLst>
              <a:ext uri="{FF2B5EF4-FFF2-40B4-BE49-F238E27FC236}">
                <a16:creationId xmlns:a16="http://schemas.microsoft.com/office/drawing/2014/main" id="{CF7475DD-39C4-D444-87B6-D6F3BAD9C9DA}"/>
              </a:ext>
            </a:extLst>
          </p:cNvPr>
          <p:cNvSpPr>
            <a:spLocks noChangeArrowheads="1"/>
          </p:cNvSpPr>
          <p:nvPr/>
        </p:nvSpPr>
        <p:spPr bwMode="auto">
          <a:xfrm>
            <a:off x="5318126" y="3213101"/>
            <a:ext cx="779463" cy="576263"/>
          </a:xfrm>
          <a:prstGeom prst="ellipse">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10" name="矩形 9">
            <a:extLst>
              <a:ext uri="{FF2B5EF4-FFF2-40B4-BE49-F238E27FC236}">
                <a16:creationId xmlns:a16="http://schemas.microsoft.com/office/drawing/2014/main" id="{C6167DEB-BBCD-3949-B9A2-D8ED63DB0CFF}"/>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灯片编号占位符 1">
            <a:extLst>
              <a:ext uri="{FF2B5EF4-FFF2-40B4-BE49-F238E27FC236}">
                <a16:creationId xmlns:a16="http://schemas.microsoft.com/office/drawing/2014/main" id="{BB517CA1-97FB-574E-AC14-5AC8444440C3}"/>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C62E1F9-CBB1-D646-BADC-543971E0FBB4}" type="slidenum">
              <a:rPr lang="en-US" altLang="zh-CN" sz="1400" b="0">
                <a:solidFill>
                  <a:schemeClr val="tx1"/>
                </a:solidFill>
                <a:ea typeface="黑体" panose="02010609060101010101" pitchFamily="49" charset="-122"/>
              </a:rPr>
              <a:pPr>
                <a:spcBef>
                  <a:spcPct val="0"/>
                </a:spcBef>
                <a:buFontTx/>
                <a:buNone/>
              </a:pPr>
              <a:t>43</a:t>
            </a:fld>
            <a:endParaRPr lang="en-US" altLang="zh-CN" sz="1400" b="0">
              <a:solidFill>
                <a:schemeClr val="tx1"/>
              </a:solidFill>
              <a:ea typeface="黑体" panose="02010609060101010101" pitchFamily="49" charset="-122"/>
            </a:endParaRPr>
          </a:p>
        </p:txBody>
      </p:sp>
      <p:graphicFrame>
        <p:nvGraphicFramePr>
          <p:cNvPr id="364932" name="Group 388">
            <a:extLst>
              <a:ext uri="{FF2B5EF4-FFF2-40B4-BE49-F238E27FC236}">
                <a16:creationId xmlns:a16="http://schemas.microsoft.com/office/drawing/2014/main" id="{2602DB2C-28B8-FD4A-8DFD-E51D10962FDD}"/>
              </a:ext>
            </a:extLst>
          </p:cNvPr>
          <p:cNvGraphicFramePr>
            <a:graphicFrameLocks noGrp="1"/>
          </p:cNvGraphicFramePr>
          <p:nvPr/>
        </p:nvGraphicFramePr>
        <p:xfrm>
          <a:off x="101601" y="1282700"/>
          <a:ext cx="9007475" cy="5184778"/>
        </p:xfrm>
        <a:graphic>
          <a:graphicData uri="http://schemas.openxmlformats.org/drawingml/2006/table">
            <a:tbl>
              <a:tblPr/>
              <a:tblGrid>
                <a:gridCol w="838200">
                  <a:extLst>
                    <a:ext uri="{9D8B030D-6E8A-4147-A177-3AD203B41FA5}">
                      <a16:colId xmlns:a16="http://schemas.microsoft.com/office/drawing/2014/main" val="2486034022"/>
                    </a:ext>
                  </a:extLst>
                </a:gridCol>
                <a:gridCol w="685800">
                  <a:extLst>
                    <a:ext uri="{9D8B030D-6E8A-4147-A177-3AD203B41FA5}">
                      <a16:colId xmlns:a16="http://schemas.microsoft.com/office/drawing/2014/main" val="1608496058"/>
                    </a:ext>
                  </a:extLst>
                </a:gridCol>
                <a:gridCol w="762000">
                  <a:extLst>
                    <a:ext uri="{9D8B030D-6E8A-4147-A177-3AD203B41FA5}">
                      <a16:colId xmlns:a16="http://schemas.microsoft.com/office/drawing/2014/main" val="2363219449"/>
                    </a:ext>
                  </a:extLst>
                </a:gridCol>
                <a:gridCol w="685800">
                  <a:extLst>
                    <a:ext uri="{9D8B030D-6E8A-4147-A177-3AD203B41FA5}">
                      <a16:colId xmlns:a16="http://schemas.microsoft.com/office/drawing/2014/main" val="4194796432"/>
                    </a:ext>
                  </a:extLst>
                </a:gridCol>
                <a:gridCol w="685800">
                  <a:extLst>
                    <a:ext uri="{9D8B030D-6E8A-4147-A177-3AD203B41FA5}">
                      <a16:colId xmlns:a16="http://schemas.microsoft.com/office/drawing/2014/main" val="3835611414"/>
                    </a:ext>
                  </a:extLst>
                </a:gridCol>
                <a:gridCol w="914400">
                  <a:extLst>
                    <a:ext uri="{9D8B030D-6E8A-4147-A177-3AD203B41FA5}">
                      <a16:colId xmlns:a16="http://schemas.microsoft.com/office/drawing/2014/main" val="3576777331"/>
                    </a:ext>
                  </a:extLst>
                </a:gridCol>
                <a:gridCol w="765175">
                  <a:extLst>
                    <a:ext uri="{9D8B030D-6E8A-4147-A177-3AD203B41FA5}">
                      <a16:colId xmlns:a16="http://schemas.microsoft.com/office/drawing/2014/main" val="1587871674"/>
                    </a:ext>
                  </a:extLst>
                </a:gridCol>
                <a:gridCol w="758825">
                  <a:extLst>
                    <a:ext uri="{9D8B030D-6E8A-4147-A177-3AD203B41FA5}">
                      <a16:colId xmlns:a16="http://schemas.microsoft.com/office/drawing/2014/main" val="2507269381"/>
                    </a:ext>
                  </a:extLst>
                </a:gridCol>
                <a:gridCol w="762000">
                  <a:extLst>
                    <a:ext uri="{9D8B030D-6E8A-4147-A177-3AD203B41FA5}">
                      <a16:colId xmlns:a16="http://schemas.microsoft.com/office/drawing/2014/main" val="1295628943"/>
                    </a:ext>
                  </a:extLst>
                </a:gridCol>
                <a:gridCol w="1020763">
                  <a:extLst>
                    <a:ext uri="{9D8B030D-6E8A-4147-A177-3AD203B41FA5}">
                      <a16:colId xmlns:a16="http://schemas.microsoft.com/office/drawing/2014/main" val="2309043489"/>
                    </a:ext>
                  </a:extLst>
                </a:gridCol>
                <a:gridCol w="1128712">
                  <a:extLst>
                    <a:ext uri="{9D8B030D-6E8A-4147-A177-3AD203B41FA5}">
                      <a16:colId xmlns:a16="http://schemas.microsoft.com/office/drawing/2014/main" val="2373567463"/>
                    </a:ext>
                  </a:extLst>
                </a:gridCol>
              </a:tblGrid>
              <a:tr h="661988">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原子量</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密度</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g</a:t>
                      </a:r>
                      <a:r>
                        <a:rPr kumimoji="1" lang="en-US" altLang="zh-CN" sz="14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4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cm</a:t>
                      </a:r>
                      <a:r>
                        <a:rPr kumimoji="1" lang="en-US" altLang="zh-CN" sz="14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4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熔</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点</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沸</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点</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原子半径</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pm</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离子半径</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pm</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grid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电离能</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kJ·mol</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电子亲和能</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kJ</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mol</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rowSpan="2">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标准电极电势</a:t>
                      </a:r>
                    </a:p>
                    <a:p>
                      <a:pPr marL="0" marR="0" lvl="0" indent="0" algn="ctr" defTabSz="914400" rtl="0" eaLnBrk="1" fontAlgn="base" latinLnBrk="0" hangingPunct="1">
                        <a:lnSpc>
                          <a:spcPct val="100000"/>
                        </a:lnSpc>
                        <a:spcBef>
                          <a:spcPct val="0"/>
                        </a:spcBef>
                        <a:spcAft>
                          <a:spcPct val="0"/>
                        </a:spcAft>
                        <a:buClrTx/>
                        <a:buSzTx/>
                        <a:buFontTx/>
                        <a:buNone/>
                        <a:tabLst/>
                      </a:pPr>
                      <a:endPar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endParaRPr>
                    </a:p>
                  </a:txBody>
                  <a:tcPr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552375196"/>
                  </a:ext>
                </a:extLst>
              </a:tr>
              <a:tr h="549275">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第一</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第二</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3041224316"/>
                  </a:ext>
                </a:extLst>
              </a:tr>
              <a:tr h="66198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Be</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 </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铍</a:t>
                      </a:r>
                    </a:p>
                  </a:txBody>
                  <a:tcPr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9.01</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1.848</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1278</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2970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111</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34</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899.4</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1757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1.97</a:t>
                      </a:r>
                    </a:p>
                  </a:txBody>
                  <a:tcPr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918837947"/>
                  </a:ext>
                </a:extLst>
              </a:tr>
              <a:tr h="663575">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Mg</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 </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镁</a:t>
                      </a:r>
                    </a:p>
                  </a:txBody>
                  <a:tcPr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24.3</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1.738</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649</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1090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160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78</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737.1</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1451</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2.372</a:t>
                      </a:r>
                    </a:p>
                  </a:txBody>
                  <a:tcPr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75755560"/>
                  </a:ext>
                </a:extLst>
              </a:tr>
              <a:tr h="66198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20</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Ca</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 </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钙</a:t>
                      </a:r>
                    </a:p>
                  </a:txBody>
                  <a:tcPr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40.1</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1.550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839</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1484</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197 (</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589.7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1145</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2.37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2.868</a:t>
                      </a:r>
                    </a:p>
                  </a:txBody>
                  <a:tcPr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71570947"/>
                  </a:ext>
                </a:extLst>
              </a:tr>
              <a:tr h="66198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38</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Sr</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锶</a:t>
                      </a:r>
                    </a:p>
                  </a:txBody>
                  <a:tcPr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87.6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2.540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769</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1384</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215 (</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endPar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endParaRP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127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549.5</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1064</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4.63</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2.89</a:t>
                      </a:r>
                    </a:p>
                  </a:txBody>
                  <a:tcPr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9280823"/>
                  </a:ext>
                </a:extLst>
              </a:tr>
              <a:tr h="66198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56</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Ba</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6</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 </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钡</a:t>
                      </a:r>
                    </a:p>
                  </a:txBody>
                  <a:tcPr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137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3.594</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729</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1637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217 </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143</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502.8</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965.1</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14.47</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2.92</a:t>
                      </a:r>
                    </a:p>
                  </a:txBody>
                  <a:tcPr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850470530"/>
                  </a:ext>
                </a:extLst>
              </a:tr>
              <a:tr h="661988">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88</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Ra</a:t>
                      </a:r>
                    </a:p>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a:t>
                      </a:r>
                      <a:r>
                        <a:rPr kumimoji="1" lang="en-US" altLang="zh-CN" sz="1800" b="0" i="1"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s</a:t>
                      </a:r>
                      <a:r>
                        <a:rPr kumimoji="1" lang="en-US" altLang="zh-CN" sz="1800" b="0" i="0" u="none" strike="noStrike" cap="none" normalizeH="0" baseline="3000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 </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 </a:t>
                      </a:r>
                      <a:r>
                        <a:rPr kumimoji="1" lang="zh-CN" altLang="en-US"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镭</a:t>
                      </a:r>
                    </a:p>
                  </a:txBody>
                  <a:tcPr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226</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700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1140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220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152</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509.3</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979.0</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a:t>
                      </a:r>
                    </a:p>
                  </a:txBody>
                  <a:tcPr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defRPr kumimoji="1" sz="24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defRPr kumimoji="1" sz="20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defRPr kumimoji="1">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sym typeface="Symbol" pitchFamily="2" charset="2"/>
                        </a:rPr>
                        <a:t></a:t>
                      </a:r>
                      <a:r>
                        <a:rPr kumimoji="1" lang="en-US" altLang="zh-CN" sz="1800" b="0" i="0" u="none" strike="noStrike" cap="none" normalizeH="0" baseline="0">
                          <a:ln>
                            <a:noFill/>
                          </a:ln>
                          <a:solidFill>
                            <a:srgbClr val="006600"/>
                          </a:solidFill>
                          <a:effectLst>
                            <a:outerShdw blurRad="38100" dist="38100" dir="2700000" algn="tl">
                              <a:srgbClr val="C0C0C0"/>
                            </a:outerShdw>
                          </a:effectLst>
                          <a:latin typeface="Times New Roman" panose="02020603050405020304" pitchFamily="18" charset="0"/>
                          <a:ea typeface="黑体" panose="02010609060101010101" pitchFamily="49" charset="-122"/>
                        </a:rPr>
                        <a:t>2.916</a:t>
                      </a:r>
                    </a:p>
                  </a:txBody>
                  <a:tcPr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74309417"/>
                  </a:ext>
                </a:extLst>
              </a:tr>
            </a:tbl>
          </a:graphicData>
        </a:graphic>
      </p:graphicFrame>
      <p:sp>
        <p:nvSpPr>
          <p:cNvPr id="2053232" name="Rectangle 112">
            <a:extLst>
              <a:ext uri="{FF2B5EF4-FFF2-40B4-BE49-F238E27FC236}">
                <a16:creationId xmlns:a16="http://schemas.microsoft.com/office/drawing/2014/main" id="{4353E317-3847-5B42-AFC4-9516597BF482}"/>
              </a:ext>
            </a:extLst>
          </p:cNvPr>
          <p:cNvSpPr>
            <a:spLocks noChangeArrowheads="1"/>
          </p:cNvSpPr>
          <p:nvPr/>
        </p:nvSpPr>
        <p:spPr bwMode="auto">
          <a:xfrm>
            <a:off x="2915816" y="188640"/>
            <a:ext cx="36972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dirty="0">
                <a:solidFill>
                  <a:srgbClr val="CC0000"/>
                </a:solidFill>
                <a:effectLst>
                  <a:outerShdw blurRad="38100" dist="38100" dir="2700000" algn="tl">
                    <a:srgbClr val="C0C0C0"/>
                  </a:outerShdw>
                </a:effectLst>
                <a:ea typeface="黑体" panose="02010609060101010101" pitchFamily="49" charset="-122"/>
              </a:rPr>
              <a:t>碱土金属的性质</a:t>
            </a:r>
          </a:p>
        </p:txBody>
      </p:sp>
      <p:sp>
        <p:nvSpPr>
          <p:cNvPr id="5" name="矩形 4">
            <a:extLst>
              <a:ext uri="{FF2B5EF4-FFF2-40B4-BE49-F238E27FC236}">
                <a16:creationId xmlns:a16="http://schemas.microsoft.com/office/drawing/2014/main" id="{D2A1C4D6-D3FE-8340-AA11-5EC7E4FF65A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灯片编号占位符 1">
            <a:extLst>
              <a:ext uri="{FF2B5EF4-FFF2-40B4-BE49-F238E27FC236}">
                <a16:creationId xmlns:a16="http://schemas.microsoft.com/office/drawing/2014/main" id="{F8613018-5272-844B-A669-C2D0B6E0A83C}"/>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320FB8D-BD8D-7242-A17F-73D97DF96B36}" type="slidenum">
              <a:rPr lang="en-US" altLang="zh-CN" sz="1400" b="0">
                <a:solidFill>
                  <a:schemeClr val="tx1"/>
                </a:solidFill>
                <a:ea typeface="黑体" panose="02010609060101010101" pitchFamily="49" charset="-122"/>
              </a:rPr>
              <a:pPr>
                <a:spcBef>
                  <a:spcPct val="0"/>
                </a:spcBef>
                <a:buFontTx/>
                <a:buNone/>
              </a:pPr>
              <a:t>44</a:t>
            </a:fld>
            <a:endParaRPr lang="en-US" altLang="zh-CN" sz="1400" b="0">
              <a:solidFill>
                <a:schemeClr val="tx1"/>
              </a:solidFill>
              <a:ea typeface="黑体" panose="02010609060101010101" pitchFamily="49" charset="-122"/>
            </a:endParaRPr>
          </a:p>
        </p:txBody>
      </p:sp>
      <p:sp>
        <p:nvSpPr>
          <p:cNvPr id="39938" name="Text Box 5">
            <a:extLst>
              <a:ext uri="{FF2B5EF4-FFF2-40B4-BE49-F238E27FC236}">
                <a16:creationId xmlns:a16="http://schemas.microsoft.com/office/drawing/2014/main" id="{A03B2F32-2FC2-CC43-A273-424504F99451}"/>
              </a:ext>
            </a:extLst>
          </p:cNvPr>
          <p:cNvSpPr txBox="1">
            <a:spLocks noChangeArrowheads="1"/>
          </p:cNvSpPr>
          <p:nvPr/>
        </p:nvSpPr>
        <p:spPr bwMode="auto">
          <a:xfrm>
            <a:off x="243355" y="1433454"/>
            <a:ext cx="83086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400" b="0" i="1" dirty="0">
                <a:solidFill>
                  <a:schemeClr val="tx1"/>
                </a:solidFill>
                <a:latin typeface="+mn-lt"/>
                <a:ea typeface="黑体" panose="02010609060101010101" pitchFamily="49" charset="-122"/>
              </a:rPr>
              <a:t>s </a:t>
            </a:r>
            <a:r>
              <a:rPr kumimoji="0" lang="zh-CN" altLang="en-US" sz="2400" b="0" dirty="0">
                <a:solidFill>
                  <a:schemeClr val="tx1"/>
                </a:solidFill>
                <a:latin typeface="+mn-lt"/>
                <a:ea typeface="黑体" panose="02010609060101010101" pitchFamily="49" charset="-122"/>
              </a:rPr>
              <a:t>区金属元素相关电对的标准电极电势 </a:t>
            </a:r>
            <a:r>
              <a:rPr kumimoji="0" lang="en-US" altLang="zh-CN" sz="2400" b="0" i="1" dirty="0">
                <a:solidFill>
                  <a:schemeClr val="tx1"/>
                </a:solidFill>
                <a:latin typeface="+mn-lt"/>
                <a:ea typeface="黑体" panose="02010609060101010101" pitchFamily="49" charset="-122"/>
              </a:rPr>
              <a:t>E</a:t>
            </a:r>
            <a:r>
              <a:rPr kumimoji="0" lang="zh-CN" altLang="en-US" sz="2400" b="0" baseline="30000" dirty="0">
                <a:solidFill>
                  <a:schemeClr val="tx1"/>
                </a:solidFill>
                <a:latin typeface="+mn-lt"/>
                <a:ea typeface="黑体" panose="02010609060101010101" pitchFamily="49" charset="-122"/>
                <a:sym typeface="Symbol" pitchFamily="2" charset="2"/>
              </a:rPr>
              <a:t>ϴ</a:t>
            </a:r>
            <a:r>
              <a:rPr kumimoji="0" lang="en-US" altLang="zh-CN" sz="2400" b="0" dirty="0">
                <a:solidFill>
                  <a:schemeClr val="tx1"/>
                </a:solidFill>
                <a:latin typeface="+mn-lt"/>
                <a:ea typeface="黑体" panose="02010609060101010101" pitchFamily="49" charset="-122"/>
              </a:rPr>
              <a:t>(Ox/Red) </a:t>
            </a:r>
            <a:r>
              <a:rPr kumimoji="0" lang="zh-CN" altLang="en-US" sz="2400" b="0" dirty="0">
                <a:solidFill>
                  <a:schemeClr val="tx1"/>
                </a:solidFill>
                <a:latin typeface="+mn-lt"/>
                <a:ea typeface="黑体" panose="02010609060101010101" pitchFamily="49" charset="-122"/>
              </a:rPr>
              <a:t>(单位：</a:t>
            </a:r>
            <a:r>
              <a:rPr kumimoji="0" lang="en-US" altLang="zh-CN" sz="2400" b="0" dirty="0">
                <a:solidFill>
                  <a:schemeClr val="tx1"/>
                </a:solidFill>
                <a:latin typeface="+mn-lt"/>
                <a:ea typeface="黑体" panose="02010609060101010101" pitchFamily="49" charset="-122"/>
              </a:rPr>
              <a:t>V)</a:t>
            </a:r>
          </a:p>
        </p:txBody>
      </p:sp>
      <p:grpSp>
        <p:nvGrpSpPr>
          <p:cNvPr id="39939" name="Group 16">
            <a:extLst>
              <a:ext uri="{FF2B5EF4-FFF2-40B4-BE49-F238E27FC236}">
                <a16:creationId xmlns:a16="http://schemas.microsoft.com/office/drawing/2014/main" id="{051F6C3E-D0C9-6942-907B-6D01BDA4BEB2}"/>
              </a:ext>
            </a:extLst>
          </p:cNvPr>
          <p:cNvGrpSpPr>
            <a:grpSpLocks/>
          </p:cNvGrpSpPr>
          <p:nvPr/>
        </p:nvGrpSpPr>
        <p:grpSpPr bwMode="auto">
          <a:xfrm>
            <a:off x="2627784" y="2204864"/>
            <a:ext cx="5791200" cy="1970088"/>
            <a:chOff x="1170" y="853"/>
            <a:chExt cx="3648" cy="1241"/>
          </a:xfrm>
        </p:grpSpPr>
        <p:sp>
          <p:nvSpPr>
            <p:cNvPr id="39946" name="Text Box 6">
              <a:extLst>
                <a:ext uri="{FF2B5EF4-FFF2-40B4-BE49-F238E27FC236}">
                  <a16:creationId xmlns:a16="http://schemas.microsoft.com/office/drawing/2014/main" id="{E3A88498-42F6-3F4C-8000-5128FA1205EB}"/>
                </a:ext>
              </a:extLst>
            </p:cNvPr>
            <p:cNvSpPr txBox="1">
              <a:spLocks noChangeArrowheads="1"/>
            </p:cNvSpPr>
            <p:nvPr/>
          </p:nvSpPr>
          <p:spPr bwMode="auto">
            <a:xfrm>
              <a:off x="1296" y="853"/>
              <a:ext cx="636" cy="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kumimoji="0" lang="en-US" altLang="zh-CN" sz="2000">
                  <a:solidFill>
                    <a:schemeClr val="tx1"/>
                  </a:solidFill>
                </a:rPr>
                <a:t>Li</a:t>
              </a:r>
              <a:r>
                <a:rPr kumimoji="0" lang="en-US" altLang="zh-CN" sz="2000" baseline="30000">
                  <a:solidFill>
                    <a:schemeClr val="tx1"/>
                  </a:solidFill>
                </a:rPr>
                <a:t>+</a:t>
              </a:r>
              <a:r>
                <a:rPr kumimoji="0" lang="en-US" altLang="zh-CN" sz="2000">
                  <a:solidFill>
                    <a:schemeClr val="tx1"/>
                  </a:solidFill>
                </a:rPr>
                <a:t>/Li</a:t>
              </a:r>
            </a:p>
            <a:p>
              <a:pPr>
                <a:lnSpc>
                  <a:spcPct val="120000"/>
                </a:lnSpc>
                <a:spcBef>
                  <a:spcPct val="0"/>
                </a:spcBef>
                <a:buFontTx/>
                <a:buNone/>
              </a:pPr>
              <a:r>
                <a:rPr kumimoji="0" lang="en-US" altLang="zh-CN" sz="2000">
                  <a:solidFill>
                    <a:schemeClr val="tx1"/>
                  </a:solidFill>
                </a:rPr>
                <a:t>Na</a:t>
              </a:r>
              <a:r>
                <a:rPr kumimoji="0" lang="en-US" altLang="zh-CN" sz="2000" baseline="30000">
                  <a:solidFill>
                    <a:schemeClr val="tx1"/>
                  </a:solidFill>
                </a:rPr>
                <a:t>+</a:t>
              </a:r>
              <a:r>
                <a:rPr kumimoji="0" lang="en-US" altLang="zh-CN" sz="2000">
                  <a:solidFill>
                    <a:schemeClr val="tx1"/>
                  </a:solidFill>
                </a:rPr>
                <a:t>/Na</a:t>
              </a:r>
            </a:p>
            <a:p>
              <a:pPr>
                <a:lnSpc>
                  <a:spcPct val="120000"/>
                </a:lnSpc>
                <a:spcBef>
                  <a:spcPct val="0"/>
                </a:spcBef>
                <a:buFontTx/>
                <a:buNone/>
              </a:pPr>
              <a:r>
                <a:rPr kumimoji="0" lang="en-US" altLang="zh-CN" sz="2000">
                  <a:solidFill>
                    <a:schemeClr val="tx1"/>
                  </a:solidFill>
                </a:rPr>
                <a:t>K</a:t>
              </a:r>
              <a:r>
                <a:rPr kumimoji="0" lang="en-US" altLang="zh-CN" sz="2000" baseline="30000">
                  <a:solidFill>
                    <a:schemeClr val="tx1"/>
                  </a:solidFill>
                </a:rPr>
                <a:t>+</a:t>
              </a:r>
              <a:r>
                <a:rPr kumimoji="0" lang="en-US" altLang="zh-CN" sz="2000">
                  <a:solidFill>
                    <a:schemeClr val="tx1"/>
                  </a:solidFill>
                </a:rPr>
                <a:t>/K</a:t>
              </a:r>
            </a:p>
            <a:p>
              <a:pPr>
                <a:lnSpc>
                  <a:spcPct val="120000"/>
                </a:lnSpc>
                <a:spcBef>
                  <a:spcPct val="0"/>
                </a:spcBef>
                <a:buFontTx/>
                <a:buNone/>
              </a:pPr>
              <a:r>
                <a:rPr kumimoji="0" lang="en-US" altLang="zh-CN" sz="2000">
                  <a:solidFill>
                    <a:schemeClr val="tx1"/>
                  </a:solidFill>
                </a:rPr>
                <a:t>Rb</a:t>
              </a:r>
              <a:r>
                <a:rPr kumimoji="0" lang="en-US" altLang="zh-CN" sz="2000" baseline="30000">
                  <a:solidFill>
                    <a:schemeClr val="tx1"/>
                  </a:solidFill>
                </a:rPr>
                <a:t>+</a:t>
              </a:r>
              <a:r>
                <a:rPr kumimoji="0" lang="en-US" altLang="zh-CN" sz="2000">
                  <a:solidFill>
                    <a:schemeClr val="tx1"/>
                  </a:solidFill>
                </a:rPr>
                <a:t>/Rb</a:t>
              </a:r>
            </a:p>
            <a:p>
              <a:pPr>
                <a:lnSpc>
                  <a:spcPct val="120000"/>
                </a:lnSpc>
                <a:spcBef>
                  <a:spcPct val="0"/>
                </a:spcBef>
                <a:buFontTx/>
                <a:buNone/>
              </a:pPr>
              <a:r>
                <a:rPr kumimoji="0" lang="en-US" altLang="zh-CN" sz="2000">
                  <a:solidFill>
                    <a:schemeClr val="tx1"/>
                  </a:solidFill>
                </a:rPr>
                <a:t>Cs</a:t>
              </a:r>
              <a:r>
                <a:rPr kumimoji="0" lang="en-US" altLang="zh-CN" sz="2000" baseline="30000">
                  <a:solidFill>
                    <a:schemeClr val="tx1"/>
                  </a:solidFill>
                </a:rPr>
                <a:t>+</a:t>
              </a:r>
              <a:r>
                <a:rPr kumimoji="0" lang="en-US" altLang="zh-CN" sz="2000">
                  <a:solidFill>
                    <a:schemeClr val="tx1"/>
                  </a:solidFill>
                </a:rPr>
                <a:t>/Cs</a:t>
              </a:r>
            </a:p>
          </p:txBody>
        </p:sp>
        <p:sp>
          <p:nvSpPr>
            <p:cNvPr id="39947" name="Text Box 7">
              <a:extLst>
                <a:ext uri="{FF2B5EF4-FFF2-40B4-BE49-F238E27FC236}">
                  <a16:creationId xmlns:a16="http://schemas.microsoft.com/office/drawing/2014/main" id="{0AD05D91-C1DB-A944-9FB7-A535F6099C88}"/>
                </a:ext>
              </a:extLst>
            </p:cNvPr>
            <p:cNvSpPr txBox="1">
              <a:spLocks noChangeArrowheads="1"/>
            </p:cNvSpPr>
            <p:nvPr/>
          </p:nvSpPr>
          <p:spPr bwMode="auto">
            <a:xfrm>
              <a:off x="2208" y="853"/>
              <a:ext cx="453" cy="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kumimoji="0" lang="en-US" altLang="zh-CN" sz="2000">
                  <a:solidFill>
                    <a:schemeClr val="tx1"/>
                  </a:solidFill>
                </a:rPr>
                <a:t>-3.04</a:t>
              </a:r>
            </a:p>
            <a:p>
              <a:pPr>
                <a:lnSpc>
                  <a:spcPct val="120000"/>
                </a:lnSpc>
                <a:spcBef>
                  <a:spcPct val="0"/>
                </a:spcBef>
                <a:buFontTx/>
                <a:buNone/>
              </a:pPr>
              <a:r>
                <a:rPr kumimoji="0" lang="en-US" altLang="zh-CN" sz="2000">
                  <a:solidFill>
                    <a:schemeClr val="tx1"/>
                  </a:solidFill>
                </a:rPr>
                <a:t>-2.71</a:t>
              </a:r>
            </a:p>
            <a:p>
              <a:pPr>
                <a:lnSpc>
                  <a:spcPct val="120000"/>
                </a:lnSpc>
                <a:spcBef>
                  <a:spcPct val="0"/>
                </a:spcBef>
                <a:buFontTx/>
                <a:buNone/>
              </a:pPr>
              <a:r>
                <a:rPr kumimoji="0" lang="en-US" altLang="zh-CN" sz="2000">
                  <a:solidFill>
                    <a:schemeClr val="tx1"/>
                  </a:solidFill>
                </a:rPr>
                <a:t>-2.93</a:t>
              </a:r>
            </a:p>
            <a:p>
              <a:pPr>
                <a:lnSpc>
                  <a:spcPct val="120000"/>
                </a:lnSpc>
                <a:spcBef>
                  <a:spcPct val="0"/>
                </a:spcBef>
                <a:buFontTx/>
                <a:buNone/>
              </a:pPr>
              <a:r>
                <a:rPr kumimoji="0" lang="en-US" altLang="zh-CN" sz="2000">
                  <a:solidFill>
                    <a:schemeClr val="tx1"/>
                  </a:solidFill>
                </a:rPr>
                <a:t>-2.92</a:t>
              </a:r>
            </a:p>
            <a:p>
              <a:pPr>
                <a:lnSpc>
                  <a:spcPct val="120000"/>
                </a:lnSpc>
                <a:spcBef>
                  <a:spcPct val="0"/>
                </a:spcBef>
                <a:buFontTx/>
                <a:buNone/>
              </a:pPr>
              <a:r>
                <a:rPr kumimoji="0" lang="en-US" altLang="zh-CN" sz="2000">
                  <a:solidFill>
                    <a:schemeClr val="tx1"/>
                  </a:solidFill>
                </a:rPr>
                <a:t>-2.92</a:t>
              </a:r>
            </a:p>
          </p:txBody>
        </p:sp>
        <p:sp>
          <p:nvSpPr>
            <p:cNvPr id="39948" name="Text Box 8">
              <a:extLst>
                <a:ext uri="{FF2B5EF4-FFF2-40B4-BE49-F238E27FC236}">
                  <a16:creationId xmlns:a16="http://schemas.microsoft.com/office/drawing/2014/main" id="{851C3DFF-FD48-8A4C-ADFD-2F89511D6670}"/>
                </a:ext>
              </a:extLst>
            </p:cNvPr>
            <p:cNvSpPr txBox="1">
              <a:spLocks noChangeArrowheads="1"/>
            </p:cNvSpPr>
            <p:nvPr/>
          </p:nvSpPr>
          <p:spPr bwMode="auto">
            <a:xfrm>
              <a:off x="3264" y="853"/>
              <a:ext cx="742" cy="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kumimoji="0" lang="en-US" altLang="zh-CN" sz="2000">
                  <a:solidFill>
                    <a:schemeClr val="tx1"/>
                  </a:solidFill>
                </a:rPr>
                <a:t>Be</a:t>
              </a:r>
              <a:r>
                <a:rPr kumimoji="0" lang="en-US" altLang="zh-CN" sz="2000" baseline="30000">
                  <a:solidFill>
                    <a:schemeClr val="tx1"/>
                  </a:solidFill>
                </a:rPr>
                <a:t>2+</a:t>
              </a:r>
              <a:r>
                <a:rPr kumimoji="0" lang="en-US" altLang="zh-CN" sz="2000">
                  <a:solidFill>
                    <a:schemeClr val="tx1"/>
                  </a:solidFill>
                </a:rPr>
                <a:t>/Be</a:t>
              </a:r>
            </a:p>
            <a:p>
              <a:pPr>
                <a:lnSpc>
                  <a:spcPct val="120000"/>
                </a:lnSpc>
                <a:spcBef>
                  <a:spcPct val="0"/>
                </a:spcBef>
                <a:buFontTx/>
                <a:buNone/>
              </a:pPr>
              <a:r>
                <a:rPr kumimoji="0" lang="en-US" altLang="zh-CN" sz="2000">
                  <a:solidFill>
                    <a:schemeClr val="tx1"/>
                  </a:solidFill>
                </a:rPr>
                <a:t>Mg</a:t>
              </a:r>
              <a:r>
                <a:rPr kumimoji="0" lang="en-US" altLang="zh-CN" sz="2000" baseline="30000">
                  <a:solidFill>
                    <a:schemeClr val="tx1"/>
                  </a:solidFill>
                </a:rPr>
                <a:t>2+</a:t>
              </a:r>
              <a:r>
                <a:rPr kumimoji="0" lang="en-US" altLang="zh-CN" sz="2000">
                  <a:solidFill>
                    <a:schemeClr val="tx1"/>
                  </a:solidFill>
                </a:rPr>
                <a:t>/Mg</a:t>
              </a:r>
            </a:p>
            <a:p>
              <a:pPr>
                <a:lnSpc>
                  <a:spcPct val="120000"/>
                </a:lnSpc>
                <a:spcBef>
                  <a:spcPct val="0"/>
                </a:spcBef>
                <a:buFontTx/>
                <a:buNone/>
              </a:pPr>
              <a:r>
                <a:rPr kumimoji="0" lang="en-US" altLang="zh-CN" sz="2000">
                  <a:solidFill>
                    <a:schemeClr val="tx1"/>
                  </a:solidFill>
                </a:rPr>
                <a:t>Ca</a:t>
              </a:r>
              <a:r>
                <a:rPr kumimoji="0" lang="en-US" altLang="zh-CN" sz="2000" baseline="30000">
                  <a:solidFill>
                    <a:schemeClr val="tx1"/>
                  </a:solidFill>
                </a:rPr>
                <a:t>2+</a:t>
              </a:r>
              <a:r>
                <a:rPr kumimoji="0" lang="en-US" altLang="zh-CN" sz="2000">
                  <a:solidFill>
                    <a:schemeClr val="tx1"/>
                  </a:solidFill>
                </a:rPr>
                <a:t>/Ca</a:t>
              </a:r>
            </a:p>
            <a:p>
              <a:pPr>
                <a:lnSpc>
                  <a:spcPct val="120000"/>
                </a:lnSpc>
                <a:spcBef>
                  <a:spcPct val="0"/>
                </a:spcBef>
                <a:buFontTx/>
                <a:buNone/>
              </a:pPr>
              <a:r>
                <a:rPr kumimoji="0" lang="en-US" altLang="zh-CN" sz="2000">
                  <a:solidFill>
                    <a:schemeClr val="tx1"/>
                  </a:solidFill>
                </a:rPr>
                <a:t>Sr</a:t>
              </a:r>
              <a:r>
                <a:rPr kumimoji="0" lang="en-US" altLang="zh-CN" sz="2000" baseline="30000">
                  <a:solidFill>
                    <a:schemeClr val="tx1"/>
                  </a:solidFill>
                </a:rPr>
                <a:t>2+</a:t>
              </a:r>
              <a:r>
                <a:rPr kumimoji="0" lang="en-US" altLang="zh-CN" sz="2000">
                  <a:solidFill>
                    <a:schemeClr val="tx1"/>
                  </a:solidFill>
                </a:rPr>
                <a:t>/Sr</a:t>
              </a:r>
            </a:p>
            <a:p>
              <a:pPr>
                <a:lnSpc>
                  <a:spcPct val="120000"/>
                </a:lnSpc>
                <a:spcBef>
                  <a:spcPct val="0"/>
                </a:spcBef>
                <a:buFontTx/>
                <a:buNone/>
              </a:pPr>
              <a:r>
                <a:rPr kumimoji="0" lang="en-US" altLang="zh-CN" sz="2000">
                  <a:solidFill>
                    <a:schemeClr val="tx1"/>
                  </a:solidFill>
                </a:rPr>
                <a:t>Ba</a:t>
              </a:r>
              <a:r>
                <a:rPr kumimoji="0" lang="en-US" altLang="zh-CN" sz="2000" baseline="30000">
                  <a:solidFill>
                    <a:schemeClr val="tx1"/>
                  </a:solidFill>
                </a:rPr>
                <a:t>2+</a:t>
              </a:r>
              <a:r>
                <a:rPr kumimoji="0" lang="en-US" altLang="zh-CN" sz="2000">
                  <a:solidFill>
                    <a:schemeClr val="tx1"/>
                  </a:solidFill>
                </a:rPr>
                <a:t>/Ba</a:t>
              </a:r>
            </a:p>
          </p:txBody>
        </p:sp>
        <p:sp>
          <p:nvSpPr>
            <p:cNvPr id="39949" name="Text Box 9">
              <a:extLst>
                <a:ext uri="{FF2B5EF4-FFF2-40B4-BE49-F238E27FC236}">
                  <a16:creationId xmlns:a16="http://schemas.microsoft.com/office/drawing/2014/main" id="{7774A0E0-6E40-B748-9B93-6BEC952F3C64}"/>
                </a:ext>
              </a:extLst>
            </p:cNvPr>
            <p:cNvSpPr txBox="1">
              <a:spLocks noChangeArrowheads="1"/>
            </p:cNvSpPr>
            <p:nvPr/>
          </p:nvSpPr>
          <p:spPr bwMode="auto">
            <a:xfrm>
              <a:off x="4272" y="853"/>
              <a:ext cx="453" cy="1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kumimoji="0" lang="en-US" altLang="zh-CN" sz="2000">
                  <a:solidFill>
                    <a:schemeClr val="tx1"/>
                  </a:solidFill>
                </a:rPr>
                <a:t>-1.97</a:t>
              </a:r>
            </a:p>
            <a:p>
              <a:pPr>
                <a:lnSpc>
                  <a:spcPct val="120000"/>
                </a:lnSpc>
                <a:spcBef>
                  <a:spcPct val="0"/>
                </a:spcBef>
                <a:buFontTx/>
                <a:buNone/>
              </a:pPr>
              <a:r>
                <a:rPr kumimoji="0" lang="en-US" altLang="zh-CN" sz="2000">
                  <a:solidFill>
                    <a:schemeClr val="tx1"/>
                  </a:solidFill>
                </a:rPr>
                <a:t>-2.36</a:t>
              </a:r>
            </a:p>
            <a:p>
              <a:pPr>
                <a:lnSpc>
                  <a:spcPct val="120000"/>
                </a:lnSpc>
                <a:spcBef>
                  <a:spcPct val="0"/>
                </a:spcBef>
                <a:buFontTx/>
                <a:buNone/>
              </a:pPr>
              <a:r>
                <a:rPr kumimoji="0" lang="en-US" altLang="zh-CN" sz="2000">
                  <a:solidFill>
                    <a:schemeClr val="tx1"/>
                  </a:solidFill>
                </a:rPr>
                <a:t>-2.84</a:t>
              </a:r>
            </a:p>
            <a:p>
              <a:pPr>
                <a:lnSpc>
                  <a:spcPct val="120000"/>
                </a:lnSpc>
                <a:spcBef>
                  <a:spcPct val="0"/>
                </a:spcBef>
                <a:buFontTx/>
                <a:buNone/>
              </a:pPr>
              <a:r>
                <a:rPr kumimoji="0" lang="en-US" altLang="zh-CN" sz="2000">
                  <a:solidFill>
                    <a:schemeClr val="tx1"/>
                  </a:solidFill>
                </a:rPr>
                <a:t>-2.89</a:t>
              </a:r>
            </a:p>
            <a:p>
              <a:pPr>
                <a:lnSpc>
                  <a:spcPct val="120000"/>
                </a:lnSpc>
                <a:spcBef>
                  <a:spcPct val="0"/>
                </a:spcBef>
                <a:buFontTx/>
                <a:buNone/>
              </a:pPr>
              <a:r>
                <a:rPr kumimoji="0" lang="en-US" altLang="zh-CN" sz="2000">
                  <a:solidFill>
                    <a:schemeClr val="tx1"/>
                  </a:solidFill>
                </a:rPr>
                <a:t>-2.92</a:t>
              </a:r>
            </a:p>
          </p:txBody>
        </p:sp>
        <p:sp>
          <p:nvSpPr>
            <p:cNvPr id="39950" name="Line 10">
              <a:extLst>
                <a:ext uri="{FF2B5EF4-FFF2-40B4-BE49-F238E27FC236}">
                  <a16:creationId xmlns:a16="http://schemas.microsoft.com/office/drawing/2014/main" id="{137EEA41-FFDE-C84C-8A01-78B4EA127E30}"/>
                </a:ext>
              </a:extLst>
            </p:cNvPr>
            <p:cNvSpPr>
              <a:spLocks noChangeShapeType="1"/>
            </p:cNvSpPr>
            <p:nvPr/>
          </p:nvSpPr>
          <p:spPr bwMode="auto">
            <a:xfrm>
              <a:off x="1170" y="2093"/>
              <a:ext cx="3648" cy="1"/>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1" name="Line 11">
              <a:extLst>
                <a:ext uri="{FF2B5EF4-FFF2-40B4-BE49-F238E27FC236}">
                  <a16:creationId xmlns:a16="http://schemas.microsoft.com/office/drawing/2014/main" id="{78D6E57B-DC24-814F-BC01-3849403F0B66}"/>
                </a:ext>
              </a:extLst>
            </p:cNvPr>
            <p:cNvSpPr>
              <a:spLocks noChangeShapeType="1"/>
            </p:cNvSpPr>
            <p:nvPr/>
          </p:nvSpPr>
          <p:spPr bwMode="auto">
            <a:xfrm>
              <a:off x="3024" y="871"/>
              <a:ext cx="5" cy="1223"/>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2" name="Line 12">
              <a:extLst>
                <a:ext uri="{FF2B5EF4-FFF2-40B4-BE49-F238E27FC236}">
                  <a16:creationId xmlns:a16="http://schemas.microsoft.com/office/drawing/2014/main" id="{88EAEE2E-E0FF-F243-9C77-4B9C508F2420}"/>
                </a:ext>
              </a:extLst>
            </p:cNvPr>
            <p:cNvSpPr>
              <a:spLocks noChangeShapeType="1"/>
            </p:cNvSpPr>
            <p:nvPr/>
          </p:nvSpPr>
          <p:spPr bwMode="auto">
            <a:xfrm>
              <a:off x="2976" y="869"/>
              <a:ext cx="8" cy="1225"/>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953" name="Line 13">
              <a:extLst>
                <a:ext uri="{FF2B5EF4-FFF2-40B4-BE49-F238E27FC236}">
                  <a16:creationId xmlns:a16="http://schemas.microsoft.com/office/drawing/2014/main" id="{40EF5114-1263-9B4E-A2AB-FBED43E00938}"/>
                </a:ext>
              </a:extLst>
            </p:cNvPr>
            <p:cNvSpPr>
              <a:spLocks noChangeShapeType="1"/>
            </p:cNvSpPr>
            <p:nvPr/>
          </p:nvSpPr>
          <p:spPr bwMode="auto">
            <a:xfrm>
              <a:off x="1198" y="869"/>
              <a:ext cx="3600" cy="0"/>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940" name="Rectangle 14">
            <a:extLst>
              <a:ext uri="{FF2B5EF4-FFF2-40B4-BE49-F238E27FC236}">
                <a16:creationId xmlns:a16="http://schemas.microsoft.com/office/drawing/2014/main" id="{42517139-8FE9-4248-89FB-DD136DB66C8E}"/>
              </a:ext>
            </a:extLst>
          </p:cNvPr>
          <p:cNvSpPr>
            <a:spLocks noChangeArrowheads="1"/>
          </p:cNvSpPr>
          <p:nvPr/>
        </p:nvSpPr>
        <p:spPr bwMode="auto">
          <a:xfrm>
            <a:off x="2124075" y="116632"/>
            <a:ext cx="4464050"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a:solidFill>
                  <a:srgbClr val="CC0000"/>
                </a:solidFill>
                <a:latin typeface="黑体" panose="02010609060101010101" pitchFamily="49" charset="-122"/>
                <a:ea typeface="黑体" panose="02010609060101010101" pitchFamily="49" charset="-122"/>
              </a:rPr>
              <a:t>金属单质的强还原性</a:t>
            </a:r>
          </a:p>
        </p:txBody>
      </p:sp>
      <p:pic>
        <p:nvPicPr>
          <p:cNvPr id="39941" name="Picture 17">
            <a:extLst>
              <a:ext uri="{FF2B5EF4-FFF2-40B4-BE49-F238E27FC236}">
                <a16:creationId xmlns:a16="http://schemas.microsoft.com/office/drawing/2014/main" id="{D8F0E303-F2F2-2E42-9CDC-8911F26CF41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72505" y="2179697"/>
            <a:ext cx="769937"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942" name="AutoShape 18">
            <a:extLst>
              <a:ext uri="{FF2B5EF4-FFF2-40B4-BE49-F238E27FC236}">
                <a16:creationId xmlns:a16="http://schemas.microsoft.com/office/drawing/2014/main" id="{2269AAC5-399A-5142-9A14-589434C241F5}"/>
              </a:ext>
            </a:extLst>
          </p:cNvPr>
          <p:cNvSpPr>
            <a:spLocks noChangeArrowheads="1"/>
          </p:cNvSpPr>
          <p:nvPr/>
        </p:nvSpPr>
        <p:spPr bwMode="auto">
          <a:xfrm>
            <a:off x="611188" y="3120212"/>
            <a:ext cx="1512887" cy="1368425"/>
          </a:xfrm>
          <a:prstGeom prst="cloudCallout">
            <a:avLst>
              <a:gd name="adj1" fmla="val 94025"/>
              <a:gd name="adj2" fmla="val -95617"/>
            </a:avLst>
          </a:prstGeom>
          <a:solidFill>
            <a:srgbClr val="FFFF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nchorCtr="1"/>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sz="2000" b="0" dirty="0">
                <a:solidFill>
                  <a:srgbClr val="0000CC"/>
                </a:solidFill>
                <a:ea typeface="黑体" panose="02010609060101010101" pitchFamily="49" charset="-122"/>
              </a:rPr>
              <a:t>   为什么</a:t>
            </a:r>
            <a:r>
              <a:rPr lang="en-US" altLang="zh-CN" sz="2000" b="0" dirty="0">
                <a:solidFill>
                  <a:srgbClr val="0000CC"/>
                </a:solidFill>
                <a:ea typeface="黑体" panose="02010609060101010101" pitchFamily="49" charset="-122"/>
              </a:rPr>
              <a:t>Li</a:t>
            </a:r>
            <a:r>
              <a:rPr lang="zh-CN" altLang="en-US" sz="2000" b="0" dirty="0">
                <a:solidFill>
                  <a:srgbClr val="0000CC"/>
                </a:solidFill>
                <a:ea typeface="黑体" panose="02010609060101010101" pitchFamily="49" charset="-122"/>
              </a:rPr>
              <a:t>是最强的还原剂？</a:t>
            </a:r>
          </a:p>
        </p:txBody>
      </p:sp>
      <p:sp>
        <p:nvSpPr>
          <p:cNvPr id="19" name="矩形 18">
            <a:extLst>
              <a:ext uri="{FF2B5EF4-FFF2-40B4-BE49-F238E27FC236}">
                <a16:creationId xmlns:a16="http://schemas.microsoft.com/office/drawing/2014/main" id="{500C3F36-1177-2544-B7E6-A232F7B07DA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灯片编号占位符 2">
            <a:extLst>
              <a:ext uri="{FF2B5EF4-FFF2-40B4-BE49-F238E27FC236}">
                <a16:creationId xmlns:a16="http://schemas.microsoft.com/office/drawing/2014/main" id="{5CF2B87C-A95F-1C46-A052-53C13D1418CB}"/>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FA8B289-AB1D-3F42-B1AB-C19856919383}" type="slidenum">
              <a:rPr lang="en-US" altLang="zh-CN" sz="1400" b="0">
                <a:solidFill>
                  <a:schemeClr val="tx1"/>
                </a:solidFill>
                <a:ea typeface="黑体" panose="02010609060101010101" pitchFamily="49" charset="-122"/>
              </a:rPr>
              <a:pPr>
                <a:spcBef>
                  <a:spcPct val="0"/>
                </a:spcBef>
                <a:buFontTx/>
                <a:buNone/>
              </a:pPr>
              <a:t>45</a:t>
            </a:fld>
            <a:endParaRPr lang="en-US" altLang="zh-CN" sz="1400" b="0">
              <a:solidFill>
                <a:schemeClr val="tx1"/>
              </a:solidFill>
              <a:ea typeface="黑体" panose="02010609060101010101" pitchFamily="49" charset="-122"/>
            </a:endParaRPr>
          </a:p>
        </p:txBody>
      </p:sp>
      <p:sp>
        <p:nvSpPr>
          <p:cNvPr id="37890" name="Rectangle 4">
            <a:extLst>
              <a:ext uri="{FF2B5EF4-FFF2-40B4-BE49-F238E27FC236}">
                <a16:creationId xmlns:a16="http://schemas.microsoft.com/office/drawing/2014/main" id="{B197DB7B-180A-A945-B8A5-2806D0EF4BDF}"/>
              </a:ext>
            </a:extLst>
          </p:cNvPr>
          <p:cNvSpPr>
            <a:spLocks noGrp="1" noChangeArrowheads="1"/>
          </p:cNvSpPr>
          <p:nvPr>
            <p:ph type="title"/>
          </p:nvPr>
        </p:nvSpPr>
        <p:spPr>
          <a:xfrm>
            <a:off x="1442417" y="185837"/>
            <a:ext cx="6657975" cy="650875"/>
          </a:xfrm>
        </p:spPr>
        <p:txBody>
          <a:bodyPr/>
          <a:lstStyle/>
          <a:p>
            <a:pPr eaLnBrk="1" hangingPunct="1"/>
            <a:r>
              <a:rPr lang="zh-CN" altLang="en-US" sz="3200">
                <a:solidFill>
                  <a:srgbClr val="CC0000"/>
                </a:solidFill>
                <a:latin typeface="黑体" panose="02010609060101010101" pitchFamily="49" charset="-122"/>
              </a:rPr>
              <a:t>碱金属单质的某些典型反应</a:t>
            </a:r>
          </a:p>
        </p:txBody>
      </p:sp>
      <p:grpSp>
        <p:nvGrpSpPr>
          <p:cNvPr id="37891" name="Group 62">
            <a:extLst>
              <a:ext uri="{FF2B5EF4-FFF2-40B4-BE49-F238E27FC236}">
                <a16:creationId xmlns:a16="http://schemas.microsoft.com/office/drawing/2014/main" id="{4E29E6E9-7F30-4641-A51E-8AFFD11DCC49}"/>
              </a:ext>
            </a:extLst>
          </p:cNvPr>
          <p:cNvGrpSpPr>
            <a:grpSpLocks/>
          </p:cNvGrpSpPr>
          <p:nvPr/>
        </p:nvGrpSpPr>
        <p:grpSpPr bwMode="auto">
          <a:xfrm>
            <a:off x="449263" y="1251421"/>
            <a:ext cx="8261350" cy="4841875"/>
            <a:chOff x="251" y="965"/>
            <a:chExt cx="5204" cy="3050"/>
          </a:xfrm>
        </p:grpSpPr>
        <p:grpSp>
          <p:nvGrpSpPr>
            <p:cNvPr id="37892" name="Group 5">
              <a:extLst>
                <a:ext uri="{FF2B5EF4-FFF2-40B4-BE49-F238E27FC236}">
                  <a16:creationId xmlns:a16="http://schemas.microsoft.com/office/drawing/2014/main" id="{03B7CAF8-DE82-C142-8E1C-4D0B34BE4E98}"/>
                </a:ext>
              </a:extLst>
            </p:cNvPr>
            <p:cNvGrpSpPr>
              <a:grpSpLocks/>
            </p:cNvGrpSpPr>
            <p:nvPr/>
          </p:nvGrpSpPr>
          <p:grpSpPr bwMode="auto">
            <a:xfrm>
              <a:off x="3269" y="991"/>
              <a:ext cx="2186" cy="3024"/>
              <a:chOff x="3356" y="912"/>
              <a:chExt cx="2186" cy="3024"/>
            </a:xfrm>
          </p:grpSpPr>
          <p:sp>
            <p:nvSpPr>
              <p:cNvPr id="37940" name="Rectangle 6">
                <a:extLst>
                  <a:ext uri="{FF2B5EF4-FFF2-40B4-BE49-F238E27FC236}">
                    <a16:creationId xmlns:a16="http://schemas.microsoft.com/office/drawing/2014/main" id="{43C949A1-DEAD-9243-802F-175E8A7031B4}"/>
                  </a:ext>
                </a:extLst>
              </p:cNvPr>
              <p:cNvSpPr>
                <a:spLocks noChangeArrowheads="1"/>
              </p:cNvSpPr>
              <p:nvPr/>
            </p:nvSpPr>
            <p:spPr bwMode="auto">
              <a:xfrm>
                <a:off x="3360" y="912"/>
                <a:ext cx="2064" cy="3024"/>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7941" name="Text Box 7">
                <a:extLst>
                  <a:ext uri="{FF2B5EF4-FFF2-40B4-BE49-F238E27FC236}">
                    <a16:creationId xmlns:a16="http://schemas.microsoft.com/office/drawing/2014/main" id="{837C7618-7AA1-CA47-A21A-7A4C24FBE4A0}"/>
                  </a:ext>
                </a:extLst>
              </p:cNvPr>
              <p:cNvSpPr txBox="1">
                <a:spLocks noChangeArrowheads="1"/>
              </p:cNvSpPr>
              <p:nvPr/>
            </p:nvSpPr>
            <p:spPr bwMode="auto">
              <a:xfrm>
                <a:off x="3360" y="998"/>
                <a:ext cx="135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b="0" dirty="0">
                    <a:solidFill>
                      <a:schemeClr val="tx1"/>
                    </a:solidFill>
                  </a:rPr>
                  <a:t>MX （X = </a:t>
                </a:r>
                <a:r>
                  <a:rPr kumimoji="0" lang="zh-CN" altLang="en-US" sz="2000" b="0" dirty="0">
                    <a:solidFill>
                      <a:schemeClr val="tx1"/>
                    </a:solidFill>
                    <a:ea typeface="楷体_GB2312" pitchFamily="49" charset="-122"/>
                  </a:rPr>
                  <a:t>卤素</a:t>
                </a:r>
                <a:r>
                  <a:rPr kumimoji="0" lang="zh-CN" altLang="en-US" sz="2000" b="0" dirty="0">
                    <a:solidFill>
                      <a:schemeClr val="tx1"/>
                    </a:solidFill>
                  </a:rPr>
                  <a:t>）</a:t>
                </a:r>
              </a:p>
            </p:txBody>
          </p:sp>
          <p:sp>
            <p:nvSpPr>
              <p:cNvPr id="37942" name="Text Box 8">
                <a:extLst>
                  <a:ext uri="{FF2B5EF4-FFF2-40B4-BE49-F238E27FC236}">
                    <a16:creationId xmlns:a16="http://schemas.microsoft.com/office/drawing/2014/main" id="{9EFFFE48-6F3D-BD4D-9CB3-44AE301AE5E2}"/>
                  </a:ext>
                </a:extLst>
              </p:cNvPr>
              <p:cNvSpPr txBox="1">
                <a:spLocks noChangeArrowheads="1"/>
              </p:cNvSpPr>
              <p:nvPr/>
            </p:nvSpPr>
            <p:spPr bwMode="auto">
              <a:xfrm>
                <a:off x="3356" y="1776"/>
                <a:ext cx="1569"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M</a:t>
                </a:r>
                <a:r>
                  <a:rPr kumimoji="0" lang="en-US" altLang="zh-CN" sz="2000" baseline="-25000">
                    <a:solidFill>
                      <a:schemeClr val="tx1"/>
                    </a:solidFill>
                  </a:rPr>
                  <a:t>2</a:t>
                </a:r>
                <a:r>
                  <a:rPr kumimoji="0" lang="en-US" altLang="zh-CN" sz="2000">
                    <a:solidFill>
                      <a:schemeClr val="tx1"/>
                    </a:solidFill>
                  </a:rPr>
                  <a:t>O （M = Li, Na）</a:t>
                </a:r>
              </a:p>
            </p:txBody>
          </p:sp>
          <p:sp>
            <p:nvSpPr>
              <p:cNvPr id="37943" name="Text Box 9">
                <a:extLst>
                  <a:ext uri="{FF2B5EF4-FFF2-40B4-BE49-F238E27FC236}">
                    <a16:creationId xmlns:a16="http://schemas.microsoft.com/office/drawing/2014/main" id="{57B4598E-30A4-FF4B-BDFC-BA3B82470057}"/>
                  </a:ext>
                </a:extLst>
              </p:cNvPr>
              <p:cNvSpPr txBox="1">
                <a:spLocks noChangeArrowheads="1"/>
              </p:cNvSpPr>
              <p:nvPr/>
            </p:nvSpPr>
            <p:spPr bwMode="auto">
              <a:xfrm>
                <a:off x="3373" y="2832"/>
                <a:ext cx="618"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M</a:t>
                </a:r>
                <a:r>
                  <a:rPr kumimoji="0" lang="en-US" altLang="zh-CN" sz="2000" baseline="-25000">
                    <a:solidFill>
                      <a:schemeClr val="tx1"/>
                    </a:solidFill>
                  </a:rPr>
                  <a:t>2</a:t>
                </a:r>
                <a:r>
                  <a:rPr kumimoji="0" lang="en-US" altLang="zh-CN" sz="2000">
                    <a:solidFill>
                      <a:schemeClr val="tx1"/>
                    </a:solidFill>
                  </a:rPr>
                  <a:t>CO</a:t>
                </a:r>
                <a:r>
                  <a:rPr kumimoji="0" lang="en-US" altLang="zh-CN" sz="2000" baseline="-25000">
                    <a:solidFill>
                      <a:schemeClr val="tx1"/>
                    </a:solidFill>
                  </a:rPr>
                  <a:t>3</a:t>
                </a:r>
              </a:p>
            </p:txBody>
          </p:sp>
          <p:sp>
            <p:nvSpPr>
              <p:cNvPr id="37944" name="Text Box 10">
                <a:extLst>
                  <a:ext uri="{FF2B5EF4-FFF2-40B4-BE49-F238E27FC236}">
                    <a16:creationId xmlns:a16="http://schemas.microsoft.com/office/drawing/2014/main" id="{05126FA2-C1B1-F945-9C34-0574AA89984E}"/>
                  </a:ext>
                </a:extLst>
              </p:cNvPr>
              <p:cNvSpPr txBox="1">
                <a:spLocks noChangeArrowheads="1"/>
              </p:cNvSpPr>
              <p:nvPr/>
            </p:nvSpPr>
            <p:spPr bwMode="auto">
              <a:xfrm>
                <a:off x="3360" y="3648"/>
                <a:ext cx="133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M</a:t>
                </a:r>
                <a:r>
                  <a:rPr kumimoji="0" lang="en-US" altLang="zh-CN" sz="2000" baseline="30000">
                    <a:solidFill>
                      <a:schemeClr val="tx1"/>
                    </a:solidFill>
                  </a:rPr>
                  <a:t>+</a:t>
                </a:r>
                <a:r>
                  <a:rPr kumimoji="0" lang="en-US" altLang="zh-CN" sz="2000">
                    <a:solidFill>
                      <a:schemeClr val="tx1"/>
                    </a:solidFill>
                  </a:rPr>
                  <a:t> (am) + e</a:t>
                </a:r>
                <a:r>
                  <a:rPr kumimoji="0" lang="en-US" altLang="zh-CN" sz="2000" baseline="30000">
                    <a:solidFill>
                      <a:schemeClr val="tx1"/>
                    </a:solidFill>
                  </a:rPr>
                  <a:t>-</a:t>
                </a:r>
                <a:r>
                  <a:rPr kumimoji="0" lang="en-US" altLang="zh-CN" sz="2000">
                    <a:solidFill>
                      <a:schemeClr val="tx1"/>
                    </a:solidFill>
                  </a:rPr>
                  <a:t> (am)</a:t>
                </a:r>
              </a:p>
            </p:txBody>
          </p:sp>
          <p:sp>
            <p:nvSpPr>
              <p:cNvPr id="37945" name="Text Box 11">
                <a:extLst>
                  <a:ext uri="{FF2B5EF4-FFF2-40B4-BE49-F238E27FC236}">
                    <a16:creationId xmlns:a16="http://schemas.microsoft.com/office/drawing/2014/main" id="{0F74D947-489A-BD45-89B0-B51A68718A59}"/>
                  </a:ext>
                </a:extLst>
              </p:cNvPr>
              <p:cNvSpPr txBox="1">
                <a:spLocks noChangeArrowheads="1"/>
              </p:cNvSpPr>
              <p:nvPr/>
            </p:nvSpPr>
            <p:spPr bwMode="auto">
              <a:xfrm>
                <a:off x="3360" y="1344"/>
                <a:ext cx="4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M</a:t>
                </a:r>
                <a:r>
                  <a:rPr kumimoji="0" lang="en-US" altLang="zh-CN" sz="2000" baseline="-25000">
                    <a:solidFill>
                      <a:schemeClr val="tx1"/>
                    </a:solidFill>
                  </a:rPr>
                  <a:t>2</a:t>
                </a:r>
                <a:r>
                  <a:rPr kumimoji="0" lang="en-US" altLang="zh-CN" sz="2000">
                    <a:solidFill>
                      <a:schemeClr val="tx1"/>
                    </a:solidFill>
                  </a:rPr>
                  <a:t>S</a:t>
                </a:r>
              </a:p>
            </p:txBody>
          </p:sp>
          <p:sp>
            <p:nvSpPr>
              <p:cNvPr id="37946" name="Text Box 12">
                <a:extLst>
                  <a:ext uri="{FF2B5EF4-FFF2-40B4-BE49-F238E27FC236}">
                    <a16:creationId xmlns:a16="http://schemas.microsoft.com/office/drawing/2014/main" id="{AEE64071-C37C-9C46-A4B3-5B091CC4B6C7}"/>
                  </a:ext>
                </a:extLst>
              </p:cNvPr>
              <p:cNvSpPr txBox="1">
                <a:spLocks noChangeArrowheads="1"/>
              </p:cNvSpPr>
              <p:nvPr/>
            </p:nvSpPr>
            <p:spPr bwMode="auto">
              <a:xfrm>
                <a:off x="3358" y="2006"/>
                <a:ext cx="218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M</a:t>
                </a:r>
                <a:r>
                  <a:rPr kumimoji="0" lang="en-US" altLang="zh-CN" sz="2000" baseline="-25000">
                    <a:solidFill>
                      <a:schemeClr val="tx1"/>
                    </a:solidFill>
                  </a:rPr>
                  <a:t>2</a:t>
                </a:r>
                <a:r>
                  <a:rPr kumimoji="0" lang="en-US" altLang="zh-CN" sz="2000">
                    <a:solidFill>
                      <a:schemeClr val="tx1"/>
                    </a:solidFill>
                  </a:rPr>
                  <a:t>O</a:t>
                </a:r>
                <a:r>
                  <a:rPr kumimoji="0" lang="en-US" altLang="zh-CN" sz="2000" baseline="-25000">
                    <a:solidFill>
                      <a:schemeClr val="tx1"/>
                    </a:solidFill>
                  </a:rPr>
                  <a:t>2</a:t>
                </a:r>
                <a:r>
                  <a:rPr kumimoji="0" lang="en-US" altLang="zh-CN" sz="2000">
                    <a:solidFill>
                      <a:schemeClr val="tx1"/>
                    </a:solidFill>
                  </a:rPr>
                  <a:t> （M =  Na, K, Rb, Cs）</a:t>
                </a:r>
              </a:p>
            </p:txBody>
          </p:sp>
          <p:sp>
            <p:nvSpPr>
              <p:cNvPr id="37947" name="Text Box 13">
                <a:extLst>
                  <a:ext uri="{FF2B5EF4-FFF2-40B4-BE49-F238E27FC236}">
                    <a16:creationId xmlns:a16="http://schemas.microsoft.com/office/drawing/2014/main" id="{39A79A18-B643-C549-A72E-3E2ED0432A91}"/>
                  </a:ext>
                </a:extLst>
              </p:cNvPr>
              <p:cNvSpPr txBox="1">
                <a:spLocks noChangeArrowheads="1"/>
              </p:cNvSpPr>
              <p:nvPr/>
            </p:nvSpPr>
            <p:spPr bwMode="auto">
              <a:xfrm>
                <a:off x="3371" y="2304"/>
                <a:ext cx="1812"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MO</a:t>
                </a:r>
                <a:r>
                  <a:rPr kumimoji="0" lang="en-US" altLang="zh-CN" sz="2000" baseline="-25000">
                    <a:solidFill>
                      <a:schemeClr val="tx1"/>
                    </a:solidFill>
                  </a:rPr>
                  <a:t>2</a:t>
                </a:r>
                <a:r>
                  <a:rPr kumimoji="0" lang="en-US" altLang="zh-CN" sz="2000">
                    <a:solidFill>
                      <a:schemeClr val="tx1"/>
                    </a:solidFill>
                  </a:rPr>
                  <a:t> （M = K, Rb, Cs）</a:t>
                </a:r>
              </a:p>
            </p:txBody>
          </p:sp>
        </p:grpSp>
        <p:grpSp>
          <p:nvGrpSpPr>
            <p:cNvPr id="37893" name="Group 15">
              <a:extLst>
                <a:ext uri="{FF2B5EF4-FFF2-40B4-BE49-F238E27FC236}">
                  <a16:creationId xmlns:a16="http://schemas.microsoft.com/office/drawing/2014/main" id="{26E6B8D0-CC03-EB41-AC82-97F6A3E30D77}"/>
                </a:ext>
              </a:extLst>
            </p:cNvPr>
            <p:cNvGrpSpPr>
              <a:grpSpLocks/>
            </p:cNvGrpSpPr>
            <p:nvPr/>
          </p:nvGrpSpPr>
          <p:grpSpPr bwMode="auto">
            <a:xfrm>
              <a:off x="1257" y="981"/>
              <a:ext cx="2064" cy="3034"/>
              <a:chOff x="1344" y="902"/>
              <a:chExt cx="2064" cy="3034"/>
            </a:xfrm>
          </p:grpSpPr>
          <p:sp>
            <p:nvSpPr>
              <p:cNvPr id="37902" name="Oval 16">
                <a:extLst>
                  <a:ext uri="{FF2B5EF4-FFF2-40B4-BE49-F238E27FC236}">
                    <a16:creationId xmlns:a16="http://schemas.microsoft.com/office/drawing/2014/main" id="{1133BCBE-D73A-F748-BBA2-2764E9076B1A}"/>
                  </a:ext>
                </a:extLst>
              </p:cNvPr>
              <p:cNvSpPr>
                <a:spLocks noChangeArrowheads="1"/>
              </p:cNvSpPr>
              <p:nvPr/>
            </p:nvSpPr>
            <p:spPr bwMode="auto">
              <a:xfrm>
                <a:off x="2448" y="2016"/>
                <a:ext cx="288" cy="288"/>
              </a:xfrm>
              <a:prstGeom prst="ellipse">
                <a:avLst/>
              </a:prstGeom>
              <a:solidFill>
                <a:schemeClr val="accent1"/>
              </a:solidFill>
              <a:ln w="12700" cap="sq">
                <a:solidFill>
                  <a:schemeClr val="tx1"/>
                </a:solidFill>
                <a:round/>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7903" name="Rectangle 17">
                <a:extLst>
                  <a:ext uri="{FF2B5EF4-FFF2-40B4-BE49-F238E27FC236}">
                    <a16:creationId xmlns:a16="http://schemas.microsoft.com/office/drawing/2014/main" id="{C64A3F44-0CDE-C047-97DD-96C48C8FD8FA}"/>
                  </a:ext>
                </a:extLst>
              </p:cNvPr>
              <p:cNvSpPr>
                <a:spLocks noChangeArrowheads="1"/>
              </p:cNvSpPr>
              <p:nvPr/>
            </p:nvSpPr>
            <p:spPr bwMode="auto">
              <a:xfrm>
                <a:off x="1392" y="912"/>
                <a:ext cx="1968" cy="3024"/>
              </a:xfrm>
              <a:prstGeom prst="rect">
                <a:avLst/>
              </a:prstGeom>
              <a:solidFill>
                <a:srgbClr val="CCECFF"/>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7904" name="Text Box 18">
                <a:extLst>
                  <a:ext uri="{FF2B5EF4-FFF2-40B4-BE49-F238E27FC236}">
                    <a16:creationId xmlns:a16="http://schemas.microsoft.com/office/drawing/2014/main" id="{4AF75C96-69CE-3A4D-8709-5A16997FB68D}"/>
                  </a:ext>
                </a:extLst>
              </p:cNvPr>
              <p:cNvSpPr txBox="1">
                <a:spLocks noChangeArrowheads="1"/>
              </p:cNvSpPr>
              <p:nvPr/>
            </p:nvSpPr>
            <p:spPr bwMode="auto">
              <a:xfrm>
                <a:off x="1816" y="902"/>
                <a:ext cx="2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P</a:t>
                </a:r>
              </a:p>
            </p:txBody>
          </p:sp>
          <p:sp>
            <p:nvSpPr>
              <p:cNvPr id="37905" name="Text Box 19">
                <a:extLst>
                  <a:ext uri="{FF2B5EF4-FFF2-40B4-BE49-F238E27FC236}">
                    <a16:creationId xmlns:a16="http://schemas.microsoft.com/office/drawing/2014/main" id="{24945602-BF04-0E4B-AAD8-2A16358D49C9}"/>
                  </a:ext>
                </a:extLst>
              </p:cNvPr>
              <p:cNvSpPr txBox="1">
                <a:spLocks noChangeArrowheads="1"/>
              </p:cNvSpPr>
              <p:nvPr/>
            </p:nvSpPr>
            <p:spPr bwMode="auto">
              <a:xfrm>
                <a:off x="1772" y="1162"/>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N</a:t>
                </a:r>
                <a:r>
                  <a:rPr kumimoji="0" lang="en-US" altLang="zh-CN" sz="2000" baseline="-25000">
                    <a:solidFill>
                      <a:schemeClr val="tx1"/>
                    </a:solidFill>
                  </a:rPr>
                  <a:t>2</a:t>
                </a:r>
                <a:endParaRPr kumimoji="0" lang="en-US" altLang="zh-CN" sz="2000">
                  <a:solidFill>
                    <a:schemeClr val="tx1"/>
                  </a:solidFill>
                </a:endParaRPr>
              </a:p>
            </p:txBody>
          </p:sp>
          <p:sp>
            <p:nvSpPr>
              <p:cNvPr id="37906" name="Text Box 20">
                <a:extLst>
                  <a:ext uri="{FF2B5EF4-FFF2-40B4-BE49-F238E27FC236}">
                    <a16:creationId xmlns:a16="http://schemas.microsoft.com/office/drawing/2014/main" id="{378D3F0E-8E68-9646-A626-3C1168F73D66}"/>
                  </a:ext>
                </a:extLst>
              </p:cNvPr>
              <p:cNvSpPr txBox="1">
                <a:spLocks noChangeArrowheads="1"/>
              </p:cNvSpPr>
              <p:nvPr/>
            </p:nvSpPr>
            <p:spPr bwMode="auto">
              <a:xfrm>
                <a:off x="1469" y="2590"/>
                <a:ext cx="989"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400" b="0" dirty="0">
                    <a:solidFill>
                      <a:schemeClr val="tx1"/>
                    </a:solidFill>
                  </a:rPr>
                  <a:t>MH</a:t>
                </a:r>
                <a:r>
                  <a:rPr kumimoji="0" lang="en-US" altLang="zh-CN" sz="1400" b="0" baseline="-25000" dirty="0">
                    <a:solidFill>
                      <a:schemeClr val="tx1"/>
                    </a:solidFill>
                  </a:rPr>
                  <a:t>3</a:t>
                </a:r>
                <a:r>
                  <a:rPr kumimoji="0" lang="en-US" altLang="zh-CN" sz="1400" b="0" dirty="0">
                    <a:solidFill>
                      <a:schemeClr val="tx1"/>
                    </a:solidFill>
                  </a:rPr>
                  <a:t>(</a:t>
                </a:r>
                <a:r>
                  <a:rPr kumimoji="0" lang="zh-CN" altLang="en-US" sz="1400" b="0" dirty="0">
                    <a:solidFill>
                      <a:schemeClr val="tx1"/>
                    </a:solidFill>
                    <a:ea typeface="楷体_GB2312" pitchFamily="49" charset="-122"/>
                  </a:rPr>
                  <a:t>溶液或气态</a:t>
                </a:r>
                <a:r>
                  <a:rPr kumimoji="0" lang="zh-CN" altLang="en-US" sz="1400" b="0" dirty="0">
                    <a:solidFill>
                      <a:schemeClr val="tx1"/>
                    </a:solidFill>
                  </a:rPr>
                  <a:t>)</a:t>
                </a:r>
              </a:p>
            </p:txBody>
          </p:sp>
          <p:sp>
            <p:nvSpPr>
              <p:cNvPr id="37907" name="Text Box 21">
                <a:extLst>
                  <a:ext uri="{FF2B5EF4-FFF2-40B4-BE49-F238E27FC236}">
                    <a16:creationId xmlns:a16="http://schemas.microsoft.com/office/drawing/2014/main" id="{35E4A6CD-32D7-9C4B-B4D6-9BD1F2ECB563}"/>
                  </a:ext>
                </a:extLst>
              </p:cNvPr>
              <p:cNvSpPr txBox="1">
                <a:spLocks noChangeArrowheads="1"/>
              </p:cNvSpPr>
              <p:nvPr/>
            </p:nvSpPr>
            <p:spPr bwMode="auto">
              <a:xfrm>
                <a:off x="1761" y="3168"/>
                <a:ext cx="42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b="0">
                    <a:solidFill>
                      <a:schemeClr val="tx1"/>
                    </a:solidFill>
                  </a:rPr>
                  <a:t>H</a:t>
                </a:r>
                <a:r>
                  <a:rPr kumimoji="0" lang="en-US" altLang="zh-CN" sz="2000" b="0" baseline="-25000">
                    <a:solidFill>
                      <a:schemeClr val="tx1"/>
                    </a:solidFill>
                  </a:rPr>
                  <a:t>2</a:t>
                </a:r>
                <a:r>
                  <a:rPr kumimoji="0" lang="en-US" altLang="zh-CN" sz="2000" b="0">
                    <a:solidFill>
                      <a:schemeClr val="tx1"/>
                    </a:solidFill>
                  </a:rPr>
                  <a:t>O</a:t>
                </a:r>
              </a:p>
            </p:txBody>
          </p:sp>
          <p:sp>
            <p:nvSpPr>
              <p:cNvPr id="37908" name="Text Box 22">
                <a:extLst>
                  <a:ext uri="{FF2B5EF4-FFF2-40B4-BE49-F238E27FC236}">
                    <a16:creationId xmlns:a16="http://schemas.microsoft.com/office/drawing/2014/main" id="{94E8BF2E-79A2-5845-A27E-AE900E2B4B11}"/>
                  </a:ext>
                </a:extLst>
              </p:cNvPr>
              <p:cNvSpPr txBox="1">
                <a:spLocks noChangeArrowheads="1"/>
              </p:cNvSpPr>
              <p:nvPr/>
            </p:nvSpPr>
            <p:spPr bwMode="auto">
              <a:xfrm>
                <a:off x="2400" y="1984"/>
                <a:ext cx="327"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800">
                    <a:solidFill>
                      <a:srgbClr val="FF0000"/>
                    </a:solidFill>
                  </a:rPr>
                  <a:t>M</a:t>
                </a:r>
              </a:p>
            </p:txBody>
          </p:sp>
          <p:sp>
            <p:nvSpPr>
              <p:cNvPr id="37909" name="Text Box 23">
                <a:extLst>
                  <a:ext uri="{FF2B5EF4-FFF2-40B4-BE49-F238E27FC236}">
                    <a16:creationId xmlns:a16="http://schemas.microsoft.com/office/drawing/2014/main" id="{E0FFB84C-161C-0840-853E-467E30A032B7}"/>
                  </a:ext>
                </a:extLst>
              </p:cNvPr>
              <p:cNvSpPr txBox="1">
                <a:spLocks noChangeArrowheads="1"/>
              </p:cNvSpPr>
              <p:nvPr/>
            </p:nvSpPr>
            <p:spPr bwMode="auto">
              <a:xfrm>
                <a:off x="2880" y="902"/>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X</a:t>
                </a:r>
                <a:r>
                  <a:rPr kumimoji="0" lang="en-US" altLang="zh-CN" sz="2000" baseline="-25000">
                    <a:solidFill>
                      <a:schemeClr val="tx1"/>
                    </a:solidFill>
                  </a:rPr>
                  <a:t>2</a:t>
                </a:r>
                <a:endParaRPr kumimoji="0" lang="en-US" altLang="zh-CN" sz="2000">
                  <a:solidFill>
                    <a:schemeClr val="tx1"/>
                  </a:solidFill>
                </a:endParaRPr>
              </a:p>
            </p:txBody>
          </p:sp>
          <p:sp>
            <p:nvSpPr>
              <p:cNvPr id="37910" name="Text Box 24">
                <a:extLst>
                  <a:ext uri="{FF2B5EF4-FFF2-40B4-BE49-F238E27FC236}">
                    <a16:creationId xmlns:a16="http://schemas.microsoft.com/office/drawing/2014/main" id="{597C7E29-0659-6743-A19B-E42EC54DFC4C}"/>
                  </a:ext>
                </a:extLst>
              </p:cNvPr>
              <p:cNvSpPr txBox="1">
                <a:spLocks noChangeArrowheads="1"/>
              </p:cNvSpPr>
              <p:nvPr/>
            </p:nvSpPr>
            <p:spPr bwMode="auto">
              <a:xfrm>
                <a:off x="2880" y="1190"/>
                <a:ext cx="20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S</a:t>
                </a:r>
              </a:p>
            </p:txBody>
          </p:sp>
          <p:sp>
            <p:nvSpPr>
              <p:cNvPr id="37911" name="Text Box 25">
                <a:extLst>
                  <a:ext uri="{FF2B5EF4-FFF2-40B4-BE49-F238E27FC236}">
                    <a16:creationId xmlns:a16="http://schemas.microsoft.com/office/drawing/2014/main" id="{E60D1CED-D6A1-284D-A3F1-0ED25C3E4CE2}"/>
                  </a:ext>
                </a:extLst>
              </p:cNvPr>
              <p:cNvSpPr txBox="1">
                <a:spLocks noChangeArrowheads="1"/>
              </p:cNvSpPr>
              <p:nvPr/>
            </p:nvSpPr>
            <p:spPr bwMode="auto">
              <a:xfrm>
                <a:off x="2729" y="3552"/>
                <a:ext cx="60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000" b="0" dirty="0">
                    <a:solidFill>
                      <a:schemeClr val="tx1"/>
                    </a:solidFill>
                    <a:ea typeface="楷体_GB2312" pitchFamily="49" charset="-122"/>
                  </a:rPr>
                  <a:t>液 </a:t>
                </a:r>
                <a:r>
                  <a:rPr kumimoji="0" lang="en-US" altLang="zh-CN" sz="2000" b="0" dirty="0">
                    <a:solidFill>
                      <a:schemeClr val="tx1"/>
                    </a:solidFill>
                  </a:rPr>
                  <a:t>NH</a:t>
                </a:r>
                <a:r>
                  <a:rPr kumimoji="0" lang="en-US" altLang="zh-CN" sz="2000" b="0" baseline="-25000" dirty="0">
                    <a:solidFill>
                      <a:schemeClr val="tx1"/>
                    </a:solidFill>
                  </a:rPr>
                  <a:t>3</a:t>
                </a:r>
                <a:endParaRPr kumimoji="0" lang="en-US" altLang="zh-CN" sz="2000" b="0" dirty="0">
                  <a:solidFill>
                    <a:schemeClr val="tx1"/>
                  </a:solidFill>
                </a:endParaRPr>
              </a:p>
            </p:txBody>
          </p:sp>
          <p:sp>
            <p:nvSpPr>
              <p:cNvPr id="37912" name="Line 26">
                <a:extLst>
                  <a:ext uri="{FF2B5EF4-FFF2-40B4-BE49-F238E27FC236}">
                    <a16:creationId xmlns:a16="http://schemas.microsoft.com/office/drawing/2014/main" id="{8DDBD41A-D061-3547-A0A4-89F283825E02}"/>
                  </a:ext>
                </a:extLst>
              </p:cNvPr>
              <p:cNvSpPr>
                <a:spLocks noChangeShapeType="1"/>
              </p:cNvSpPr>
              <p:nvPr/>
            </p:nvSpPr>
            <p:spPr bwMode="auto">
              <a:xfrm>
                <a:off x="2496" y="1174"/>
                <a:ext cx="0" cy="874"/>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3" name="Line 27">
                <a:extLst>
                  <a:ext uri="{FF2B5EF4-FFF2-40B4-BE49-F238E27FC236}">
                    <a16:creationId xmlns:a16="http://schemas.microsoft.com/office/drawing/2014/main" id="{A9D29A0E-6E5B-424F-A71A-609F749BBB76}"/>
                  </a:ext>
                </a:extLst>
              </p:cNvPr>
              <p:cNvSpPr>
                <a:spLocks noChangeShapeType="1"/>
              </p:cNvSpPr>
              <p:nvPr/>
            </p:nvSpPr>
            <p:spPr bwMode="auto">
              <a:xfrm>
                <a:off x="2496" y="2336"/>
                <a:ext cx="0" cy="1094"/>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4" name="Line 28">
                <a:extLst>
                  <a:ext uri="{FF2B5EF4-FFF2-40B4-BE49-F238E27FC236}">
                    <a16:creationId xmlns:a16="http://schemas.microsoft.com/office/drawing/2014/main" id="{7A25912C-69A4-E04D-831D-A5D4AC948B0E}"/>
                  </a:ext>
                </a:extLst>
              </p:cNvPr>
              <p:cNvSpPr>
                <a:spLocks noChangeShapeType="1"/>
              </p:cNvSpPr>
              <p:nvPr/>
            </p:nvSpPr>
            <p:spPr bwMode="auto">
              <a:xfrm flipH="1">
                <a:off x="1344" y="1174"/>
                <a:ext cx="1152" cy="0"/>
              </a:xfrm>
              <a:prstGeom prst="line">
                <a:avLst/>
              </a:prstGeom>
              <a:noFill/>
              <a:ln w="1905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5" name="Line 29">
                <a:extLst>
                  <a:ext uri="{FF2B5EF4-FFF2-40B4-BE49-F238E27FC236}">
                    <a16:creationId xmlns:a16="http://schemas.microsoft.com/office/drawing/2014/main" id="{DF576F55-473A-1D42-945C-793E401ABEC4}"/>
                  </a:ext>
                </a:extLst>
              </p:cNvPr>
              <p:cNvSpPr>
                <a:spLocks noChangeShapeType="1"/>
              </p:cNvSpPr>
              <p:nvPr/>
            </p:nvSpPr>
            <p:spPr bwMode="auto">
              <a:xfrm>
                <a:off x="2400" y="1488"/>
                <a:ext cx="0" cy="560"/>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6" name="Line 30">
                <a:extLst>
                  <a:ext uri="{FF2B5EF4-FFF2-40B4-BE49-F238E27FC236}">
                    <a16:creationId xmlns:a16="http://schemas.microsoft.com/office/drawing/2014/main" id="{AD3A77BF-C23C-EF4D-9817-DE6EA21466A9}"/>
                  </a:ext>
                </a:extLst>
              </p:cNvPr>
              <p:cNvSpPr>
                <a:spLocks noChangeShapeType="1"/>
              </p:cNvSpPr>
              <p:nvPr/>
            </p:nvSpPr>
            <p:spPr bwMode="auto">
              <a:xfrm>
                <a:off x="2400" y="2336"/>
                <a:ext cx="0" cy="518"/>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7" name="Line 31">
                <a:extLst>
                  <a:ext uri="{FF2B5EF4-FFF2-40B4-BE49-F238E27FC236}">
                    <a16:creationId xmlns:a16="http://schemas.microsoft.com/office/drawing/2014/main" id="{F28D28B5-AF03-8A4A-97D1-29439D38FE41}"/>
                  </a:ext>
                </a:extLst>
              </p:cNvPr>
              <p:cNvSpPr>
                <a:spLocks noChangeShapeType="1"/>
              </p:cNvSpPr>
              <p:nvPr/>
            </p:nvSpPr>
            <p:spPr bwMode="auto">
              <a:xfrm flipH="1">
                <a:off x="1392" y="2854"/>
                <a:ext cx="1008" cy="0"/>
              </a:xfrm>
              <a:prstGeom prst="line">
                <a:avLst/>
              </a:prstGeom>
              <a:noFill/>
              <a:ln w="1905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8" name="Text Box 32">
                <a:extLst>
                  <a:ext uri="{FF2B5EF4-FFF2-40B4-BE49-F238E27FC236}">
                    <a16:creationId xmlns:a16="http://schemas.microsoft.com/office/drawing/2014/main" id="{36D12585-FC06-9444-9318-F060C8F8EC3F}"/>
                  </a:ext>
                </a:extLst>
              </p:cNvPr>
              <p:cNvSpPr txBox="1">
                <a:spLocks noChangeArrowheads="1"/>
              </p:cNvSpPr>
              <p:nvPr/>
            </p:nvSpPr>
            <p:spPr bwMode="auto">
              <a:xfrm>
                <a:off x="1632" y="2832"/>
                <a:ext cx="626"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400" b="0">
                    <a:solidFill>
                      <a:schemeClr val="tx1"/>
                    </a:solidFill>
                    <a:ea typeface="楷体_GB2312" pitchFamily="49" charset="-122"/>
                  </a:rPr>
                  <a:t>有</a:t>
                </a:r>
                <a:r>
                  <a:rPr kumimoji="0" lang="zh-CN" altLang="en-US" sz="1400" b="0">
                    <a:solidFill>
                      <a:schemeClr val="tx1"/>
                    </a:solidFill>
                  </a:rPr>
                  <a:t> </a:t>
                </a:r>
                <a:r>
                  <a:rPr kumimoji="0" lang="en-US" altLang="zh-CN" sz="1400" b="0">
                    <a:solidFill>
                      <a:schemeClr val="tx1"/>
                    </a:solidFill>
                  </a:rPr>
                  <a:t>Fe </a:t>
                </a:r>
                <a:r>
                  <a:rPr kumimoji="0" lang="zh-CN" altLang="en-US" sz="1400" b="0">
                    <a:solidFill>
                      <a:schemeClr val="tx1"/>
                    </a:solidFill>
                    <a:ea typeface="楷体_GB2312" pitchFamily="49" charset="-122"/>
                  </a:rPr>
                  <a:t>存在</a:t>
                </a:r>
              </a:p>
            </p:txBody>
          </p:sp>
          <p:sp>
            <p:nvSpPr>
              <p:cNvPr id="37919" name="Line 33">
                <a:extLst>
                  <a:ext uri="{FF2B5EF4-FFF2-40B4-BE49-F238E27FC236}">
                    <a16:creationId xmlns:a16="http://schemas.microsoft.com/office/drawing/2014/main" id="{76A098A4-4221-8448-AD47-EB81884ACFAB}"/>
                  </a:ext>
                </a:extLst>
              </p:cNvPr>
              <p:cNvSpPr>
                <a:spLocks noChangeShapeType="1"/>
              </p:cNvSpPr>
              <p:nvPr/>
            </p:nvSpPr>
            <p:spPr bwMode="auto">
              <a:xfrm flipH="1">
                <a:off x="1392" y="3430"/>
                <a:ext cx="1104" cy="0"/>
              </a:xfrm>
              <a:prstGeom prst="line">
                <a:avLst/>
              </a:prstGeom>
              <a:noFill/>
              <a:ln w="1905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0" name="Line 34">
                <a:extLst>
                  <a:ext uri="{FF2B5EF4-FFF2-40B4-BE49-F238E27FC236}">
                    <a16:creationId xmlns:a16="http://schemas.microsoft.com/office/drawing/2014/main" id="{F6BBDAB5-ED33-6641-95D0-345D5D293160}"/>
                  </a:ext>
                </a:extLst>
              </p:cNvPr>
              <p:cNvSpPr>
                <a:spLocks noChangeShapeType="1"/>
              </p:cNvSpPr>
              <p:nvPr/>
            </p:nvSpPr>
            <p:spPr bwMode="auto">
              <a:xfrm>
                <a:off x="2640" y="2326"/>
                <a:ext cx="0" cy="1488"/>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1" name="Line 35">
                <a:extLst>
                  <a:ext uri="{FF2B5EF4-FFF2-40B4-BE49-F238E27FC236}">
                    <a16:creationId xmlns:a16="http://schemas.microsoft.com/office/drawing/2014/main" id="{C7C3D7A7-FF9C-344B-AAFC-01177833FCD3}"/>
                  </a:ext>
                </a:extLst>
              </p:cNvPr>
              <p:cNvSpPr>
                <a:spLocks noChangeShapeType="1"/>
              </p:cNvSpPr>
              <p:nvPr/>
            </p:nvSpPr>
            <p:spPr bwMode="auto">
              <a:xfrm flipH="1">
                <a:off x="1392" y="3814"/>
                <a:ext cx="1248" cy="0"/>
              </a:xfrm>
              <a:prstGeom prst="line">
                <a:avLst/>
              </a:prstGeom>
              <a:noFill/>
              <a:ln w="1905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2" name="Text Box 36">
                <a:extLst>
                  <a:ext uri="{FF2B5EF4-FFF2-40B4-BE49-F238E27FC236}">
                    <a16:creationId xmlns:a16="http://schemas.microsoft.com/office/drawing/2014/main" id="{CCFCA346-EABA-BF43-924B-D6BBAD61D7B1}"/>
                  </a:ext>
                </a:extLst>
              </p:cNvPr>
              <p:cNvSpPr txBox="1">
                <a:spLocks noChangeArrowheads="1"/>
              </p:cNvSpPr>
              <p:nvPr/>
            </p:nvSpPr>
            <p:spPr bwMode="auto">
              <a:xfrm>
                <a:off x="1776" y="3504"/>
                <a:ext cx="32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b="0">
                    <a:solidFill>
                      <a:schemeClr val="tx1"/>
                    </a:solidFill>
                  </a:rPr>
                  <a:t>Hg</a:t>
                </a:r>
              </a:p>
            </p:txBody>
          </p:sp>
          <p:sp>
            <p:nvSpPr>
              <p:cNvPr id="37923" name="Line 37">
                <a:extLst>
                  <a:ext uri="{FF2B5EF4-FFF2-40B4-BE49-F238E27FC236}">
                    <a16:creationId xmlns:a16="http://schemas.microsoft.com/office/drawing/2014/main" id="{C7BA5A8C-BFF2-A84F-9083-B319F80C1901}"/>
                  </a:ext>
                </a:extLst>
              </p:cNvPr>
              <p:cNvSpPr>
                <a:spLocks noChangeShapeType="1"/>
              </p:cNvSpPr>
              <p:nvPr/>
            </p:nvSpPr>
            <p:spPr bwMode="auto">
              <a:xfrm>
                <a:off x="2736" y="1488"/>
                <a:ext cx="0" cy="672"/>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4" name="Line 38">
                <a:extLst>
                  <a:ext uri="{FF2B5EF4-FFF2-40B4-BE49-F238E27FC236}">
                    <a16:creationId xmlns:a16="http://schemas.microsoft.com/office/drawing/2014/main" id="{1B6799AC-9C6E-424F-B47F-02841424D00C}"/>
                  </a:ext>
                </a:extLst>
              </p:cNvPr>
              <p:cNvSpPr>
                <a:spLocks noChangeShapeType="1"/>
              </p:cNvSpPr>
              <p:nvPr/>
            </p:nvSpPr>
            <p:spPr bwMode="auto">
              <a:xfrm>
                <a:off x="2736" y="2304"/>
                <a:ext cx="0" cy="1488"/>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5" name="Line 39">
                <a:extLst>
                  <a:ext uri="{FF2B5EF4-FFF2-40B4-BE49-F238E27FC236}">
                    <a16:creationId xmlns:a16="http://schemas.microsoft.com/office/drawing/2014/main" id="{F31FEF1D-023A-C648-AEB9-72198A5E29B0}"/>
                  </a:ext>
                </a:extLst>
              </p:cNvPr>
              <p:cNvSpPr>
                <a:spLocks noChangeShapeType="1"/>
              </p:cNvSpPr>
              <p:nvPr/>
            </p:nvSpPr>
            <p:spPr bwMode="auto">
              <a:xfrm>
                <a:off x="2640" y="1152"/>
                <a:ext cx="720" cy="0"/>
              </a:xfrm>
              <a:prstGeom prst="line">
                <a:avLst/>
              </a:prstGeom>
              <a:noFill/>
              <a:ln w="1905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6" name="Line 40">
                <a:extLst>
                  <a:ext uri="{FF2B5EF4-FFF2-40B4-BE49-F238E27FC236}">
                    <a16:creationId xmlns:a16="http://schemas.microsoft.com/office/drawing/2014/main" id="{384C6544-B49F-7E48-9146-27BF94861364}"/>
                  </a:ext>
                </a:extLst>
              </p:cNvPr>
              <p:cNvSpPr>
                <a:spLocks noChangeShapeType="1"/>
              </p:cNvSpPr>
              <p:nvPr/>
            </p:nvSpPr>
            <p:spPr bwMode="auto">
              <a:xfrm>
                <a:off x="3120" y="1920"/>
                <a:ext cx="0" cy="480"/>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7" name="Line 41">
                <a:extLst>
                  <a:ext uri="{FF2B5EF4-FFF2-40B4-BE49-F238E27FC236}">
                    <a16:creationId xmlns:a16="http://schemas.microsoft.com/office/drawing/2014/main" id="{905FF814-EF27-FB45-AA36-E5A6A8C6C0E5}"/>
                  </a:ext>
                </a:extLst>
              </p:cNvPr>
              <p:cNvSpPr>
                <a:spLocks noChangeShapeType="1"/>
              </p:cNvSpPr>
              <p:nvPr/>
            </p:nvSpPr>
            <p:spPr bwMode="auto">
              <a:xfrm>
                <a:off x="3120" y="1920"/>
                <a:ext cx="240" cy="0"/>
              </a:xfrm>
              <a:prstGeom prst="line">
                <a:avLst/>
              </a:prstGeom>
              <a:noFill/>
              <a:ln w="1905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8" name="Line 42">
                <a:extLst>
                  <a:ext uri="{FF2B5EF4-FFF2-40B4-BE49-F238E27FC236}">
                    <a16:creationId xmlns:a16="http://schemas.microsoft.com/office/drawing/2014/main" id="{1099C84D-A7B6-F24A-95E0-300E002CA7A8}"/>
                  </a:ext>
                </a:extLst>
              </p:cNvPr>
              <p:cNvSpPr>
                <a:spLocks noChangeShapeType="1"/>
              </p:cNvSpPr>
              <p:nvPr/>
            </p:nvSpPr>
            <p:spPr bwMode="auto">
              <a:xfrm>
                <a:off x="2736" y="2160"/>
                <a:ext cx="624" cy="0"/>
              </a:xfrm>
              <a:prstGeom prst="line">
                <a:avLst/>
              </a:prstGeom>
              <a:noFill/>
              <a:ln w="1905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29" name="Text Box 43">
                <a:extLst>
                  <a:ext uri="{FF2B5EF4-FFF2-40B4-BE49-F238E27FC236}">
                    <a16:creationId xmlns:a16="http://schemas.microsoft.com/office/drawing/2014/main" id="{F9D19FFF-9C36-5C46-A080-E8B4C2E4E8C8}"/>
                  </a:ext>
                </a:extLst>
              </p:cNvPr>
              <p:cNvSpPr txBox="1">
                <a:spLocks noChangeArrowheads="1"/>
              </p:cNvSpPr>
              <p:nvPr/>
            </p:nvSpPr>
            <p:spPr bwMode="auto">
              <a:xfrm>
                <a:off x="2784" y="1910"/>
                <a:ext cx="295"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O</a:t>
                </a:r>
                <a:r>
                  <a:rPr kumimoji="0" lang="en-US" altLang="zh-CN" sz="2000" baseline="-25000">
                    <a:solidFill>
                      <a:schemeClr val="tx1"/>
                    </a:solidFill>
                  </a:rPr>
                  <a:t>2</a:t>
                </a:r>
                <a:endParaRPr kumimoji="0" lang="en-US" altLang="zh-CN" sz="2000">
                  <a:solidFill>
                    <a:schemeClr val="tx1"/>
                  </a:solidFill>
                </a:endParaRPr>
              </a:p>
            </p:txBody>
          </p:sp>
          <p:sp>
            <p:nvSpPr>
              <p:cNvPr id="37930" name="Line 44">
                <a:extLst>
                  <a:ext uri="{FF2B5EF4-FFF2-40B4-BE49-F238E27FC236}">
                    <a16:creationId xmlns:a16="http://schemas.microsoft.com/office/drawing/2014/main" id="{2C3DD49A-7908-C544-A91B-59EBDBCB8187}"/>
                  </a:ext>
                </a:extLst>
              </p:cNvPr>
              <p:cNvSpPr>
                <a:spLocks noChangeShapeType="1"/>
              </p:cNvSpPr>
              <p:nvPr/>
            </p:nvSpPr>
            <p:spPr bwMode="auto">
              <a:xfrm>
                <a:off x="2736" y="2304"/>
                <a:ext cx="336" cy="0"/>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31" name="Line 45">
                <a:extLst>
                  <a:ext uri="{FF2B5EF4-FFF2-40B4-BE49-F238E27FC236}">
                    <a16:creationId xmlns:a16="http://schemas.microsoft.com/office/drawing/2014/main" id="{6F5415D9-63B1-6247-B7CC-605EC8883E23}"/>
                  </a:ext>
                </a:extLst>
              </p:cNvPr>
              <p:cNvSpPr>
                <a:spLocks noChangeShapeType="1"/>
              </p:cNvSpPr>
              <p:nvPr/>
            </p:nvSpPr>
            <p:spPr bwMode="auto">
              <a:xfrm>
                <a:off x="3072" y="2304"/>
                <a:ext cx="0" cy="672"/>
              </a:xfrm>
              <a:prstGeom prst="line">
                <a:avLst/>
              </a:prstGeom>
              <a:noFill/>
              <a:ln w="1905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32" name="Line 46">
                <a:extLst>
                  <a:ext uri="{FF2B5EF4-FFF2-40B4-BE49-F238E27FC236}">
                    <a16:creationId xmlns:a16="http://schemas.microsoft.com/office/drawing/2014/main" id="{C5F9D7F5-872B-9941-84A9-72EBEEA5CE77}"/>
                  </a:ext>
                </a:extLst>
              </p:cNvPr>
              <p:cNvSpPr>
                <a:spLocks noChangeShapeType="1"/>
              </p:cNvSpPr>
              <p:nvPr/>
            </p:nvSpPr>
            <p:spPr bwMode="auto">
              <a:xfrm>
                <a:off x="3072" y="2976"/>
                <a:ext cx="336" cy="0"/>
              </a:xfrm>
              <a:prstGeom prst="line">
                <a:avLst/>
              </a:prstGeom>
              <a:noFill/>
              <a:ln w="1905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33" name="Text Box 47">
                <a:extLst>
                  <a:ext uri="{FF2B5EF4-FFF2-40B4-BE49-F238E27FC236}">
                    <a16:creationId xmlns:a16="http://schemas.microsoft.com/office/drawing/2014/main" id="{2F5367FB-19D9-9143-9C89-7206529E0868}"/>
                  </a:ext>
                </a:extLst>
              </p:cNvPr>
              <p:cNvSpPr txBox="1">
                <a:spLocks noChangeArrowheads="1"/>
              </p:cNvSpPr>
              <p:nvPr/>
            </p:nvSpPr>
            <p:spPr bwMode="auto">
              <a:xfrm>
                <a:off x="2736" y="2352"/>
                <a:ext cx="384" cy="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1600">
                    <a:solidFill>
                      <a:schemeClr val="tx1"/>
                    </a:solidFill>
                  </a:rPr>
                  <a:t>O</a:t>
                </a:r>
                <a:r>
                  <a:rPr kumimoji="0" lang="en-US" altLang="zh-CN" sz="1600" baseline="-25000">
                    <a:solidFill>
                      <a:schemeClr val="tx1"/>
                    </a:solidFill>
                  </a:rPr>
                  <a:t>2   </a:t>
                </a:r>
                <a:r>
                  <a:rPr kumimoji="0" lang="en-US" altLang="zh-CN" sz="1600">
                    <a:solidFill>
                      <a:schemeClr val="tx1"/>
                    </a:solidFill>
                  </a:rPr>
                  <a:t>+   CO</a:t>
                </a:r>
                <a:r>
                  <a:rPr kumimoji="0" lang="en-US" altLang="zh-CN" sz="1600" baseline="-25000">
                    <a:solidFill>
                      <a:schemeClr val="tx1"/>
                    </a:solidFill>
                  </a:rPr>
                  <a:t>2</a:t>
                </a:r>
              </a:p>
            </p:txBody>
          </p:sp>
          <p:sp>
            <p:nvSpPr>
              <p:cNvPr id="37934" name="Line 48">
                <a:extLst>
                  <a:ext uri="{FF2B5EF4-FFF2-40B4-BE49-F238E27FC236}">
                    <a16:creationId xmlns:a16="http://schemas.microsoft.com/office/drawing/2014/main" id="{091345FD-1515-3C4A-BEBF-3C592B1AC13F}"/>
                  </a:ext>
                </a:extLst>
              </p:cNvPr>
              <p:cNvSpPr>
                <a:spLocks noChangeShapeType="1"/>
              </p:cNvSpPr>
              <p:nvPr/>
            </p:nvSpPr>
            <p:spPr bwMode="auto">
              <a:xfrm>
                <a:off x="2736" y="3792"/>
                <a:ext cx="624" cy="0"/>
              </a:xfrm>
              <a:prstGeom prst="line">
                <a:avLst/>
              </a:prstGeom>
              <a:noFill/>
              <a:ln w="1905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35" name="Line 49">
                <a:extLst>
                  <a:ext uri="{FF2B5EF4-FFF2-40B4-BE49-F238E27FC236}">
                    <a16:creationId xmlns:a16="http://schemas.microsoft.com/office/drawing/2014/main" id="{599B21ED-6E94-214B-A467-6BA2BFB57324}"/>
                  </a:ext>
                </a:extLst>
              </p:cNvPr>
              <p:cNvSpPr>
                <a:spLocks noChangeShapeType="1"/>
              </p:cNvSpPr>
              <p:nvPr/>
            </p:nvSpPr>
            <p:spPr bwMode="auto">
              <a:xfrm flipH="1">
                <a:off x="1344" y="1488"/>
                <a:ext cx="1056" cy="0"/>
              </a:xfrm>
              <a:prstGeom prst="line">
                <a:avLst/>
              </a:prstGeom>
              <a:noFill/>
              <a:ln w="1270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36" name="Line 50">
                <a:extLst>
                  <a:ext uri="{FF2B5EF4-FFF2-40B4-BE49-F238E27FC236}">
                    <a16:creationId xmlns:a16="http://schemas.microsoft.com/office/drawing/2014/main" id="{DF6D8EB9-9FF4-B54B-AA6C-58E466534C24}"/>
                  </a:ext>
                </a:extLst>
              </p:cNvPr>
              <p:cNvSpPr>
                <a:spLocks noChangeShapeType="1"/>
              </p:cNvSpPr>
              <p:nvPr/>
            </p:nvSpPr>
            <p:spPr bwMode="auto">
              <a:xfrm>
                <a:off x="2736" y="1488"/>
                <a:ext cx="624" cy="0"/>
              </a:xfrm>
              <a:prstGeom prst="line">
                <a:avLst/>
              </a:prstGeom>
              <a:noFill/>
              <a:ln w="1270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37" name="Line 51">
                <a:extLst>
                  <a:ext uri="{FF2B5EF4-FFF2-40B4-BE49-F238E27FC236}">
                    <a16:creationId xmlns:a16="http://schemas.microsoft.com/office/drawing/2014/main" id="{9D5128B8-4533-AF48-A519-5234E9820B7D}"/>
                  </a:ext>
                </a:extLst>
              </p:cNvPr>
              <p:cNvSpPr>
                <a:spLocks noChangeShapeType="1"/>
              </p:cNvSpPr>
              <p:nvPr/>
            </p:nvSpPr>
            <p:spPr bwMode="auto">
              <a:xfrm flipH="1">
                <a:off x="1344" y="2112"/>
                <a:ext cx="1056" cy="0"/>
              </a:xfrm>
              <a:prstGeom prst="line">
                <a:avLst/>
              </a:prstGeom>
              <a:noFill/>
              <a:ln w="1270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38" name="Line 52">
                <a:extLst>
                  <a:ext uri="{FF2B5EF4-FFF2-40B4-BE49-F238E27FC236}">
                    <a16:creationId xmlns:a16="http://schemas.microsoft.com/office/drawing/2014/main" id="{8F589E73-D462-0D4E-BFF5-20FD7BAACA14}"/>
                  </a:ext>
                </a:extLst>
              </p:cNvPr>
              <p:cNvSpPr>
                <a:spLocks noChangeShapeType="1"/>
              </p:cNvSpPr>
              <p:nvPr/>
            </p:nvSpPr>
            <p:spPr bwMode="auto">
              <a:xfrm>
                <a:off x="2640" y="1152"/>
                <a:ext cx="0" cy="864"/>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39" name="Line 53">
                <a:extLst>
                  <a:ext uri="{FF2B5EF4-FFF2-40B4-BE49-F238E27FC236}">
                    <a16:creationId xmlns:a16="http://schemas.microsoft.com/office/drawing/2014/main" id="{482196D3-29A8-9045-8454-B2F862263CFD}"/>
                  </a:ext>
                </a:extLst>
              </p:cNvPr>
              <p:cNvSpPr>
                <a:spLocks noChangeShapeType="1"/>
              </p:cNvSpPr>
              <p:nvPr/>
            </p:nvSpPr>
            <p:spPr bwMode="auto">
              <a:xfrm>
                <a:off x="3120" y="2400"/>
                <a:ext cx="240" cy="0"/>
              </a:xfrm>
              <a:prstGeom prst="line">
                <a:avLst/>
              </a:prstGeom>
              <a:noFill/>
              <a:ln w="12700"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7894" name="Group 54">
              <a:extLst>
                <a:ext uri="{FF2B5EF4-FFF2-40B4-BE49-F238E27FC236}">
                  <a16:creationId xmlns:a16="http://schemas.microsoft.com/office/drawing/2014/main" id="{F5DB4BA4-DDC2-9346-9E4A-246EEAFF5D6B}"/>
                </a:ext>
              </a:extLst>
            </p:cNvPr>
            <p:cNvGrpSpPr>
              <a:grpSpLocks/>
            </p:cNvGrpSpPr>
            <p:nvPr/>
          </p:nvGrpSpPr>
          <p:grpSpPr bwMode="auto">
            <a:xfrm>
              <a:off x="251" y="965"/>
              <a:ext cx="1109" cy="3024"/>
              <a:chOff x="338" y="912"/>
              <a:chExt cx="1109" cy="3024"/>
            </a:xfrm>
          </p:grpSpPr>
          <p:sp>
            <p:nvSpPr>
              <p:cNvPr id="37895" name="Rectangle 55">
                <a:extLst>
                  <a:ext uri="{FF2B5EF4-FFF2-40B4-BE49-F238E27FC236}">
                    <a16:creationId xmlns:a16="http://schemas.microsoft.com/office/drawing/2014/main" id="{30A37777-7DC2-F048-9C29-0D975F5C0D46}"/>
                  </a:ext>
                </a:extLst>
              </p:cNvPr>
              <p:cNvSpPr>
                <a:spLocks noChangeArrowheads="1"/>
              </p:cNvSpPr>
              <p:nvPr/>
            </p:nvSpPr>
            <p:spPr bwMode="auto">
              <a:xfrm>
                <a:off x="384" y="912"/>
                <a:ext cx="1008" cy="3024"/>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7896" name="Text Box 56">
                <a:extLst>
                  <a:ext uri="{FF2B5EF4-FFF2-40B4-BE49-F238E27FC236}">
                    <a16:creationId xmlns:a16="http://schemas.microsoft.com/office/drawing/2014/main" id="{E292E4D5-1247-1148-8EF4-7CEC4D7FA937}"/>
                  </a:ext>
                </a:extLst>
              </p:cNvPr>
              <p:cNvSpPr txBox="1">
                <a:spLocks noChangeArrowheads="1"/>
              </p:cNvSpPr>
              <p:nvPr/>
            </p:nvSpPr>
            <p:spPr bwMode="auto">
              <a:xfrm>
                <a:off x="960" y="998"/>
                <a:ext cx="42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a:t>
                </a:r>
                <a:r>
                  <a:rPr kumimoji="0" lang="en-US" altLang="zh-CN" sz="2000" baseline="-25000">
                    <a:solidFill>
                      <a:srgbClr val="990000"/>
                    </a:solidFill>
                  </a:rPr>
                  <a:t>3</a:t>
                </a:r>
                <a:r>
                  <a:rPr kumimoji="0" lang="en-US" altLang="zh-CN" sz="2000">
                    <a:solidFill>
                      <a:srgbClr val="990000"/>
                    </a:solidFill>
                  </a:rPr>
                  <a:t>P</a:t>
                </a:r>
              </a:p>
            </p:txBody>
          </p:sp>
          <p:sp>
            <p:nvSpPr>
              <p:cNvPr id="37897" name="Text Box 57">
                <a:extLst>
                  <a:ext uri="{FF2B5EF4-FFF2-40B4-BE49-F238E27FC236}">
                    <a16:creationId xmlns:a16="http://schemas.microsoft.com/office/drawing/2014/main" id="{770EA3DE-E721-8B46-8FF7-64239EA188FB}"/>
                  </a:ext>
                </a:extLst>
              </p:cNvPr>
              <p:cNvSpPr txBox="1">
                <a:spLocks noChangeArrowheads="1"/>
              </p:cNvSpPr>
              <p:nvPr/>
            </p:nvSpPr>
            <p:spPr bwMode="auto">
              <a:xfrm>
                <a:off x="338" y="1344"/>
                <a:ext cx="106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a:t>
                </a:r>
                <a:r>
                  <a:rPr kumimoji="0" lang="en-US" altLang="zh-CN" sz="2000" baseline="-25000">
                    <a:solidFill>
                      <a:srgbClr val="990000"/>
                    </a:solidFill>
                  </a:rPr>
                  <a:t>3</a:t>
                </a:r>
                <a:r>
                  <a:rPr kumimoji="0" lang="en-US" altLang="zh-CN" sz="2000">
                    <a:solidFill>
                      <a:srgbClr val="990000"/>
                    </a:solidFill>
                  </a:rPr>
                  <a:t>N (M = Li)</a:t>
                </a:r>
              </a:p>
            </p:txBody>
          </p:sp>
          <p:sp>
            <p:nvSpPr>
              <p:cNvPr id="37898" name="Text Box 58">
                <a:extLst>
                  <a:ext uri="{FF2B5EF4-FFF2-40B4-BE49-F238E27FC236}">
                    <a16:creationId xmlns:a16="http://schemas.microsoft.com/office/drawing/2014/main" id="{3F942C6A-0D2F-EC42-A201-8FA5C25479F7}"/>
                  </a:ext>
                </a:extLst>
              </p:cNvPr>
              <p:cNvSpPr txBox="1">
                <a:spLocks noChangeArrowheads="1"/>
              </p:cNvSpPr>
              <p:nvPr/>
            </p:nvSpPr>
            <p:spPr bwMode="auto">
              <a:xfrm>
                <a:off x="1001" y="1968"/>
                <a:ext cx="39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MH</a:t>
                </a:r>
              </a:p>
            </p:txBody>
          </p:sp>
          <p:sp>
            <p:nvSpPr>
              <p:cNvPr id="37899" name="Text Box 59">
                <a:extLst>
                  <a:ext uri="{FF2B5EF4-FFF2-40B4-BE49-F238E27FC236}">
                    <a16:creationId xmlns:a16="http://schemas.microsoft.com/office/drawing/2014/main" id="{D5DD370A-8BDC-6C4B-B004-B81F679036F7}"/>
                  </a:ext>
                </a:extLst>
              </p:cNvPr>
              <p:cNvSpPr txBox="1">
                <a:spLocks noChangeArrowheads="1"/>
              </p:cNvSpPr>
              <p:nvPr/>
            </p:nvSpPr>
            <p:spPr bwMode="auto">
              <a:xfrm>
                <a:off x="528" y="2678"/>
                <a:ext cx="916"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MNH</a:t>
                </a:r>
                <a:r>
                  <a:rPr kumimoji="0" lang="en-US" altLang="zh-CN" sz="2000" baseline="-25000">
                    <a:solidFill>
                      <a:srgbClr val="990000"/>
                    </a:solidFill>
                  </a:rPr>
                  <a:t>2</a:t>
                </a:r>
                <a:r>
                  <a:rPr kumimoji="0" lang="en-US" altLang="zh-CN" sz="2000">
                    <a:solidFill>
                      <a:srgbClr val="990000"/>
                    </a:solidFill>
                  </a:rPr>
                  <a:t> + H</a:t>
                </a:r>
                <a:r>
                  <a:rPr kumimoji="0" lang="en-US" altLang="zh-CN" sz="2000" baseline="-25000">
                    <a:solidFill>
                      <a:srgbClr val="990000"/>
                    </a:solidFill>
                  </a:rPr>
                  <a:t>2</a:t>
                </a:r>
              </a:p>
            </p:txBody>
          </p:sp>
          <p:sp>
            <p:nvSpPr>
              <p:cNvPr id="37900" name="Text Box 60">
                <a:extLst>
                  <a:ext uri="{FF2B5EF4-FFF2-40B4-BE49-F238E27FC236}">
                    <a16:creationId xmlns:a16="http://schemas.microsoft.com/office/drawing/2014/main" id="{BCA37BCE-52B0-0245-B4A0-D575D0645340}"/>
                  </a:ext>
                </a:extLst>
              </p:cNvPr>
              <p:cNvSpPr txBox="1">
                <a:spLocks noChangeArrowheads="1"/>
              </p:cNvSpPr>
              <p:nvPr/>
            </p:nvSpPr>
            <p:spPr bwMode="auto">
              <a:xfrm>
                <a:off x="576" y="3264"/>
                <a:ext cx="871"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MOH + H</a:t>
                </a:r>
                <a:r>
                  <a:rPr kumimoji="0" lang="en-US" altLang="zh-CN" sz="2000" baseline="-25000">
                    <a:solidFill>
                      <a:srgbClr val="990000"/>
                    </a:solidFill>
                  </a:rPr>
                  <a:t>2</a:t>
                </a:r>
              </a:p>
            </p:txBody>
          </p:sp>
          <p:sp>
            <p:nvSpPr>
              <p:cNvPr id="37901" name="Text Box 61">
                <a:extLst>
                  <a:ext uri="{FF2B5EF4-FFF2-40B4-BE49-F238E27FC236}">
                    <a16:creationId xmlns:a16="http://schemas.microsoft.com/office/drawing/2014/main" id="{FFF9B4AD-1437-AE43-8B54-78CD97EA585A}"/>
                  </a:ext>
                </a:extLst>
              </p:cNvPr>
              <p:cNvSpPr txBox="1">
                <a:spLocks noChangeArrowheads="1"/>
              </p:cNvSpPr>
              <p:nvPr/>
            </p:nvSpPr>
            <p:spPr bwMode="auto">
              <a:xfrm>
                <a:off x="960" y="3648"/>
                <a:ext cx="43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000">
                    <a:solidFill>
                      <a:srgbClr val="990000"/>
                    </a:solidFill>
                    <a:ea typeface="楷体_GB2312" pitchFamily="49" charset="-122"/>
                  </a:rPr>
                  <a:t>汞齐</a:t>
                </a:r>
              </a:p>
            </p:txBody>
          </p:sp>
        </p:grpSp>
      </p:grpSp>
      <p:sp>
        <p:nvSpPr>
          <p:cNvPr id="61" name="矩形 60">
            <a:extLst>
              <a:ext uri="{FF2B5EF4-FFF2-40B4-BE49-F238E27FC236}">
                <a16:creationId xmlns:a16="http://schemas.microsoft.com/office/drawing/2014/main" id="{6AB2896A-49AC-3A48-9069-38650F0EF17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灯片编号占位符 1">
            <a:extLst>
              <a:ext uri="{FF2B5EF4-FFF2-40B4-BE49-F238E27FC236}">
                <a16:creationId xmlns:a16="http://schemas.microsoft.com/office/drawing/2014/main" id="{807ABDB1-37F9-7549-9FCF-6CC0439895B2}"/>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F5F63506-D77E-C440-B663-9D92043C491F}" type="slidenum">
              <a:rPr lang="en-US" altLang="zh-CN" sz="1400" b="0">
                <a:solidFill>
                  <a:schemeClr val="tx1"/>
                </a:solidFill>
                <a:ea typeface="黑体" panose="02010609060101010101" pitchFamily="49" charset="-122"/>
              </a:rPr>
              <a:pPr>
                <a:spcBef>
                  <a:spcPct val="0"/>
                </a:spcBef>
                <a:buFontTx/>
                <a:buNone/>
              </a:pPr>
              <a:t>46</a:t>
            </a:fld>
            <a:endParaRPr lang="en-US" altLang="zh-CN" sz="1400" b="0">
              <a:solidFill>
                <a:schemeClr val="tx1"/>
              </a:solidFill>
              <a:ea typeface="黑体" panose="02010609060101010101" pitchFamily="49" charset="-122"/>
            </a:endParaRPr>
          </a:p>
        </p:txBody>
      </p:sp>
      <p:grpSp>
        <p:nvGrpSpPr>
          <p:cNvPr id="38914" name="Group 6">
            <a:extLst>
              <a:ext uri="{FF2B5EF4-FFF2-40B4-BE49-F238E27FC236}">
                <a16:creationId xmlns:a16="http://schemas.microsoft.com/office/drawing/2014/main" id="{51C63E36-BD58-9C45-BDFA-3ACB7C48A7C3}"/>
              </a:ext>
            </a:extLst>
          </p:cNvPr>
          <p:cNvGrpSpPr>
            <a:grpSpLocks/>
          </p:cNvGrpSpPr>
          <p:nvPr/>
        </p:nvGrpSpPr>
        <p:grpSpPr bwMode="auto">
          <a:xfrm>
            <a:off x="666750" y="1644650"/>
            <a:ext cx="7894638" cy="4267200"/>
            <a:chOff x="384" y="1104"/>
            <a:chExt cx="4973" cy="2688"/>
          </a:xfrm>
        </p:grpSpPr>
        <p:sp>
          <p:nvSpPr>
            <p:cNvPr id="38940" name="Rectangle 7">
              <a:extLst>
                <a:ext uri="{FF2B5EF4-FFF2-40B4-BE49-F238E27FC236}">
                  <a16:creationId xmlns:a16="http://schemas.microsoft.com/office/drawing/2014/main" id="{BFD6BB4B-40E3-4C4A-9F9C-686D67509424}"/>
                </a:ext>
              </a:extLst>
            </p:cNvPr>
            <p:cNvSpPr>
              <a:spLocks noChangeArrowheads="1"/>
            </p:cNvSpPr>
            <p:nvPr/>
          </p:nvSpPr>
          <p:spPr bwMode="auto">
            <a:xfrm>
              <a:off x="1584" y="1104"/>
              <a:ext cx="2064" cy="336"/>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8941" name="Rectangle 8">
              <a:extLst>
                <a:ext uri="{FF2B5EF4-FFF2-40B4-BE49-F238E27FC236}">
                  <a16:creationId xmlns:a16="http://schemas.microsoft.com/office/drawing/2014/main" id="{C4B31554-2E86-B54D-AF0B-75A9AA7C8FC7}"/>
                </a:ext>
              </a:extLst>
            </p:cNvPr>
            <p:cNvSpPr>
              <a:spLocks noChangeArrowheads="1"/>
            </p:cNvSpPr>
            <p:nvPr/>
          </p:nvSpPr>
          <p:spPr bwMode="auto">
            <a:xfrm>
              <a:off x="1584" y="3360"/>
              <a:ext cx="2064" cy="432"/>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8942" name="Rectangle 9">
              <a:extLst>
                <a:ext uri="{FF2B5EF4-FFF2-40B4-BE49-F238E27FC236}">
                  <a16:creationId xmlns:a16="http://schemas.microsoft.com/office/drawing/2014/main" id="{53B14659-5C39-FA43-940C-61B1630CC605}"/>
                </a:ext>
              </a:extLst>
            </p:cNvPr>
            <p:cNvSpPr>
              <a:spLocks noChangeArrowheads="1"/>
            </p:cNvSpPr>
            <p:nvPr/>
          </p:nvSpPr>
          <p:spPr bwMode="auto">
            <a:xfrm>
              <a:off x="3648" y="1104"/>
              <a:ext cx="1680" cy="2688"/>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8943" name="Rectangle 10">
              <a:extLst>
                <a:ext uri="{FF2B5EF4-FFF2-40B4-BE49-F238E27FC236}">
                  <a16:creationId xmlns:a16="http://schemas.microsoft.com/office/drawing/2014/main" id="{174400DC-BC3B-E44E-8DE4-A61F291F9513}"/>
                </a:ext>
              </a:extLst>
            </p:cNvPr>
            <p:cNvSpPr>
              <a:spLocks noChangeArrowheads="1"/>
            </p:cNvSpPr>
            <p:nvPr/>
          </p:nvSpPr>
          <p:spPr bwMode="auto">
            <a:xfrm>
              <a:off x="384" y="1104"/>
              <a:ext cx="1200" cy="2688"/>
            </a:xfrm>
            <a:prstGeom prst="rect">
              <a:avLst/>
            </a:prstGeom>
            <a:solidFill>
              <a:srgbClr val="FF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38944" name="Text Box 11">
              <a:extLst>
                <a:ext uri="{FF2B5EF4-FFF2-40B4-BE49-F238E27FC236}">
                  <a16:creationId xmlns:a16="http://schemas.microsoft.com/office/drawing/2014/main" id="{BF708F3A-01CF-5248-B0F4-3096AB4A6BCC}"/>
                </a:ext>
              </a:extLst>
            </p:cNvPr>
            <p:cNvSpPr txBox="1">
              <a:spLocks noChangeArrowheads="1"/>
            </p:cNvSpPr>
            <p:nvPr/>
          </p:nvSpPr>
          <p:spPr bwMode="auto">
            <a:xfrm>
              <a:off x="672" y="1584"/>
              <a:ext cx="77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a:t>
              </a:r>
              <a:r>
                <a:rPr kumimoji="0" lang="en-US" altLang="zh-CN" sz="2000" baseline="-25000">
                  <a:solidFill>
                    <a:srgbClr val="990000"/>
                  </a:solidFill>
                </a:rPr>
                <a:t>3</a:t>
              </a:r>
              <a:r>
                <a:rPr kumimoji="0" lang="en-US" altLang="zh-CN" sz="2000">
                  <a:solidFill>
                    <a:srgbClr val="990000"/>
                  </a:solidFill>
                </a:rPr>
                <a:t>N</a:t>
              </a:r>
              <a:r>
                <a:rPr kumimoji="0" lang="en-US" altLang="zh-CN" sz="2000" baseline="-25000">
                  <a:solidFill>
                    <a:srgbClr val="990000"/>
                  </a:solidFill>
                </a:rPr>
                <a:t>2 </a:t>
              </a:r>
            </a:p>
            <a:p>
              <a:pPr>
                <a:spcBef>
                  <a:spcPct val="0"/>
                </a:spcBef>
                <a:buFontTx/>
                <a:buNone/>
              </a:pPr>
              <a:r>
                <a:rPr kumimoji="0" lang="en-US" altLang="zh-CN" sz="2000">
                  <a:solidFill>
                    <a:srgbClr val="990000"/>
                  </a:solidFill>
                </a:rPr>
                <a:t>(M = Mg)</a:t>
              </a:r>
            </a:p>
          </p:txBody>
        </p:sp>
        <p:sp>
          <p:nvSpPr>
            <p:cNvPr id="38945" name="Text Box 12">
              <a:extLst>
                <a:ext uri="{FF2B5EF4-FFF2-40B4-BE49-F238E27FC236}">
                  <a16:creationId xmlns:a16="http://schemas.microsoft.com/office/drawing/2014/main" id="{4FF5369C-3195-384D-9A50-1ABF513F2560}"/>
                </a:ext>
              </a:extLst>
            </p:cNvPr>
            <p:cNvSpPr txBox="1">
              <a:spLocks noChangeArrowheads="1"/>
            </p:cNvSpPr>
            <p:nvPr/>
          </p:nvSpPr>
          <p:spPr bwMode="auto">
            <a:xfrm>
              <a:off x="426" y="3110"/>
              <a:ext cx="1033"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MO + H</a:t>
              </a:r>
              <a:r>
                <a:rPr kumimoji="0" lang="en-US" altLang="zh-CN" sz="2000" baseline="-25000">
                  <a:solidFill>
                    <a:srgbClr val="990000"/>
                  </a:solidFill>
                </a:rPr>
                <a:t>2</a:t>
              </a:r>
              <a:endParaRPr kumimoji="0" lang="en-US" altLang="zh-CN" sz="2000">
                <a:solidFill>
                  <a:srgbClr val="990000"/>
                </a:solidFill>
              </a:endParaRPr>
            </a:p>
            <a:p>
              <a:pPr>
                <a:spcBef>
                  <a:spcPct val="0"/>
                </a:spcBef>
                <a:buFontTx/>
                <a:buNone/>
              </a:pPr>
              <a:r>
                <a:rPr kumimoji="0" lang="en-US" altLang="zh-CN" sz="2000">
                  <a:solidFill>
                    <a:srgbClr val="990000"/>
                  </a:solidFill>
                </a:rPr>
                <a:t>(M = Be, Mg)</a:t>
              </a:r>
              <a:endParaRPr kumimoji="0" lang="en-US" altLang="zh-CN" sz="2000" baseline="-25000">
                <a:solidFill>
                  <a:srgbClr val="990000"/>
                </a:solidFill>
              </a:endParaRPr>
            </a:p>
          </p:txBody>
        </p:sp>
        <p:sp>
          <p:nvSpPr>
            <p:cNvPr id="38946" name="Text Box 13">
              <a:extLst>
                <a:ext uri="{FF2B5EF4-FFF2-40B4-BE49-F238E27FC236}">
                  <a16:creationId xmlns:a16="http://schemas.microsoft.com/office/drawing/2014/main" id="{F168A511-112D-8446-94FC-72165D0FD7DF}"/>
                </a:ext>
              </a:extLst>
            </p:cNvPr>
            <p:cNvSpPr txBox="1">
              <a:spLocks noChangeArrowheads="1"/>
            </p:cNvSpPr>
            <p:nvPr/>
          </p:nvSpPr>
          <p:spPr bwMode="auto">
            <a:xfrm>
              <a:off x="3744" y="1620"/>
              <a:ext cx="146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MO</a:t>
              </a:r>
              <a:r>
                <a:rPr kumimoji="0" lang="en-US" altLang="zh-CN" sz="2000" baseline="-25000">
                  <a:solidFill>
                    <a:srgbClr val="990000"/>
                  </a:solidFill>
                </a:rPr>
                <a:t>2</a:t>
              </a:r>
              <a:r>
                <a:rPr kumimoji="0" lang="en-US" altLang="zh-CN" sz="2000">
                  <a:solidFill>
                    <a:srgbClr val="990000"/>
                  </a:solidFill>
                </a:rPr>
                <a:t> (M = Ba), MO</a:t>
              </a:r>
            </a:p>
          </p:txBody>
        </p:sp>
        <p:sp>
          <p:nvSpPr>
            <p:cNvPr id="38947" name="Text Box 14">
              <a:extLst>
                <a:ext uri="{FF2B5EF4-FFF2-40B4-BE49-F238E27FC236}">
                  <a16:creationId xmlns:a16="http://schemas.microsoft.com/office/drawing/2014/main" id="{D67BB75B-E433-1D4B-AF15-A813BC537ACA}"/>
                </a:ext>
              </a:extLst>
            </p:cNvPr>
            <p:cNvSpPr txBox="1">
              <a:spLocks noChangeArrowheads="1"/>
            </p:cNvSpPr>
            <p:nvPr/>
          </p:nvSpPr>
          <p:spPr bwMode="auto">
            <a:xfrm>
              <a:off x="392" y="2304"/>
              <a:ext cx="124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M(OH)</a:t>
              </a:r>
              <a:r>
                <a:rPr kumimoji="0" lang="en-US" altLang="zh-CN" sz="2000" baseline="-25000">
                  <a:solidFill>
                    <a:srgbClr val="990000"/>
                  </a:solidFill>
                </a:rPr>
                <a:t>2</a:t>
              </a:r>
              <a:r>
                <a:rPr kumimoji="0" lang="en-US" altLang="zh-CN" sz="2000">
                  <a:solidFill>
                    <a:srgbClr val="990000"/>
                  </a:solidFill>
                </a:rPr>
                <a:t> + H</a:t>
              </a:r>
              <a:r>
                <a:rPr kumimoji="0" lang="en-US" altLang="zh-CN" sz="2000" baseline="-25000">
                  <a:solidFill>
                    <a:srgbClr val="990000"/>
                  </a:solidFill>
                </a:rPr>
                <a:t>2</a:t>
              </a:r>
              <a:endParaRPr kumimoji="0" lang="en-US" altLang="zh-CN" sz="2000">
                <a:solidFill>
                  <a:srgbClr val="990000"/>
                </a:solidFill>
              </a:endParaRPr>
            </a:p>
            <a:p>
              <a:pPr>
                <a:spcBef>
                  <a:spcPct val="0"/>
                </a:spcBef>
                <a:buFontTx/>
                <a:buNone/>
              </a:pPr>
              <a:r>
                <a:rPr kumimoji="0" lang="en-US" altLang="zh-CN" sz="2000">
                  <a:solidFill>
                    <a:srgbClr val="990000"/>
                  </a:solidFill>
                </a:rPr>
                <a:t>(M = Ca, Sr, Ba)</a:t>
              </a:r>
              <a:endParaRPr kumimoji="0" lang="en-US" altLang="zh-CN" sz="2000" baseline="-25000">
                <a:solidFill>
                  <a:srgbClr val="990000"/>
                </a:solidFill>
              </a:endParaRPr>
            </a:p>
          </p:txBody>
        </p:sp>
        <p:sp>
          <p:nvSpPr>
            <p:cNvPr id="38948" name="Text Box 15">
              <a:extLst>
                <a:ext uri="{FF2B5EF4-FFF2-40B4-BE49-F238E27FC236}">
                  <a16:creationId xmlns:a16="http://schemas.microsoft.com/office/drawing/2014/main" id="{2869FAE7-8976-4640-A698-887B23F0D51C}"/>
                </a:ext>
              </a:extLst>
            </p:cNvPr>
            <p:cNvSpPr txBox="1">
              <a:spLocks noChangeArrowheads="1"/>
            </p:cNvSpPr>
            <p:nvPr/>
          </p:nvSpPr>
          <p:spPr bwMode="auto">
            <a:xfrm>
              <a:off x="2496" y="3494"/>
              <a:ext cx="161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MH</a:t>
              </a:r>
              <a:r>
                <a:rPr kumimoji="0" lang="en-US" altLang="zh-CN" sz="2000" baseline="-25000">
                  <a:solidFill>
                    <a:srgbClr val="990000"/>
                  </a:solidFill>
                </a:rPr>
                <a:t>2</a:t>
              </a:r>
              <a:r>
                <a:rPr kumimoji="0" lang="en-US" altLang="zh-CN" sz="2000">
                  <a:solidFill>
                    <a:srgbClr val="990000"/>
                  </a:solidFill>
                </a:rPr>
                <a:t> (M = Ca, Sr, Ba)</a:t>
              </a:r>
            </a:p>
          </p:txBody>
        </p:sp>
        <p:sp>
          <p:nvSpPr>
            <p:cNvPr id="38949" name="Text Box 16">
              <a:extLst>
                <a:ext uri="{FF2B5EF4-FFF2-40B4-BE49-F238E27FC236}">
                  <a16:creationId xmlns:a16="http://schemas.microsoft.com/office/drawing/2014/main" id="{E9803804-739F-2F45-B380-681DDDBCDE76}"/>
                </a:ext>
              </a:extLst>
            </p:cNvPr>
            <p:cNvSpPr txBox="1">
              <a:spLocks noChangeArrowheads="1"/>
            </p:cNvSpPr>
            <p:nvPr/>
          </p:nvSpPr>
          <p:spPr bwMode="auto">
            <a:xfrm>
              <a:off x="3744" y="2339"/>
              <a:ext cx="107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M(NH</a:t>
              </a:r>
              <a:r>
                <a:rPr kumimoji="0" lang="en-US" altLang="zh-CN" sz="2000" baseline="-25000">
                  <a:solidFill>
                    <a:srgbClr val="990000"/>
                  </a:solidFill>
                </a:rPr>
                <a:t>2</a:t>
              </a:r>
              <a:r>
                <a:rPr kumimoji="0" lang="en-US" altLang="zh-CN" sz="2000">
                  <a:solidFill>
                    <a:srgbClr val="990000"/>
                  </a:solidFill>
                </a:rPr>
                <a:t>)</a:t>
              </a:r>
              <a:r>
                <a:rPr kumimoji="0" lang="en-US" altLang="zh-CN" sz="2000" baseline="-25000">
                  <a:solidFill>
                    <a:srgbClr val="990000"/>
                  </a:solidFill>
                </a:rPr>
                <a:t>2</a:t>
              </a:r>
              <a:r>
                <a:rPr kumimoji="0" lang="en-US" altLang="zh-CN" sz="2000">
                  <a:solidFill>
                    <a:srgbClr val="990000"/>
                  </a:solidFill>
                </a:rPr>
                <a:t> + H</a:t>
              </a:r>
              <a:r>
                <a:rPr kumimoji="0" lang="en-US" altLang="zh-CN" sz="2000" baseline="-25000">
                  <a:solidFill>
                    <a:srgbClr val="990000"/>
                  </a:solidFill>
                </a:rPr>
                <a:t>2</a:t>
              </a:r>
            </a:p>
          </p:txBody>
        </p:sp>
        <p:sp>
          <p:nvSpPr>
            <p:cNvPr id="38950" name="Text Box 17">
              <a:extLst>
                <a:ext uri="{FF2B5EF4-FFF2-40B4-BE49-F238E27FC236}">
                  <a16:creationId xmlns:a16="http://schemas.microsoft.com/office/drawing/2014/main" id="{433E2F14-A357-404E-A882-9E8BBB41946E}"/>
                </a:ext>
              </a:extLst>
            </p:cNvPr>
            <p:cNvSpPr txBox="1">
              <a:spLocks noChangeArrowheads="1"/>
            </p:cNvSpPr>
            <p:nvPr/>
          </p:nvSpPr>
          <p:spPr bwMode="auto">
            <a:xfrm>
              <a:off x="3744" y="3129"/>
              <a:ext cx="1613"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rgbClr val="990000"/>
                  </a:solidFill>
                </a:rPr>
                <a:t>HMO</a:t>
              </a:r>
              <a:r>
                <a:rPr kumimoji="0" lang="en-US" altLang="zh-CN" sz="2000" baseline="-25000">
                  <a:solidFill>
                    <a:srgbClr val="990000"/>
                  </a:solidFill>
                </a:rPr>
                <a:t>2</a:t>
              </a:r>
              <a:r>
                <a:rPr kumimoji="0" lang="en-US" altLang="zh-CN" sz="2000" baseline="30000">
                  <a:solidFill>
                    <a:srgbClr val="990000"/>
                  </a:solidFill>
                </a:rPr>
                <a:t>-</a:t>
              </a:r>
              <a:r>
                <a:rPr kumimoji="0" lang="en-US" altLang="zh-CN" sz="2000">
                  <a:solidFill>
                    <a:srgbClr val="990000"/>
                  </a:solidFill>
                </a:rPr>
                <a:t> + H</a:t>
              </a:r>
              <a:r>
                <a:rPr kumimoji="0" lang="en-US" altLang="zh-CN" sz="2000" baseline="-25000">
                  <a:solidFill>
                    <a:srgbClr val="990000"/>
                  </a:solidFill>
                </a:rPr>
                <a:t>2</a:t>
              </a:r>
              <a:r>
                <a:rPr kumimoji="0" lang="en-US" altLang="zh-CN" sz="2000">
                  <a:solidFill>
                    <a:srgbClr val="990000"/>
                  </a:solidFill>
                </a:rPr>
                <a:t> (M = Be)</a:t>
              </a:r>
            </a:p>
          </p:txBody>
        </p:sp>
      </p:grpSp>
      <p:grpSp>
        <p:nvGrpSpPr>
          <p:cNvPr id="38915" name="Group 18">
            <a:extLst>
              <a:ext uri="{FF2B5EF4-FFF2-40B4-BE49-F238E27FC236}">
                <a16:creationId xmlns:a16="http://schemas.microsoft.com/office/drawing/2014/main" id="{A195DE45-509E-E940-94CE-32D6B73B3E21}"/>
              </a:ext>
            </a:extLst>
          </p:cNvPr>
          <p:cNvGrpSpPr>
            <a:grpSpLocks/>
          </p:cNvGrpSpPr>
          <p:nvPr/>
        </p:nvGrpSpPr>
        <p:grpSpPr bwMode="auto">
          <a:xfrm>
            <a:off x="2266950" y="1628776"/>
            <a:ext cx="3733800" cy="3825875"/>
            <a:chOff x="1392" y="1094"/>
            <a:chExt cx="2352" cy="2410"/>
          </a:xfrm>
        </p:grpSpPr>
        <p:sp>
          <p:nvSpPr>
            <p:cNvPr id="38917" name="Rectangle 19">
              <a:extLst>
                <a:ext uri="{FF2B5EF4-FFF2-40B4-BE49-F238E27FC236}">
                  <a16:creationId xmlns:a16="http://schemas.microsoft.com/office/drawing/2014/main" id="{DD362EE0-1F6B-1B4D-B5AC-3EC37FC35EFD}"/>
                </a:ext>
              </a:extLst>
            </p:cNvPr>
            <p:cNvSpPr>
              <a:spLocks noChangeArrowheads="1"/>
            </p:cNvSpPr>
            <p:nvPr/>
          </p:nvSpPr>
          <p:spPr bwMode="auto">
            <a:xfrm>
              <a:off x="1584" y="1440"/>
              <a:ext cx="2064" cy="1920"/>
            </a:xfrm>
            <a:prstGeom prst="rect">
              <a:avLst/>
            </a:prstGeom>
            <a:solidFill>
              <a:srgbClr val="99FFCC"/>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grpSp>
          <p:nvGrpSpPr>
            <p:cNvPr id="38918" name="Group 20">
              <a:extLst>
                <a:ext uri="{FF2B5EF4-FFF2-40B4-BE49-F238E27FC236}">
                  <a16:creationId xmlns:a16="http://schemas.microsoft.com/office/drawing/2014/main" id="{5C22A19E-5DF9-C34E-8F3F-3583995F2290}"/>
                </a:ext>
              </a:extLst>
            </p:cNvPr>
            <p:cNvGrpSpPr>
              <a:grpSpLocks/>
            </p:cNvGrpSpPr>
            <p:nvPr/>
          </p:nvGrpSpPr>
          <p:grpSpPr bwMode="auto">
            <a:xfrm>
              <a:off x="1392" y="1094"/>
              <a:ext cx="2352" cy="2410"/>
              <a:chOff x="1392" y="1094"/>
              <a:chExt cx="2352" cy="2410"/>
            </a:xfrm>
          </p:grpSpPr>
          <p:sp>
            <p:nvSpPr>
              <p:cNvPr id="38919" name="Line 21">
                <a:extLst>
                  <a:ext uri="{FF2B5EF4-FFF2-40B4-BE49-F238E27FC236}">
                    <a16:creationId xmlns:a16="http://schemas.microsoft.com/office/drawing/2014/main" id="{9DD8F929-B00D-5A4F-94E3-3EDEDC991705}"/>
                  </a:ext>
                </a:extLst>
              </p:cNvPr>
              <p:cNvSpPr>
                <a:spLocks noChangeShapeType="1"/>
              </p:cNvSpPr>
              <p:nvPr/>
            </p:nvSpPr>
            <p:spPr bwMode="auto">
              <a:xfrm flipV="1">
                <a:off x="2880" y="2448"/>
                <a:ext cx="864" cy="0"/>
              </a:xfrm>
              <a:prstGeom prst="line">
                <a:avLst/>
              </a:prstGeom>
              <a:noFill/>
              <a:ln w="28575"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8920" name="Group 22">
                <a:extLst>
                  <a:ext uri="{FF2B5EF4-FFF2-40B4-BE49-F238E27FC236}">
                    <a16:creationId xmlns:a16="http://schemas.microsoft.com/office/drawing/2014/main" id="{268BCCF7-5A44-D940-A8E0-9D84E9FD5EF8}"/>
                  </a:ext>
                </a:extLst>
              </p:cNvPr>
              <p:cNvGrpSpPr>
                <a:grpSpLocks/>
              </p:cNvGrpSpPr>
              <p:nvPr/>
            </p:nvGrpSpPr>
            <p:grpSpPr bwMode="auto">
              <a:xfrm>
                <a:off x="1392" y="1094"/>
                <a:ext cx="2352" cy="2410"/>
                <a:chOff x="1392" y="1094"/>
                <a:chExt cx="2352" cy="2410"/>
              </a:xfrm>
            </p:grpSpPr>
            <p:sp>
              <p:nvSpPr>
                <p:cNvPr id="38921" name="Text Box 23">
                  <a:extLst>
                    <a:ext uri="{FF2B5EF4-FFF2-40B4-BE49-F238E27FC236}">
                      <a16:creationId xmlns:a16="http://schemas.microsoft.com/office/drawing/2014/main" id="{C8FE9AB3-D7DE-5740-9282-84C3CDEDCEF9}"/>
                    </a:ext>
                  </a:extLst>
                </p:cNvPr>
                <p:cNvSpPr txBox="1">
                  <a:spLocks noChangeArrowheads="1"/>
                </p:cNvSpPr>
                <p:nvPr/>
              </p:nvSpPr>
              <p:spPr bwMode="auto">
                <a:xfrm>
                  <a:off x="1776" y="1438"/>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a:solidFill>
                        <a:schemeClr val="tx1"/>
                      </a:solidFill>
                    </a:rPr>
                    <a:t>N</a:t>
                  </a:r>
                  <a:r>
                    <a:rPr kumimoji="0" lang="en-US" altLang="zh-CN" sz="2000" baseline="-25000">
                      <a:solidFill>
                        <a:schemeClr val="tx1"/>
                      </a:solidFill>
                    </a:rPr>
                    <a:t>2</a:t>
                  </a:r>
                  <a:endParaRPr kumimoji="0" lang="en-US" altLang="zh-CN" sz="2000">
                    <a:solidFill>
                      <a:schemeClr val="tx1"/>
                    </a:solidFill>
                  </a:endParaRPr>
                </a:p>
              </p:txBody>
            </p:sp>
            <p:sp>
              <p:nvSpPr>
                <p:cNvPr id="38922" name="Text Box 24">
                  <a:extLst>
                    <a:ext uri="{FF2B5EF4-FFF2-40B4-BE49-F238E27FC236}">
                      <a16:creationId xmlns:a16="http://schemas.microsoft.com/office/drawing/2014/main" id="{107C6253-94D6-6C44-9B75-B7635F7C3545}"/>
                    </a:ext>
                  </a:extLst>
                </p:cNvPr>
                <p:cNvSpPr txBox="1">
                  <a:spLocks noChangeArrowheads="1"/>
                </p:cNvSpPr>
                <p:nvPr/>
              </p:nvSpPr>
              <p:spPr bwMode="auto">
                <a:xfrm>
                  <a:off x="1760" y="2148"/>
                  <a:ext cx="4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b="0">
                      <a:solidFill>
                        <a:schemeClr val="tx1"/>
                      </a:solidFill>
                    </a:rPr>
                    <a:t>H</a:t>
                  </a:r>
                  <a:r>
                    <a:rPr kumimoji="0" lang="en-US" altLang="zh-CN" sz="2000" b="0" baseline="-25000">
                      <a:solidFill>
                        <a:schemeClr val="tx1"/>
                      </a:solidFill>
                    </a:rPr>
                    <a:t>2</a:t>
                  </a:r>
                  <a:r>
                    <a:rPr kumimoji="0" lang="en-US" altLang="zh-CN" sz="2000" b="0">
                      <a:solidFill>
                        <a:schemeClr val="tx1"/>
                      </a:solidFill>
                    </a:rPr>
                    <a:t>O</a:t>
                  </a:r>
                </a:p>
              </p:txBody>
            </p:sp>
            <p:sp>
              <p:nvSpPr>
                <p:cNvPr id="38923" name="Text Box 25">
                  <a:extLst>
                    <a:ext uri="{FF2B5EF4-FFF2-40B4-BE49-F238E27FC236}">
                      <a16:creationId xmlns:a16="http://schemas.microsoft.com/office/drawing/2014/main" id="{B0B718FB-67B5-644B-AA74-2917DEB5163A}"/>
                    </a:ext>
                  </a:extLst>
                </p:cNvPr>
                <p:cNvSpPr txBox="1">
                  <a:spLocks noChangeArrowheads="1"/>
                </p:cNvSpPr>
                <p:nvPr/>
              </p:nvSpPr>
              <p:spPr bwMode="auto">
                <a:xfrm>
                  <a:off x="1680" y="2937"/>
                  <a:ext cx="55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800" b="0" dirty="0">
                      <a:solidFill>
                        <a:schemeClr val="tx1"/>
                      </a:solidFill>
                      <a:ea typeface="楷体_GB2312" pitchFamily="49" charset="-122"/>
                    </a:rPr>
                    <a:t>水蒸气</a:t>
                  </a:r>
                  <a:endParaRPr kumimoji="0" lang="zh-CN" altLang="en-US" sz="2000" b="0" dirty="0">
                    <a:solidFill>
                      <a:schemeClr val="tx1"/>
                    </a:solidFill>
                    <a:ea typeface="楷体_GB2312" pitchFamily="49" charset="-122"/>
                  </a:endParaRPr>
                </a:p>
              </p:txBody>
            </p:sp>
            <p:sp>
              <p:nvSpPr>
                <p:cNvPr id="38924" name="Text Box 26">
                  <a:extLst>
                    <a:ext uri="{FF2B5EF4-FFF2-40B4-BE49-F238E27FC236}">
                      <a16:creationId xmlns:a16="http://schemas.microsoft.com/office/drawing/2014/main" id="{78CA13A8-AB9D-1A42-B711-75082DB68223}"/>
                    </a:ext>
                  </a:extLst>
                </p:cNvPr>
                <p:cNvSpPr txBox="1">
                  <a:spLocks noChangeArrowheads="1"/>
                </p:cNvSpPr>
                <p:nvPr/>
              </p:nvSpPr>
              <p:spPr bwMode="auto">
                <a:xfrm>
                  <a:off x="2520" y="2198"/>
                  <a:ext cx="456"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3600">
                      <a:solidFill>
                        <a:srgbClr val="FF0000"/>
                      </a:solidFill>
                    </a:rPr>
                    <a:t>M</a:t>
                  </a:r>
                </a:p>
              </p:txBody>
            </p:sp>
            <p:sp>
              <p:nvSpPr>
                <p:cNvPr id="38925" name="Text Box 27">
                  <a:extLst>
                    <a:ext uri="{FF2B5EF4-FFF2-40B4-BE49-F238E27FC236}">
                      <a16:creationId xmlns:a16="http://schemas.microsoft.com/office/drawing/2014/main" id="{E5B7C90A-B578-D342-BBD6-B2A3463624D3}"/>
                    </a:ext>
                  </a:extLst>
                </p:cNvPr>
                <p:cNvSpPr txBox="1">
                  <a:spLocks noChangeArrowheads="1"/>
                </p:cNvSpPr>
                <p:nvPr/>
              </p:nvSpPr>
              <p:spPr bwMode="auto">
                <a:xfrm>
                  <a:off x="3168" y="1466"/>
                  <a:ext cx="287"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b="0">
                      <a:solidFill>
                        <a:schemeClr val="tx1"/>
                      </a:solidFill>
                    </a:rPr>
                    <a:t>O</a:t>
                  </a:r>
                  <a:r>
                    <a:rPr kumimoji="0" lang="en-US" altLang="zh-CN" sz="2000" b="0" baseline="-25000">
                      <a:solidFill>
                        <a:schemeClr val="tx1"/>
                      </a:solidFill>
                    </a:rPr>
                    <a:t>2</a:t>
                  </a:r>
                </a:p>
              </p:txBody>
            </p:sp>
            <p:sp>
              <p:nvSpPr>
                <p:cNvPr id="38926" name="Line 28">
                  <a:extLst>
                    <a:ext uri="{FF2B5EF4-FFF2-40B4-BE49-F238E27FC236}">
                      <a16:creationId xmlns:a16="http://schemas.microsoft.com/office/drawing/2014/main" id="{EAC730FD-B128-D343-8452-107ECFEF9868}"/>
                    </a:ext>
                  </a:extLst>
                </p:cNvPr>
                <p:cNvSpPr>
                  <a:spLocks noChangeShapeType="1"/>
                </p:cNvSpPr>
                <p:nvPr/>
              </p:nvSpPr>
              <p:spPr bwMode="auto">
                <a:xfrm flipH="1">
                  <a:off x="1392" y="1730"/>
                  <a:ext cx="1104" cy="0"/>
                </a:xfrm>
                <a:prstGeom prst="line">
                  <a:avLst/>
                </a:prstGeom>
                <a:noFill/>
                <a:ln w="28575"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7" name="Line 29">
                  <a:extLst>
                    <a:ext uri="{FF2B5EF4-FFF2-40B4-BE49-F238E27FC236}">
                      <a16:creationId xmlns:a16="http://schemas.microsoft.com/office/drawing/2014/main" id="{7BA3CC0B-E4E4-8642-9DC1-929DB595A433}"/>
                    </a:ext>
                  </a:extLst>
                </p:cNvPr>
                <p:cNvSpPr>
                  <a:spLocks noChangeShapeType="1"/>
                </p:cNvSpPr>
                <p:nvPr/>
              </p:nvSpPr>
              <p:spPr bwMode="auto">
                <a:xfrm>
                  <a:off x="2496" y="1728"/>
                  <a:ext cx="0" cy="530"/>
                </a:xfrm>
                <a:prstGeom prst="line">
                  <a:avLst/>
                </a:prstGeom>
                <a:noFill/>
                <a:ln w="28575"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8" name="Line 30">
                  <a:extLst>
                    <a:ext uri="{FF2B5EF4-FFF2-40B4-BE49-F238E27FC236}">
                      <a16:creationId xmlns:a16="http://schemas.microsoft.com/office/drawing/2014/main" id="{5F0B6356-3AB1-7A46-86FA-BC578197BBF1}"/>
                    </a:ext>
                  </a:extLst>
                </p:cNvPr>
                <p:cNvSpPr>
                  <a:spLocks noChangeShapeType="1"/>
                </p:cNvSpPr>
                <p:nvPr/>
              </p:nvSpPr>
              <p:spPr bwMode="auto">
                <a:xfrm flipH="1">
                  <a:off x="1392" y="2436"/>
                  <a:ext cx="1152" cy="14"/>
                </a:xfrm>
                <a:prstGeom prst="line">
                  <a:avLst/>
                </a:prstGeom>
                <a:noFill/>
                <a:ln w="28575"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29" name="Line 31">
                  <a:extLst>
                    <a:ext uri="{FF2B5EF4-FFF2-40B4-BE49-F238E27FC236}">
                      <a16:creationId xmlns:a16="http://schemas.microsoft.com/office/drawing/2014/main" id="{9DBF08A3-C221-904D-A925-B14DE6C489C5}"/>
                    </a:ext>
                  </a:extLst>
                </p:cNvPr>
                <p:cNvSpPr>
                  <a:spLocks noChangeShapeType="1"/>
                </p:cNvSpPr>
                <p:nvPr/>
              </p:nvSpPr>
              <p:spPr bwMode="auto">
                <a:xfrm>
                  <a:off x="2496" y="2617"/>
                  <a:ext cx="0" cy="614"/>
                </a:xfrm>
                <a:prstGeom prst="line">
                  <a:avLst/>
                </a:prstGeom>
                <a:noFill/>
                <a:ln w="28575"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0" name="Line 32">
                  <a:extLst>
                    <a:ext uri="{FF2B5EF4-FFF2-40B4-BE49-F238E27FC236}">
                      <a16:creationId xmlns:a16="http://schemas.microsoft.com/office/drawing/2014/main" id="{9BB7FF68-EF58-0C49-97B7-E615BB97FAD6}"/>
                    </a:ext>
                  </a:extLst>
                </p:cNvPr>
                <p:cNvSpPr>
                  <a:spLocks noChangeShapeType="1"/>
                </p:cNvSpPr>
                <p:nvPr/>
              </p:nvSpPr>
              <p:spPr bwMode="auto">
                <a:xfrm>
                  <a:off x="2832" y="1742"/>
                  <a:ext cx="0" cy="514"/>
                </a:xfrm>
                <a:prstGeom prst="line">
                  <a:avLst/>
                </a:prstGeom>
                <a:noFill/>
                <a:ln w="28575"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1" name="Line 33">
                  <a:extLst>
                    <a:ext uri="{FF2B5EF4-FFF2-40B4-BE49-F238E27FC236}">
                      <a16:creationId xmlns:a16="http://schemas.microsoft.com/office/drawing/2014/main" id="{9B5DA2AD-E68B-8948-BFCC-BCF226A646A2}"/>
                    </a:ext>
                  </a:extLst>
                </p:cNvPr>
                <p:cNvSpPr>
                  <a:spLocks noChangeShapeType="1"/>
                </p:cNvSpPr>
                <p:nvPr/>
              </p:nvSpPr>
              <p:spPr bwMode="auto">
                <a:xfrm flipV="1">
                  <a:off x="2832" y="1728"/>
                  <a:ext cx="912" cy="1"/>
                </a:xfrm>
                <a:prstGeom prst="line">
                  <a:avLst/>
                </a:prstGeom>
                <a:noFill/>
                <a:ln w="28575"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2" name="Text Box 34">
                  <a:extLst>
                    <a:ext uri="{FF2B5EF4-FFF2-40B4-BE49-F238E27FC236}">
                      <a16:creationId xmlns:a16="http://schemas.microsoft.com/office/drawing/2014/main" id="{7A547CF1-D1A2-4D42-96F4-9EC76F3D9648}"/>
                    </a:ext>
                  </a:extLst>
                </p:cNvPr>
                <p:cNvSpPr txBox="1">
                  <a:spLocks noChangeArrowheads="1"/>
                </p:cNvSpPr>
                <p:nvPr/>
              </p:nvSpPr>
              <p:spPr bwMode="auto">
                <a:xfrm>
                  <a:off x="3168" y="2186"/>
                  <a:ext cx="4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b="0">
                      <a:solidFill>
                        <a:schemeClr val="tx1"/>
                      </a:solidFill>
                    </a:rPr>
                    <a:t>NH</a:t>
                  </a:r>
                  <a:r>
                    <a:rPr kumimoji="0" lang="en-US" altLang="zh-CN" sz="2000" b="0" baseline="-25000">
                      <a:solidFill>
                        <a:schemeClr val="tx1"/>
                      </a:solidFill>
                    </a:rPr>
                    <a:t>3</a:t>
                  </a:r>
                  <a:endParaRPr kumimoji="0" lang="en-US" altLang="zh-CN" sz="2000" b="0">
                    <a:solidFill>
                      <a:schemeClr val="tx1"/>
                    </a:solidFill>
                  </a:endParaRPr>
                </a:p>
              </p:txBody>
            </p:sp>
            <p:sp>
              <p:nvSpPr>
                <p:cNvPr id="38933" name="Line 35">
                  <a:extLst>
                    <a:ext uri="{FF2B5EF4-FFF2-40B4-BE49-F238E27FC236}">
                      <a16:creationId xmlns:a16="http://schemas.microsoft.com/office/drawing/2014/main" id="{E55EDFBC-B032-B74E-838F-6869E61A728B}"/>
                    </a:ext>
                  </a:extLst>
                </p:cNvPr>
                <p:cNvSpPr>
                  <a:spLocks noChangeShapeType="1"/>
                </p:cNvSpPr>
                <p:nvPr/>
              </p:nvSpPr>
              <p:spPr bwMode="auto">
                <a:xfrm>
                  <a:off x="2832" y="2580"/>
                  <a:ext cx="0" cy="672"/>
                </a:xfrm>
                <a:prstGeom prst="line">
                  <a:avLst/>
                </a:prstGeom>
                <a:noFill/>
                <a:ln w="28575"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4" name="Line 36">
                  <a:extLst>
                    <a:ext uri="{FF2B5EF4-FFF2-40B4-BE49-F238E27FC236}">
                      <a16:creationId xmlns:a16="http://schemas.microsoft.com/office/drawing/2014/main" id="{FCCFBD3A-56C5-3B43-A920-32427B19C955}"/>
                    </a:ext>
                  </a:extLst>
                </p:cNvPr>
                <p:cNvSpPr>
                  <a:spLocks noChangeShapeType="1"/>
                </p:cNvSpPr>
                <p:nvPr/>
              </p:nvSpPr>
              <p:spPr bwMode="auto">
                <a:xfrm flipV="1">
                  <a:off x="2676" y="1332"/>
                  <a:ext cx="0" cy="912"/>
                </a:xfrm>
                <a:prstGeom prst="line">
                  <a:avLst/>
                </a:prstGeom>
                <a:noFill/>
                <a:ln w="28575"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5" name="Line 37">
                  <a:extLst>
                    <a:ext uri="{FF2B5EF4-FFF2-40B4-BE49-F238E27FC236}">
                      <a16:creationId xmlns:a16="http://schemas.microsoft.com/office/drawing/2014/main" id="{589A3BD5-C729-1046-8ECE-09B4DB5B88AB}"/>
                    </a:ext>
                  </a:extLst>
                </p:cNvPr>
                <p:cNvSpPr>
                  <a:spLocks noChangeShapeType="1"/>
                </p:cNvSpPr>
                <p:nvPr/>
              </p:nvSpPr>
              <p:spPr bwMode="auto">
                <a:xfrm>
                  <a:off x="2832" y="3252"/>
                  <a:ext cx="912" cy="12"/>
                </a:xfrm>
                <a:prstGeom prst="line">
                  <a:avLst/>
                </a:prstGeom>
                <a:noFill/>
                <a:ln w="28575"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6" name="Line 38">
                  <a:extLst>
                    <a:ext uri="{FF2B5EF4-FFF2-40B4-BE49-F238E27FC236}">
                      <a16:creationId xmlns:a16="http://schemas.microsoft.com/office/drawing/2014/main" id="{7EA1D838-93A1-7945-BC90-E6EAAC030710}"/>
                    </a:ext>
                  </a:extLst>
                </p:cNvPr>
                <p:cNvSpPr>
                  <a:spLocks noChangeShapeType="1"/>
                </p:cNvSpPr>
                <p:nvPr/>
              </p:nvSpPr>
              <p:spPr bwMode="auto">
                <a:xfrm flipH="1">
                  <a:off x="1392" y="3218"/>
                  <a:ext cx="1104" cy="0"/>
                </a:xfrm>
                <a:prstGeom prst="line">
                  <a:avLst/>
                </a:prstGeom>
                <a:noFill/>
                <a:ln w="28575"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937" name="Text Box 39">
                  <a:extLst>
                    <a:ext uri="{FF2B5EF4-FFF2-40B4-BE49-F238E27FC236}">
                      <a16:creationId xmlns:a16="http://schemas.microsoft.com/office/drawing/2014/main" id="{B205C5A8-A76C-7A49-BDE7-9C236485B3EF}"/>
                    </a:ext>
                  </a:extLst>
                </p:cNvPr>
                <p:cNvSpPr txBox="1">
                  <a:spLocks noChangeArrowheads="1"/>
                </p:cNvSpPr>
                <p:nvPr/>
              </p:nvSpPr>
              <p:spPr bwMode="auto">
                <a:xfrm>
                  <a:off x="2496" y="1094"/>
                  <a:ext cx="43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b="0">
                      <a:solidFill>
                        <a:schemeClr val="tx1"/>
                      </a:solidFill>
                    </a:rPr>
                    <a:t>MX</a:t>
                  </a:r>
                  <a:r>
                    <a:rPr kumimoji="0" lang="en-US" altLang="zh-CN" sz="2000" b="0" baseline="-25000">
                      <a:solidFill>
                        <a:schemeClr val="tx1"/>
                      </a:solidFill>
                    </a:rPr>
                    <a:t>2</a:t>
                  </a:r>
                  <a:endParaRPr kumimoji="0" lang="en-US" altLang="zh-CN" sz="2000" b="0">
                    <a:solidFill>
                      <a:schemeClr val="tx1"/>
                    </a:solidFill>
                  </a:endParaRPr>
                </a:p>
              </p:txBody>
            </p:sp>
            <p:sp>
              <p:nvSpPr>
                <p:cNvPr id="38938" name="Text Box 40">
                  <a:extLst>
                    <a:ext uri="{FF2B5EF4-FFF2-40B4-BE49-F238E27FC236}">
                      <a16:creationId xmlns:a16="http://schemas.microsoft.com/office/drawing/2014/main" id="{E08580B0-4CB5-D944-ADFD-15023691FA56}"/>
                    </a:ext>
                  </a:extLst>
                </p:cNvPr>
                <p:cNvSpPr txBox="1">
                  <a:spLocks noChangeArrowheads="1"/>
                </p:cNvSpPr>
                <p:nvPr/>
              </p:nvSpPr>
              <p:spPr bwMode="auto">
                <a:xfrm>
                  <a:off x="3120" y="2976"/>
                  <a:ext cx="5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000" b="0">
                      <a:solidFill>
                        <a:schemeClr val="tx1"/>
                      </a:solidFill>
                    </a:rPr>
                    <a:t>NaOH</a:t>
                  </a:r>
                </a:p>
              </p:txBody>
            </p:sp>
            <p:sp>
              <p:nvSpPr>
                <p:cNvPr id="38939" name="Line 41">
                  <a:extLst>
                    <a:ext uri="{FF2B5EF4-FFF2-40B4-BE49-F238E27FC236}">
                      <a16:creationId xmlns:a16="http://schemas.microsoft.com/office/drawing/2014/main" id="{3A4E865E-3C66-5045-80D1-D4F283F1E337}"/>
                    </a:ext>
                  </a:extLst>
                </p:cNvPr>
                <p:cNvSpPr>
                  <a:spLocks noChangeShapeType="1"/>
                </p:cNvSpPr>
                <p:nvPr/>
              </p:nvSpPr>
              <p:spPr bwMode="auto">
                <a:xfrm>
                  <a:off x="2688" y="2592"/>
                  <a:ext cx="0" cy="912"/>
                </a:xfrm>
                <a:prstGeom prst="line">
                  <a:avLst/>
                </a:prstGeom>
                <a:noFill/>
                <a:ln w="28575" cap="sq">
                  <a:solidFill>
                    <a:srgbClr val="0000FF"/>
                  </a:solidFill>
                  <a:round/>
                  <a:headEnd type="none" w="sm" len="sm"/>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sp>
        <p:nvSpPr>
          <p:cNvPr id="38916" name="Rectangle 42">
            <a:extLst>
              <a:ext uri="{FF2B5EF4-FFF2-40B4-BE49-F238E27FC236}">
                <a16:creationId xmlns:a16="http://schemas.microsoft.com/office/drawing/2014/main" id="{00245CC3-C7C6-AE41-9434-9E5CE1883998}"/>
              </a:ext>
            </a:extLst>
          </p:cNvPr>
          <p:cNvSpPr>
            <a:spLocks noChangeArrowheads="1"/>
          </p:cNvSpPr>
          <p:nvPr/>
        </p:nvSpPr>
        <p:spPr bwMode="auto">
          <a:xfrm>
            <a:off x="1370409" y="185837"/>
            <a:ext cx="6657975" cy="65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dirty="0">
                <a:solidFill>
                  <a:srgbClr val="CC0000"/>
                </a:solidFill>
                <a:latin typeface="黑体" panose="02010609060101010101" pitchFamily="49" charset="-122"/>
                <a:ea typeface="黑体" panose="02010609060101010101" pitchFamily="49" charset="-122"/>
              </a:rPr>
              <a:t>碱</a:t>
            </a:r>
            <a:r>
              <a:rPr lang="zh-Hans" altLang="en-US" dirty="0">
                <a:solidFill>
                  <a:srgbClr val="CC0000"/>
                </a:solidFill>
                <a:latin typeface="黑体" panose="02010609060101010101" pitchFamily="49" charset="-122"/>
                <a:ea typeface="黑体" panose="02010609060101010101" pitchFamily="49" charset="-122"/>
              </a:rPr>
              <a:t>土</a:t>
            </a:r>
            <a:r>
              <a:rPr lang="zh-CN" altLang="en-US" dirty="0">
                <a:solidFill>
                  <a:srgbClr val="CC0000"/>
                </a:solidFill>
                <a:latin typeface="黑体" panose="02010609060101010101" pitchFamily="49" charset="-122"/>
                <a:ea typeface="黑体" panose="02010609060101010101" pitchFamily="49" charset="-122"/>
              </a:rPr>
              <a:t>金属单质的某些典型反应</a:t>
            </a:r>
          </a:p>
        </p:txBody>
      </p:sp>
      <p:sp>
        <p:nvSpPr>
          <p:cNvPr id="40" name="矩形 39">
            <a:extLst>
              <a:ext uri="{FF2B5EF4-FFF2-40B4-BE49-F238E27FC236}">
                <a16:creationId xmlns:a16="http://schemas.microsoft.com/office/drawing/2014/main" id="{AE137E1D-AE99-0042-9CB2-DF2A70E6501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D9F0779A-4427-2849-ADB4-3185F4F98D48}"/>
              </a:ext>
            </a:extLst>
          </p:cNvPr>
          <p:cNvSpPr>
            <a:spLocks noGrp="1"/>
          </p:cNvSpPr>
          <p:nvPr>
            <p:ph type="sldNum" sz="quarter" idx="10"/>
          </p:nvPr>
        </p:nvSpPr>
        <p:spPr/>
        <p:txBody>
          <a:bodyPr/>
          <a:lstStyle/>
          <a:p>
            <a:pPr>
              <a:defRPr/>
            </a:pPr>
            <a:fld id="{F4E841EE-66BC-2C44-B4ED-9E7099E14CB5}" type="slidenum">
              <a:rPr lang="en-US" altLang="zh-CN" smtClean="0"/>
              <a:pPr>
                <a:defRPr/>
              </a:pPr>
              <a:t>47</a:t>
            </a:fld>
            <a:endParaRPr lang="en-US" altLang="zh-CN"/>
          </a:p>
        </p:txBody>
      </p:sp>
      <p:sp>
        <p:nvSpPr>
          <p:cNvPr id="3" name="Text Box 2">
            <a:extLst>
              <a:ext uri="{FF2B5EF4-FFF2-40B4-BE49-F238E27FC236}">
                <a16:creationId xmlns:a16="http://schemas.microsoft.com/office/drawing/2014/main" id="{DD1A8B10-6C49-8B4E-BEEF-76EB97EDCE2D}"/>
              </a:ext>
            </a:extLst>
          </p:cNvPr>
          <p:cNvSpPr txBox="1">
            <a:spLocks noChangeArrowheads="1"/>
          </p:cNvSpPr>
          <p:nvPr/>
        </p:nvSpPr>
        <p:spPr bwMode="auto">
          <a:xfrm>
            <a:off x="839290" y="234455"/>
            <a:ext cx="7477126" cy="52322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00FF"/>
              </a:buClr>
              <a:buFont typeface="Wingdings" charset="2"/>
              <a:buNone/>
            </a:pPr>
            <a:r>
              <a:rPr kumimoji="0" lang="zh-CN" altLang="en-US" sz="2800" b="1" dirty="0">
                <a:solidFill>
                  <a:srgbClr val="C00000"/>
                </a:solidFill>
                <a:effectLst>
                  <a:outerShdw blurRad="38100" dist="38100" dir="2700000" algn="tl">
                    <a:srgbClr val="C0C0C0"/>
                  </a:outerShdw>
                </a:effectLst>
              </a:rPr>
              <a:t>碱金属和碱土金属的过氧化物和超氧化物</a:t>
            </a:r>
          </a:p>
        </p:txBody>
      </p:sp>
      <p:sp>
        <p:nvSpPr>
          <p:cNvPr id="4" name="矩形 3">
            <a:extLst>
              <a:ext uri="{FF2B5EF4-FFF2-40B4-BE49-F238E27FC236}">
                <a16:creationId xmlns:a16="http://schemas.microsoft.com/office/drawing/2014/main" id="{0E5D2A9B-9AEE-A54A-9621-6C8D80FD2B99}"/>
              </a:ext>
            </a:extLst>
          </p:cNvPr>
          <p:cNvSpPr/>
          <p:nvPr/>
        </p:nvSpPr>
        <p:spPr>
          <a:xfrm>
            <a:off x="178942" y="1196752"/>
            <a:ext cx="8713538" cy="2308324"/>
          </a:xfrm>
          <a:prstGeom prst="rect">
            <a:avLst/>
          </a:prstGeom>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pPr>
            <a:r>
              <a:rPr kumimoji="0" lang="zh-CN" altLang="en-US" dirty="0">
                <a:latin typeface="+mn-lt"/>
              </a:rPr>
              <a:t>       除</a:t>
            </a:r>
            <a:r>
              <a:rPr kumimoji="0" lang="en-US" altLang="zh-CN" dirty="0">
                <a:latin typeface="+mn-lt"/>
              </a:rPr>
              <a:t>Be</a:t>
            </a:r>
            <a:r>
              <a:rPr kumimoji="0" lang="zh-CN" altLang="en-US" dirty="0">
                <a:latin typeface="+mn-lt"/>
              </a:rPr>
              <a:t>外，在一定条件下，</a:t>
            </a:r>
            <a:r>
              <a:rPr kumimoji="0" lang="en-US" altLang="zh-CN" dirty="0">
                <a:latin typeface="+mn-lt"/>
              </a:rPr>
              <a:t>IA, IIA</a:t>
            </a:r>
            <a:r>
              <a:rPr kumimoji="0" lang="zh-CN" altLang="en-US" dirty="0">
                <a:latin typeface="+mn-lt"/>
              </a:rPr>
              <a:t>族元素和氧气反应皆可生成离子型过氧化物。而</a:t>
            </a:r>
            <a:r>
              <a:rPr kumimoji="0" lang="en-US" altLang="zh-CN" dirty="0">
                <a:latin typeface="+mn-lt"/>
              </a:rPr>
              <a:t>Na, K, </a:t>
            </a:r>
            <a:r>
              <a:rPr kumimoji="0" lang="en-US" altLang="zh-CN" dirty="0" err="1">
                <a:latin typeface="+mn-lt"/>
              </a:rPr>
              <a:t>Rb</a:t>
            </a:r>
            <a:r>
              <a:rPr kumimoji="0" lang="en-US" altLang="zh-CN" dirty="0">
                <a:latin typeface="+mn-lt"/>
              </a:rPr>
              <a:t>, Cs</a:t>
            </a:r>
            <a:r>
              <a:rPr kumimoji="0" lang="zh-CN" altLang="en-US" dirty="0">
                <a:latin typeface="+mn-lt"/>
              </a:rPr>
              <a:t>在一定条件下与过量的氧气反应则可以进一步形成超氧化物</a:t>
            </a:r>
            <a:r>
              <a:rPr kumimoji="0" lang="en-US" altLang="zh-CN" dirty="0">
                <a:latin typeface="+mn-lt"/>
              </a:rPr>
              <a:t>MO</a:t>
            </a:r>
            <a:r>
              <a:rPr kumimoji="0" lang="en-US" altLang="zh-CN" baseline="-25000" dirty="0">
                <a:latin typeface="+mn-lt"/>
              </a:rPr>
              <a:t>2</a:t>
            </a:r>
            <a:r>
              <a:rPr kumimoji="0" lang="zh-CN" altLang="en-US" dirty="0">
                <a:latin typeface="+mn-lt"/>
              </a:rPr>
              <a:t>。</a:t>
            </a:r>
          </a:p>
          <a:p>
            <a:pPr eaLnBrk="1" hangingPunct="1">
              <a:lnSpc>
                <a:spcPct val="120000"/>
              </a:lnSpc>
            </a:pPr>
            <a:r>
              <a:rPr kumimoji="0" lang="zh-CN" altLang="en-US" dirty="0">
                <a:latin typeface="+mn-lt"/>
              </a:rPr>
              <a:t>       碱金属的过氧化物、超氧化物都是强氧化剂，和</a:t>
            </a:r>
            <a:r>
              <a:rPr kumimoji="0" lang="en-US" altLang="zh-CN" dirty="0">
                <a:latin typeface="+mn-lt"/>
              </a:rPr>
              <a:t>H</a:t>
            </a:r>
            <a:r>
              <a:rPr kumimoji="0" lang="en-US" altLang="zh-CN" baseline="-25000" dirty="0">
                <a:latin typeface="+mn-lt"/>
              </a:rPr>
              <a:t>2</a:t>
            </a:r>
            <a:r>
              <a:rPr kumimoji="0" lang="en-US" altLang="zh-CN" dirty="0">
                <a:latin typeface="+mn-lt"/>
              </a:rPr>
              <a:t>O, CO</a:t>
            </a:r>
            <a:r>
              <a:rPr kumimoji="0" lang="en-US" altLang="zh-CN" baseline="-25000" dirty="0">
                <a:latin typeface="+mn-lt"/>
              </a:rPr>
              <a:t>2</a:t>
            </a:r>
            <a:r>
              <a:rPr kumimoji="0" lang="zh-CN" altLang="en-US" dirty="0">
                <a:latin typeface="+mn-lt"/>
              </a:rPr>
              <a:t>反应放出氧气，也被用作供氧剂，例如：</a:t>
            </a:r>
          </a:p>
        </p:txBody>
      </p:sp>
      <p:sp>
        <p:nvSpPr>
          <p:cNvPr id="5" name="Text Box 6">
            <a:extLst>
              <a:ext uri="{FF2B5EF4-FFF2-40B4-BE49-F238E27FC236}">
                <a16:creationId xmlns:a16="http://schemas.microsoft.com/office/drawing/2014/main" id="{350C33CC-0BDD-6B4B-817C-AAD04CADF832}"/>
              </a:ext>
            </a:extLst>
          </p:cNvPr>
          <p:cNvSpPr txBox="1">
            <a:spLocks noChangeArrowheads="1"/>
          </p:cNvSpPr>
          <p:nvPr/>
        </p:nvSpPr>
        <p:spPr bwMode="auto">
          <a:xfrm>
            <a:off x="191641" y="3717032"/>
            <a:ext cx="8628831" cy="1865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5" tIns="45712" rIns="91425" bIns="45712">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pPr>
            <a:r>
              <a:rPr kumimoji="0" lang="en-US" altLang="zh-CN" b="1" dirty="0">
                <a:solidFill>
                  <a:srgbClr val="002060"/>
                </a:solidFill>
              </a:rPr>
              <a:t>Na</a:t>
            </a:r>
            <a:r>
              <a:rPr kumimoji="0" lang="en-US" altLang="zh-CN" b="1" baseline="-25000" dirty="0">
                <a:solidFill>
                  <a:srgbClr val="002060"/>
                </a:solidFill>
              </a:rPr>
              <a:t>2</a:t>
            </a:r>
            <a:r>
              <a:rPr kumimoji="0" lang="en-US" altLang="zh-CN" b="1" dirty="0">
                <a:solidFill>
                  <a:srgbClr val="002060"/>
                </a:solidFill>
              </a:rPr>
              <a:t>O</a:t>
            </a:r>
            <a:r>
              <a:rPr kumimoji="0" lang="en-US" altLang="zh-CN" b="1" baseline="-25000" dirty="0">
                <a:solidFill>
                  <a:srgbClr val="002060"/>
                </a:solidFill>
              </a:rPr>
              <a:t>2</a:t>
            </a:r>
            <a:r>
              <a:rPr kumimoji="0" lang="en-US" altLang="zh-CN" b="1" dirty="0">
                <a:solidFill>
                  <a:srgbClr val="002060"/>
                </a:solidFill>
              </a:rPr>
              <a:t> + 2H</a:t>
            </a:r>
            <a:r>
              <a:rPr kumimoji="0" lang="en-US" altLang="zh-CN" b="1" baseline="-25000" dirty="0">
                <a:solidFill>
                  <a:srgbClr val="002060"/>
                </a:solidFill>
              </a:rPr>
              <a:t>2</a:t>
            </a:r>
            <a:r>
              <a:rPr kumimoji="0" lang="en-US" altLang="zh-CN" b="1" dirty="0">
                <a:solidFill>
                  <a:srgbClr val="002060"/>
                </a:solidFill>
              </a:rPr>
              <a:t>O </a:t>
            </a:r>
            <a:r>
              <a:rPr kumimoji="0" lang="zh-CN" altLang="en-US" b="1" dirty="0">
                <a:solidFill>
                  <a:srgbClr val="002060"/>
                </a:solidFill>
              </a:rPr>
              <a:t>＝ </a:t>
            </a:r>
            <a:r>
              <a:rPr kumimoji="0" lang="en-US" altLang="zh-CN" b="1" dirty="0">
                <a:solidFill>
                  <a:srgbClr val="002060"/>
                </a:solidFill>
              </a:rPr>
              <a:t>2NaOH + H</a:t>
            </a:r>
            <a:r>
              <a:rPr kumimoji="0" lang="en-US" altLang="zh-CN" b="1" baseline="-25000" dirty="0">
                <a:solidFill>
                  <a:srgbClr val="002060"/>
                </a:solidFill>
              </a:rPr>
              <a:t>2</a:t>
            </a:r>
            <a:r>
              <a:rPr kumimoji="0" lang="en-US" altLang="zh-CN" b="1" dirty="0">
                <a:solidFill>
                  <a:srgbClr val="002060"/>
                </a:solidFill>
              </a:rPr>
              <a:t>O</a:t>
            </a:r>
            <a:r>
              <a:rPr kumimoji="0" lang="en-US" altLang="zh-CN" b="1" baseline="-25000" dirty="0">
                <a:solidFill>
                  <a:srgbClr val="002060"/>
                </a:solidFill>
              </a:rPr>
              <a:t>2 		</a:t>
            </a:r>
            <a:r>
              <a:rPr kumimoji="0" lang="en-US" altLang="zh-CN" b="1" dirty="0">
                <a:solidFill>
                  <a:srgbClr val="002060"/>
                </a:solidFill>
              </a:rPr>
              <a:t>H</a:t>
            </a:r>
            <a:r>
              <a:rPr kumimoji="0" lang="en-US" altLang="zh-CN" b="1" baseline="-25000" dirty="0">
                <a:solidFill>
                  <a:srgbClr val="002060"/>
                </a:solidFill>
              </a:rPr>
              <a:t>2</a:t>
            </a:r>
            <a:r>
              <a:rPr kumimoji="0" lang="en-US" altLang="zh-CN" b="1" dirty="0">
                <a:solidFill>
                  <a:srgbClr val="002060"/>
                </a:solidFill>
              </a:rPr>
              <a:t>O</a:t>
            </a:r>
            <a:r>
              <a:rPr kumimoji="0" lang="en-US" altLang="zh-CN" b="1" baseline="-25000" dirty="0">
                <a:solidFill>
                  <a:srgbClr val="002060"/>
                </a:solidFill>
              </a:rPr>
              <a:t>2</a:t>
            </a:r>
            <a:r>
              <a:rPr kumimoji="0" lang="en-US" altLang="zh-CN" b="1" dirty="0">
                <a:solidFill>
                  <a:srgbClr val="002060"/>
                </a:solidFill>
              </a:rPr>
              <a:t> </a:t>
            </a:r>
            <a:r>
              <a:rPr kumimoji="0" lang="zh-CN" altLang="en-US" b="1" dirty="0">
                <a:solidFill>
                  <a:srgbClr val="002060"/>
                </a:solidFill>
              </a:rPr>
              <a:t>＝ </a:t>
            </a:r>
            <a:r>
              <a:rPr kumimoji="0" lang="en-US" altLang="zh-CN" b="1" dirty="0">
                <a:solidFill>
                  <a:srgbClr val="002060"/>
                </a:solidFill>
              </a:rPr>
              <a:t>H</a:t>
            </a:r>
            <a:r>
              <a:rPr kumimoji="0" lang="en-US" altLang="zh-CN" b="1" baseline="-25000" dirty="0">
                <a:solidFill>
                  <a:srgbClr val="002060"/>
                </a:solidFill>
              </a:rPr>
              <a:t>2</a:t>
            </a:r>
            <a:r>
              <a:rPr kumimoji="0" lang="en-US" altLang="zh-CN" b="1" dirty="0">
                <a:solidFill>
                  <a:srgbClr val="002060"/>
                </a:solidFill>
              </a:rPr>
              <a:t>O + 1/2O</a:t>
            </a:r>
            <a:r>
              <a:rPr kumimoji="0" lang="en-US" altLang="zh-CN" b="1" baseline="-25000" dirty="0">
                <a:solidFill>
                  <a:srgbClr val="002060"/>
                </a:solidFill>
              </a:rPr>
              <a:t>2</a:t>
            </a:r>
          </a:p>
          <a:p>
            <a:pPr eaLnBrk="1" hangingPunct="1">
              <a:lnSpc>
                <a:spcPct val="120000"/>
              </a:lnSpc>
            </a:pPr>
            <a:r>
              <a:rPr kumimoji="0" lang="en-US" altLang="zh-CN" b="1" dirty="0">
                <a:solidFill>
                  <a:srgbClr val="002060"/>
                </a:solidFill>
              </a:rPr>
              <a:t>Na</a:t>
            </a:r>
            <a:r>
              <a:rPr kumimoji="0" lang="en-US" altLang="zh-CN" b="1" baseline="-25000" dirty="0">
                <a:solidFill>
                  <a:srgbClr val="002060"/>
                </a:solidFill>
              </a:rPr>
              <a:t>2</a:t>
            </a:r>
            <a:r>
              <a:rPr kumimoji="0" lang="en-US" altLang="zh-CN" b="1" dirty="0">
                <a:solidFill>
                  <a:srgbClr val="002060"/>
                </a:solidFill>
              </a:rPr>
              <a:t>O</a:t>
            </a:r>
            <a:r>
              <a:rPr kumimoji="0" lang="en-US" altLang="zh-CN" b="1" baseline="-25000" dirty="0">
                <a:solidFill>
                  <a:srgbClr val="002060"/>
                </a:solidFill>
              </a:rPr>
              <a:t>2</a:t>
            </a:r>
            <a:r>
              <a:rPr kumimoji="0" lang="en-US" altLang="zh-CN" b="1" dirty="0">
                <a:solidFill>
                  <a:srgbClr val="002060"/>
                </a:solidFill>
              </a:rPr>
              <a:t> + CO</a:t>
            </a:r>
            <a:r>
              <a:rPr kumimoji="0" lang="en-US" altLang="zh-CN" b="1" baseline="-25000" dirty="0">
                <a:solidFill>
                  <a:srgbClr val="002060"/>
                </a:solidFill>
              </a:rPr>
              <a:t>2</a:t>
            </a:r>
            <a:r>
              <a:rPr kumimoji="0" lang="en-US" altLang="zh-CN" b="1" dirty="0">
                <a:solidFill>
                  <a:srgbClr val="002060"/>
                </a:solidFill>
              </a:rPr>
              <a:t> </a:t>
            </a:r>
            <a:r>
              <a:rPr kumimoji="0" lang="zh-CN" altLang="en-US" b="1" dirty="0">
                <a:solidFill>
                  <a:srgbClr val="002060"/>
                </a:solidFill>
              </a:rPr>
              <a:t>＝ </a:t>
            </a:r>
            <a:r>
              <a:rPr kumimoji="0" lang="en-US" altLang="zh-CN" b="1" dirty="0">
                <a:solidFill>
                  <a:srgbClr val="002060"/>
                </a:solidFill>
              </a:rPr>
              <a:t>Na</a:t>
            </a:r>
            <a:r>
              <a:rPr kumimoji="0" lang="en-US" altLang="zh-CN" b="1" baseline="-25000" dirty="0">
                <a:solidFill>
                  <a:srgbClr val="002060"/>
                </a:solidFill>
              </a:rPr>
              <a:t>2</a:t>
            </a:r>
            <a:r>
              <a:rPr kumimoji="0" lang="en-US" altLang="zh-CN" b="1" dirty="0">
                <a:solidFill>
                  <a:srgbClr val="002060"/>
                </a:solidFill>
              </a:rPr>
              <a:t>CO</a:t>
            </a:r>
            <a:r>
              <a:rPr kumimoji="0" lang="en-US" altLang="zh-CN" b="1" baseline="-25000" dirty="0">
                <a:solidFill>
                  <a:srgbClr val="002060"/>
                </a:solidFill>
              </a:rPr>
              <a:t>3</a:t>
            </a:r>
            <a:r>
              <a:rPr kumimoji="0" lang="en-US" altLang="zh-CN" b="1" dirty="0">
                <a:solidFill>
                  <a:srgbClr val="002060"/>
                </a:solidFill>
              </a:rPr>
              <a:t> + 1/2O</a:t>
            </a:r>
            <a:r>
              <a:rPr kumimoji="0" lang="en-US" altLang="zh-CN" b="1" baseline="-25000" dirty="0">
                <a:solidFill>
                  <a:srgbClr val="002060"/>
                </a:solidFill>
              </a:rPr>
              <a:t>2</a:t>
            </a:r>
          </a:p>
          <a:p>
            <a:pPr eaLnBrk="1" hangingPunct="1">
              <a:lnSpc>
                <a:spcPct val="120000"/>
              </a:lnSpc>
            </a:pPr>
            <a:r>
              <a:rPr kumimoji="0" lang="en-US" altLang="zh-CN" b="1" dirty="0">
                <a:solidFill>
                  <a:srgbClr val="002060"/>
                </a:solidFill>
              </a:rPr>
              <a:t>2KO</a:t>
            </a:r>
            <a:r>
              <a:rPr kumimoji="0" lang="en-US" altLang="zh-CN" b="1" baseline="-25000" dirty="0">
                <a:solidFill>
                  <a:srgbClr val="002060"/>
                </a:solidFill>
              </a:rPr>
              <a:t>2</a:t>
            </a:r>
            <a:r>
              <a:rPr kumimoji="0" lang="en-US" altLang="zh-CN" b="1" dirty="0">
                <a:solidFill>
                  <a:srgbClr val="002060"/>
                </a:solidFill>
              </a:rPr>
              <a:t> + 2H</a:t>
            </a:r>
            <a:r>
              <a:rPr kumimoji="0" lang="en-US" altLang="zh-CN" b="1" baseline="-25000" dirty="0">
                <a:solidFill>
                  <a:srgbClr val="002060"/>
                </a:solidFill>
              </a:rPr>
              <a:t>2</a:t>
            </a:r>
            <a:r>
              <a:rPr kumimoji="0" lang="en-US" altLang="zh-CN" b="1" dirty="0">
                <a:solidFill>
                  <a:srgbClr val="002060"/>
                </a:solidFill>
              </a:rPr>
              <a:t>O </a:t>
            </a:r>
            <a:r>
              <a:rPr kumimoji="0" lang="zh-CN" altLang="en-US" b="1" dirty="0">
                <a:solidFill>
                  <a:srgbClr val="002060"/>
                </a:solidFill>
              </a:rPr>
              <a:t>＝ </a:t>
            </a:r>
            <a:r>
              <a:rPr kumimoji="0" lang="en-US" altLang="zh-CN" b="1" dirty="0">
                <a:solidFill>
                  <a:srgbClr val="002060"/>
                </a:solidFill>
              </a:rPr>
              <a:t>2KOH + H</a:t>
            </a:r>
            <a:r>
              <a:rPr kumimoji="0" lang="en-US" altLang="zh-CN" b="1" baseline="-25000" dirty="0">
                <a:solidFill>
                  <a:srgbClr val="002060"/>
                </a:solidFill>
              </a:rPr>
              <a:t>2</a:t>
            </a:r>
            <a:r>
              <a:rPr kumimoji="0" lang="en-US" altLang="zh-CN" b="1" dirty="0">
                <a:solidFill>
                  <a:srgbClr val="002060"/>
                </a:solidFill>
              </a:rPr>
              <a:t>O</a:t>
            </a:r>
            <a:r>
              <a:rPr kumimoji="0" lang="en-US" altLang="zh-CN" b="1" baseline="-25000" dirty="0">
                <a:solidFill>
                  <a:srgbClr val="002060"/>
                </a:solidFill>
              </a:rPr>
              <a:t>2</a:t>
            </a:r>
            <a:r>
              <a:rPr kumimoji="0" lang="en-US" altLang="zh-CN" b="1" dirty="0">
                <a:solidFill>
                  <a:srgbClr val="002060"/>
                </a:solidFill>
              </a:rPr>
              <a:t> +O</a:t>
            </a:r>
            <a:r>
              <a:rPr kumimoji="0" lang="en-US" altLang="zh-CN" b="1" baseline="-25000" dirty="0">
                <a:solidFill>
                  <a:srgbClr val="002060"/>
                </a:solidFill>
              </a:rPr>
              <a:t>2 	</a:t>
            </a:r>
            <a:r>
              <a:rPr kumimoji="0" lang="en-US" altLang="zh-CN" b="1" dirty="0">
                <a:solidFill>
                  <a:srgbClr val="002060"/>
                </a:solidFill>
              </a:rPr>
              <a:t>H</a:t>
            </a:r>
            <a:r>
              <a:rPr kumimoji="0" lang="en-US" altLang="zh-CN" b="1" baseline="-25000" dirty="0">
                <a:solidFill>
                  <a:srgbClr val="002060"/>
                </a:solidFill>
              </a:rPr>
              <a:t>2</a:t>
            </a:r>
            <a:r>
              <a:rPr kumimoji="0" lang="en-US" altLang="zh-CN" b="1" dirty="0">
                <a:solidFill>
                  <a:srgbClr val="002060"/>
                </a:solidFill>
              </a:rPr>
              <a:t>O</a:t>
            </a:r>
            <a:r>
              <a:rPr kumimoji="0" lang="en-US" altLang="zh-CN" b="1" baseline="-25000" dirty="0">
                <a:solidFill>
                  <a:srgbClr val="002060"/>
                </a:solidFill>
              </a:rPr>
              <a:t>2</a:t>
            </a:r>
            <a:r>
              <a:rPr kumimoji="0" lang="en-US" altLang="zh-CN" b="1" dirty="0">
                <a:solidFill>
                  <a:srgbClr val="002060"/>
                </a:solidFill>
              </a:rPr>
              <a:t> </a:t>
            </a:r>
            <a:r>
              <a:rPr kumimoji="0" lang="zh-CN" altLang="en-US" b="1" dirty="0">
                <a:solidFill>
                  <a:srgbClr val="002060"/>
                </a:solidFill>
              </a:rPr>
              <a:t>＝ </a:t>
            </a:r>
            <a:r>
              <a:rPr kumimoji="0" lang="en-US" altLang="zh-CN" b="1" dirty="0">
                <a:solidFill>
                  <a:srgbClr val="002060"/>
                </a:solidFill>
              </a:rPr>
              <a:t>H</a:t>
            </a:r>
            <a:r>
              <a:rPr kumimoji="0" lang="en-US" altLang="zh-CN" b="1" baseline="-25000" dirty="0">
                <a:solidFill>
                  <a:srgbClr val="002060"/>
                </a:solidFill>
              </a:rPr>
              <a:t>2</a:t>
            </a:r>
            <a:r>
              <a:rPr kumimoji="0" lang="en-US" altLang="zh-CN" b="1" dirty="0">
                <a:solidFill>
                  <a:srgbClr val="002060"/>
                </a:solidFill>
              </a:rPr>
              <a:t>O + 1/2O</a:t>
            </a:r>
            <a:r>
              <a:rPr kumimoji="0" lang="en-US" altLang="zh-CN" b="1" baseline="-25000" dirty="0">
                <a:solidFill>
                  <a:srgbClr val="002060"/>
                </a:solidFill>
              </a:rPr>
              <a:t>2</a:t>
            </a:r>
            <a:endParaRPr kumimoji="0" lang="en-US" altLang="zh-CN" b="1" dirty="0">
              <a:solidFill>
                <a:srgbClr val="002060"/>
              </a:solidFill>
            </a:endParaRPr>
          </a:p>
          <a:p>
            <a:pPr eaLnBrk="1" hangingPunct="1">
              <a:lnSpc>
                <a:spcPct val="120000"/>
              </a:lnSpc>
            </a:pPr>
            <a:r>
              <a:rPr kumimoji="0" lang="en-US" altLang="zh-CN" b="1" dirty="0">
                <a:solidFill>
                  <a:srgbClr val="002060"/>
                </a:solidFill>
              </a:rPr>
              <a:t>4KO</a:t>
            </a:r>
            <a:r>
              <a:rPr kumimoji="0" lang="en-US" altLang="zh-CN" b="1" baseline="-25000" dirty="0">
                <a:solidFill>
                  <a:srgbClr val="002060"/>
                </a:solidFill>
              </a:rPr>
              <a:t>2</a:t>
            </a:r>
            <a:r>
              <a:rPr kumimoji="0" lang="en-US" altLang="zh-CN" b="1" dirty="0">
                <a:solidFill>
                  <a:srgbClr val="002060"/>
                </a:solidFill>
              </a:rPr>
              <a:t> + 2CO</a:t>
            </a:r>
            <a:r>
              <a:rPr kumimoji="0" lang="en-US" altLang="zh-CN" b="1" baseline="-25000" dirty="0">
                <a:solidFill>
                  <a:srgbClr val="002060"/>
                </a:solidFill>
              </a:rPr>
              <a:t>2</a:t>
            </a:r>
            <a:r>
              <a:rPr kumimoji="0" lang="en-US" altLang="zh-CN" b="1" dirty="0">
                <a:solidFill>
                  <a:srgbClr val="002060"/>
                </a:solidFill>
              </a:rPr>
              <a:t> </a:t>
            </a:r>
            <a:r>
              <a:rPr kumimoji="0" lang="zh-CN" altLang="en-US" b="1" dirty="0">
                <a:solidFill>
                  <a:srgbClr val="002060"/>
                </a:solidFill>
              </a:rPr>
              <a:t>＝ </a:t>
            </a:r>
            <a:r>
              <a:rPr kumimoji="0" lang="en-US" altLang="zh-CN" b="1" dirty="0">
                <a:solidFill>
                  <a:srgbClr val="002060"/>
                </a:solidFill>
              </a:rPr>
              <a:t>2K</a:t>
            </a:r>
            <a:r>
              <a:rPr kumimoji="0" lang="en-US" altLang="zh-CN" b="1" baseline="-25000" dirty="0">
                <a:solidFill>
                  <a:srgbClr val="002060"/>
                </a:solidFill>
              </a:rPr>
              <a:t>2</a:t>
            </a:r>
            <a:r>
              <a:rPr kumimoji="0" lang="en-US" altLang="zh-CN" b="1" dirty="0">
                <a:solidFill>
                  <a:srgbClr val="002060"/>
                </a:solidFill>
              </a:rPr>
              <a:t>CO</a:t>
            </a:r>
            <a:r>
              <a:rPr kumimoji="0" lang="en-US" altLang="zh-CN" b="1" baseline="-25000" dirty="0">
                <a:solidFill>
                  <a:srgbClr val="002060"/>
                </a:solidFill>
              </a:rPr>
              <a:t>3</a:t>
            </a:r>
            <a:r>
              <a:rPr kumimoji="0" lang="en-US" altLang="zh-CN" b="1" dirty="0">
                <a:solidFill>
                  <a:srgbClr val="002060"/>
                </a:solidFill>
              </a:rPr>
              <a:t> + 3O</a:t>
            </a:r>
            <a:r>
              <a:rPr kumimoji="0" lang="en-US" altLang="zh-CN" b="1" baseline="-25000" dirty="0">
                <a:solidFill>
                  <a:srgbClr val="002060"/>
                </a:solidFill>
              </a:rPr>
              <a:t>2 </a:t>
            </a:r>
          </a:p>
        </p:txBody>
      </p:sp>
      <p:sp>
        <p:nvSpPr>
          <p:cNvPr id="6" name="矩形 5">
            <a:extLst>
              <a:ext uri="{FF2B5EF4-FFF2-40B4-BE49-F238E27FC236}">
                <a16:creationId xmlns:a16="http://schemas.microsoft.com/office/drawing/2014/main" id="{CE9BF137-0E1C-254F-8FFC-BE0C06012E99}"/>
              </a:ext>
            </a:extLst>
          </p:cNvPr>
          <p:cNvSpPr/>
          <p:nvPr/>
        </p:nvSpPr>
        <p:spPr>
          <a:xfrm>
            <a:off x="180975" y="5949280"/>
            <a:ext cx="7410450" cy="461665"/>
          </a:xfrm>
          <a:prstGeom prst="rect">
            <a:avLst/>
          </a:prstGeom>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dirty="0">
                <a:solidFill>
                  <a:srgbClr val="404040"/>
                </a:solidFill>
              </a:rPr>
              <a:t>Na</a:t>
            </a:r>
            <a:r>
              <a:rPr kumimoji="0" lang="en-US" altLang="zh-CN" baseline="-25000" dirty="0">
                <a:solidFill>
                  <a:srgbClr val="404040"/>
                </a:solidFill>
              </a:rPr>
              <a:t>2</a:t>
            </a:r>
            <a:r>
              <a:rPr kumimoji="0" lang="en-US" altLang="zh-CN" dirty="0">
                <a:solidFill>
                  <a:srgbClr val="404040"/>
                </a:solidFill>
              </a:rPr>
              <a:t>O</a:t>
            </a:r>
            <a:r>
              <a:rPr kumimoji="0" lang="en-US" altLang="zh-CN" baseline="-25000" dirty="0">
                <a:solidFill>
                  <a:srgbClr val="404040"/>
                </a:solidFill>
              </a:rPr>
              <a:t>2</a:t>
            </a:r>
            <a:r>
              <a:rPr kumimoji="0" lang="zh-CN" altLang="zh-CN" dirty="0">
                <a:solidFill>
                  <a:srgbClr val="404040"/>
                </a:solidFill>
              </a:rPr>
              <a:t>强氧化性、碱性，使某些不溶于酸的矿物分解</a:t>
            </a:r>
            <a:r>
              <a:rPr kumimoji="0" lang="zh-CN" altLang="en-US" dirty="0">
                <a:solidFill>
                  <a:srgbClr val="404040"/>
                </a:solidFill>
              </a:rPr>
              <a:t>。</a:t>
            </a:r>
          </a:p>
        </p:txBody>
      </p:sp>
      <p:sp>
        <p:nvSpPr>
          <p:cNvPr id="7" name="矩形 6">
            <a:extLst>
              <a:ext uri="{FF2B5EF4-FFF2-40B4-BE49-F238E27FC236}">
                <a16:creationId xmlns:a16="http://schemas.microsoft.com/office/drawing/2014/main" id="{6207E698-9C4B-2F46-8E00-E5D0F08FA49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4950040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BD93482D-8B5A-EC44-AF15-EF5166707208}"/>
              </a:ext>
            </a:extLst>
          </p:cNvPr>
          <p:cNvSpPr>
            <a:spLocks noGrp="1"/>
          </p:cNvSpPr>
          <p:nvPr>
            <p:ph type="sldNum" sz="quarter" idx="10"/>
          </p:nvPr>
        </p:nvSpPr>
        <p:spPr/>
        <p:txBody>
          <a:bodyPr/>
          <a:lstStyle/>
          <a:p>
            <a:pPr>
              <a:defRPr/>
            </a:pPr>
            <a:fld id="{F4E841EE-66BC-2C44-B4ED-9E7099E14CB5}" type="slidenum">
              <a:rPr lang="en-US" altLang="zh-CN" smtClean="0"/>
              <a:pPr>
                <a:defRPr/>
              </a:pPr>
              <a:t>48</a:t>
            </a:fld>
            <a:endParaRPr lang="en-US" altLang="zh-CN"/>
          </a:p>
        </p:txBody>
      </p:sp>
      <p:sp>
        <p:nvSpPr>
          <p:cNvPr id="3" name="Text Box 2">
            <a:extLst>
              <a:ext uri="{FF2B5EF4-FFF2-40B4-BE49-F238E27FC236}">
                <a16:creationId xmlns:a16="http://schemas.microsoft.com/office/drawing/2014/main" id="{6E33B224-3393-0A4E-BD6B-A9BD71F9B2E5}"/>
              </a:ext>
            </a:extLst>
          </p:cNvPr>
          <p:cNvSpPr txBox="1">
            <a:spLocks noChangeArrowheads="1"/>
          </p:cNvSpPr>
          <p:nvPr/>
        </p:nvSpPr>
        <p:spPr bwMode="auto">
          <a:xfrm>
            <a:off x="99550" y="1010111"/>
            <a:ext cx="9008954" cy="978729"/>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spcBef>
                <a:spcPct val="50000"/>
              </a:spcBef>
              <a:buClr>
                <a:schemeClr val="tx2"/>
              </a:buClr>
            </a:pPr>
            <a:r>
              <a:rPr kumimoji="0" lang="en-US" altLang="zh-CN">
                <a:ln w="0"/>
                <a:effectLst>
                  <a:outerShdw blurRad="38100" dist="19050" dir="2700000" algn="tl" rotWithShape="0">
                    <a:schemeClr val="dk1">
                      <a:alpha val="40000"/>
                    </a:schemeClr>
                  </a:outerShdw>
                </a:effectLst>
              </a:rPr>
              <a:t>        O</a:t>
            </a:r>
            <a:r>
              <a:rPr kumimoji="0" lang="en-US" altLang="zh-CN" baseline="-2500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的分子轨道存在一个</a:t>
            </a:r>
            <a:r>
              <a:rPr kumimoji="0" lang="zh-CN" altLang="en-US" dirty="0">
                <a:ln w="0"/>
                <a:effectLst>
                  <a:outerShdw blurRad="38100" dist="19050" dir="2700000" algn="tl" rotWithShape="0">
                    <a:schemeClr val="dk1">
                      <a:alpha val="40000"/>
                    </a:schemeClr>
                  </a:outerShdw>
                </a:effectLst>
                <a:sym typeface="Symbol" charset="2"/>
              </a:rPr>
              <a:t></a:t>
            </a:r>
            <a:r>
              <a:rPr kumimoji="0" lang="zh-CN" altLang="en-US" dirty="0">
                <a:ln w="0"/>
                <a:effectLst>
                  <a:outerShdw blurRad="38100" dist="19050" dir="2700000" algn="tl" rotWithShape="0">
                    <a:schemeClr val="dk1">
                      <a:alpha val="40000"/>
                    </a:schemeClr>
                  </a:outerShdw>
                </a:effectLst>
              </a:rPr>
              <a:t>键和两个三电子键，存在未成对电子，氧气分子具有顺磁性，键级为</a:t>
            </a:r>
            <a:r>
              <a:rPr kumimoji="0" lang="en-US" altLang="zh-CN"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a:t>
            </a:r>
          </a:p>
        </p:txBody>
      </p:sp>
      <p:sp>
        <p:nvSpPr>
          <p:cNvPr id="4" name="Rectangle 7">
            <a:extLst>
              <a:ext uri="{FF2B5EF4-FFF2-40B4-BE49-F238E27FC236}">
                <a16:creationId xmlns:a16="http://schemas.microsoft.com/office/drawing/2014/main" id="{A5E8B0E2-748B-344F-B0D2-AE3CA948103F}"/>
              </a:ext>
            </a:extLst>
          </p:cNvPr>
          <p:cNvSpPr>
            <a:spLocks noChangeArrowheads="1"/>
          </p:cNvSpPr>
          <p:nvPr/>
        </p:nvSpPr>
        <p:spPr bwMode="auto">
          <a:xfrm>
            <a:off x="-311146" y="5870581"/>
            <a:ext cx="9790113" cy="74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endParaRPr kumimoji="0" lang="zh-CN" altLang="en-US" sz="1800">
              <a:latin typeface="Calibri" charset="0"/>
              <a:ea typeface="宋体" charset="0"/>
            </a:endParaRPr>
          </a:p>
        </p:txBody>
      </p:sp>
      <p:graphicFrame>
        <p:nvGraphicFramePr>
          <p:cNvPr id="5" name="Object 8">
            <a:extLst>
              <a:ext uri="{FF2B5EF4-FFF2-40B4-BE49-F238E27FC236}">
                <a16:creationId xmlns:a16="http://schemas.microsoft.com/office/drawing/2014/main" id="{93AF621E-E300-9943-BE3E-CDC3BA1E9C26}"/>
              </a:ext>
            </a:extLst>
          </p:cNvPr>
          <p:cNvGraphicFramePr>
            <a:graphicFrameLocks noChangeAspect="1"/>
          </p:cNvGraphicFramePr>
          <p:nvPr>
            <p:extLst>
              <p:ext uri="{D42A27DB-BD31-4B8C-83A1-F6EECF244321}">
                <p14:modId xmlns:p14="http://schemas.microsoft.com/office/powerpoint/2010/main" val="3004823934"/>
              </p:ext>
            </p:extLst>
          </p:nvPr>
        </p:nvGraphicFramePr>
        <p:xfrm>
          <a:off x="1207245" y="5910264"/>
          <a:ext cx="7757243" cy="430212"/>
        </p:xfrm>
        <a:graphic>
          <a:graphicData uri="http://schemas.openxmlformats.org/presentationml/2006/ole">
            <mc:AlternateContent xmlns:mc="http://schemas.openxmlformats.org/markup-compatibility/2006">
              <mc:Choice xmlns:v="urn:schemas-microsoft-com:vml" Requires="v">
                <p:oleObj name="Equation" r:id="rId2" imgW="3860800" imgH="266700" progId="Equation.DSMT4">
                  <p:embed/>
                </p:oleObj>
              </mc:Choice>
              <mc:Fallback>
                <p:oleObj name="Equation" r:id="rId2" imgW="3860800" imgH="266700" progId="Equation.DSMT4">
                  <p:embed/>
                  <p:pic>
                    <p:nvPicPr>
                      <p:cNvPr id="4" name="Object 8">
                        <a:extLst>
                          <a:ext uri="{FF2B5EF4-FFF2-40B4-BE49-F238E27FC236}">
                            <a16:creationId xmlns:a16="http://schemas.microsoft.com/office/drawing/2014/main" id="{A019FF65-77A2-2D4E-AB05-2E83861EFC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245" y="5910264"/>
                        <a:ext cx="7757243" cy="430212"/>
                      </a:xfrm>
                      <a:prstGeom prst="rect">
                        <a:avLst/>
                      </a:prstGeom>
                      <a:noFill/>
                      <a:ln>
                        <a:noFill/>
                      </a:ln>
                    </p:spPr>
                  </p:pic>
                </p:oleObj>
              </mc:Fallback>
            </mc:AlternateContent>
          </a:graphicData>
        </a:graphic>
      </p:graphicFrame>
      <p:pic>
        <p:nvPicPr>
          <p:cNvPr id="6" name="Picture 9" descr="FG22_04_01UN">
            <a:extLst>
              <a:ext uri="{FF2B5EF4-FFF2-40B4-BE49-F238E27FC236}">
                <a16:creationId xmlns:a16="http://schemas.microsoft.com/office/drawing/2014/main" id="{87D88F85-977D-374E-A26E-3DC30DF0E38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8657" y="5961063"/>
            <a:ext cx="127469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 name="Group 10">
            <a:extLst>
              <a:ext uri="{FF2B5EF4-FFF2-40B4-BE49-F238E27FC236}">
                <a16:creationId xmlns:a16="http://schemas.microsoft.com/office/drawing/2014/main" id="{F1A2E0EF-7F9A-244D-91EF-EB146C51C3A9}"/>
              </a:ext>
            </a:extLst>
          </p:cNvPr>
          <p:cNvGrpSpPr>
            <a:grpSpLocks/>
          </p:cNvGrpSpPr>
          <p:nvPr/>
        </p:nvGrpSpPr>
        <p:grpSpPr bwMode="auto">
          <a:xfrm>
            <a:off x="35496" y="3836989"/>
            <a:ext cx="9007673" cy="809625"/>
            <a:chOff x="113" y="2523"/>
            <a:chExt cx="5497" cy="569"/>
          </a:xfrm>
        </p:grpSpPr>
        <p:pic>
          <p:nvPicPr>
            <p:cNvPr id="8" name="Picture 13" descr="FG22_04_01UN">
              <a:extLst>
                <a:ext uri="{FF2B5EF4-FFF2-40B4-BE49-F238E27FC236}">
                  <a16:creationId xmlns:a16="http://schemas.microsoft.com/office/drawing/2014/main" id="{8002C3BC-EAAD-7445-B0FE-DF1F9924B323}"/>
                </a:ext>
              </a:extLst>
            </p:cNvPr>
            <p:cNvPicPr>
              <a:picLocks noChangeAspect="1" noChangeArrowheads="1"/>
            </p:cNvPicPr>
            <p:nvPr/>
          </p:nvPicPr>
          <p:blipFill>
            <a:blip r:embed="rId5">
              <a:extLst>
                <a:ext uri="{28A0092B-C50C-407E-A947-70E740481C1C}">
                  <a14:useLocalDpi xmlns:a14="http://schemas.microsoft.com/office/drawing/2010/main"/>
                </a:ext>
              </a:extLst>
            </a:blip>
            <a:srcRect t="-5"/>
            <a:stretch>
              <a:fillRect/>
            </a:stretch>
          </p:blipFill>
          <p:spPr bwMode="auto">
            <a:xfrm>
              <a:off x="144" y="2640"/>
              <a:ext cx="966" cy="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11">
              <a:extLst>
                <a:ext uri="{FF2B5EF4-FFF2-40B4-BE49-F238E27FC236}">
                  <a16:creationId xmlns:a16="http://schemas.microsoft.com/office/drawing/2014/main" id="{2767684B-9C83-8548-B43B-06EE0AE383DF}"/>
                </a:ext>
              </a:extLst>
            </p:cNvPr>
            <p:cNvSpPr>
              <a:spLocks noChangeArrowheads="1"/>
            </p:cNvSpPr>
            <p:nvPr/>
          </p:nvSpPr>
          <p:spPr bwMode="auto">
            <a:xfrm>
              <a:off x="113" y="2523"/>
              <a:ext cx="5497" cy="5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endParaRPr kumimoji="0" lang="zh-CN" altLang="en-US" sz="1800">
                <a:latin typeface="Calibri" charset="0"/>
                <a:ea typeface="宋体" charset="0"/>
              </a:endParaRPr>
            </a:p>
          </p:txBody>
        </p:sp>
        <p:graphicFrame>
          <p:nvGraphicFramePr>
            <p:cNvPr id="10" name="Object 12">
              <a:extLst>
                <a:ext uri="{FF2B5EF4-FFF2-40B4-BE49-F238E27FC236}">
                  <a16:creationId xmlns:a16="http://schemas.microsoft.com/office/drawing/2014/main" id="{E70CB818-F020-7645-A207-576EAF559107}"/>
                </a:ext>
              </a:extLst>
            </p:cNvPr>
            <p:cNvGraphicFramePr>
              <a:graphicFrameLocks noChangeAspect="1"/>
            </p:cNvGraphicFramePr>
            <p:nvPr/>
          </p:nvGraphicFramePr>
          <p:xfrm>
            <a:off x="1021" y="2643"/>
            <a:ext cx="4495" cy="323"/>
          </p:xfrm>
          <a:graphic>
            <a:graphicData uri="http://schemas.openxmlformats.org/presentationml/2006/ole">
              <mc:AlternateContent xmlns:mc="http://schemas.openxmlformats.org/markup-compatibility/2006">
                <mc:Choice xmlns:v="urn:schemas-microsoft-com:vml" Requires="v">
                  <p:oleObj name="Equation" r:id="rId6" imgW="3873500" imgH="266700" progId="Equation.DSMT4">
                    <p:embed/>
                  </p:oleObj>
                </mc:Choice>
                <mc:Fallback>
                  <p:oleObj name="Equation" r:id="rId6" imgW="3873500" imgH="266700" progId="Equation.DSMT4">
                    <p:embed/>
                    <p:pic>
                      <p:nvPicPr>
                        <p:cNvPr id="9" name="Object 12">
                          <a:extLst>
                            <a:ext uri="{FF2B5EF4-FFF2-40B4-BE49-F238E27FC236}">
                              <a16:creationId xmlns:a16="http://schemas.microsoft.com/office/drawing/2014/main" id="{44E97F73-E0D4-634A-9E27-7A7A08B007E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1" y="2643"/>
                          <a:ext cx="449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 name="Text Box 14">
            <a:extLst>
              <a:ext uri="{FF2B5EF4-FFF2-40B4-BE49-F238E27FC236}">
                <a16:creationId xmlns:a16="http://schemas.microsoft.com/office/drawing/2014/main" id="{6A90858C-155D-2C44-8B85-AE56F94DAF78}"/>
              </a:ext>
            </a:extLst>
          </p:cNvPr>
          <p:cNvSpPr txBox="1">
            <a:spLocks noChangeArrowheads="1"/>
          </p:cNvSpPr>
          <p:nvPr/>
        </p:nvSpPr>
        <p:spPr bwMode="auto">
          <a:xfrm>
            <a:off x="35496" y="2924177"/>
            <a:ext cx="8999538" cy="97872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spcBef>
                <a:spcPct val="50000"/>
              </a:spcBef>
            </a:pPr>
            <a:r>
              <a:rPr kumimoji="0" lang="en-US" altLang="zh-CN" dirty="0">
                <a:ln w="0"/>
                <a:effectLst>
                  <a:outerShdw blurRad="38100" dist="19050" dir="2700000" algn="tl" rotWithShape="0">
                    <a:schemeClr val="dk1">
                      <a:alpha val="40000"/>
                    </a:schemeClr>
                  </a:outerShdw>
                </a:effectLst>
              </a:rPr>
              <a:t>        </a:t>
            </a:r>
            <a:r>
              <a:rPr kumimoji="0" lang="zh-CN" altLang="en-US" dirty="0">
                <a:ln w="0"/>
                <a:effectLst>
                  <a:outerShdw blurRad="38100" dist="19050" dir="2700000" algn="tl" rotWithShape="0">
                    <a:schemeClr val="dk1">
                      <a:alpha val="40000"/>
                    </a:schemeClr>
                  </a:outerShdw>
                </a:effectLst>
              </a:rPr>
              <a:t>过氧离子</a:t>
            </a:r>
            <a:r>
              <a:rPr kumimoji="0" lang="en-US" altLang="zh-CN" dirty="0">
                <a:ln w="0"/>
                <a:effectLst>
                  <a:outerShdw blurRad="38100" dist="19050" dir="2700000" algn="tl" rotWithShape="0">
                    <a:schemeClr val="dk1">
                      <a:alpha val="40000"/>
                    </a:schemeClr>
                  </a:outerShdw>
                </a:effectLst>
              </a:rPr>
              <a:t>O</a:t>
            </a:r>
            <a:r>
              <a:rPr kumimoji="0" lang="en-US" altLang="zh-CN" baseline="-25000" dirty="0">
                <a:ln w="0"/>
                <a:effectLst>
                  <a:outerShdw blurRad="38100" dist="19050" dir="2700000" algn="tl" rotWithShape="0">
                    <a:schemeClr val="dk1">
                      <a:alpha val="40000"/>
                    </a:schemeClr>
                  </a:outerShdw>
                </a:effectLst>
              </a:rPr>
              <a:t>2</a:t>
            </a:r>
            <a:r>
              <a:rPr kumimoji="0" lang="en-US" altLang="zh-CN" baseline="30000" dirty="0">
                <a:ln w="0"/>
                <a:effectLst>
                  <a:outerShdw blurRad="38100" dist="19050" dir="2700000" algn="tl" rotWithShape="0">
                    <a:schemeClr val="dk1">
                      <a:alpha val="40000"/>
                    </a:schemeClr>
                  </a:outerShdw>
                </a:effectLst>
              </a:rPr>
              <a:t>2</a:t>
            </a:r>
            <a:r>
              <a:rPr kumimoji="0" lang="en-US" altLang="zh-CN" baseline="30000" dirty="0">
                <a:ln w="0"/>
                <a:effectLst>
                  <a:outerShdw blurRad="38100" dist="19050" dir="2700000" algn="tl" rotWithShape="0">
                    <a:schemeClr val="dk1">
                      <a:alpha val="40000"/>
                    </a:schemeClr>
                  </a:outerShdw>
                </a:effectLst>
                <a:sym typeface="Symbol" charset="2"/>
              </a:rPr>
              <a:t></a:t>
            </a:r>
            <a:r>
              <a:rPr kumimoji="0" lang="zh-CN" altLang="en-US" dirty="0">
                <a:ln w="0"/>
                <a:effectLst>
                  <a:outerShdw blurRad="38100" dist="19050" dir="2700000" algn="tl" rotWithShape="0">
                    <a:schemeClr val="dk1">
                      <a:alpha val="40000"/>
                    </a:schemeClr>
                  </a:outerShdw>
                </a:effectLst>
              </a:rPr>
              <a:t>的分子轨道只有一个</a:t>
            </a:r>
            <a:r>
              <a:rPr kumimoji="0" lang="zh-CN" altLang="en-US" dirty="0">
                <a:ln w="0"/>
                <a:effectLst>
                  <a:outerShdw blurRad="38100" dist="19050" dir="2700000" algn="tl" rotWithShape="0">
                    <a:schemeClr val="dk1">
                      <a:alpha val="40000"/>
                    </a:schemeClr>
                  </a:outerShdw>
                </a:effectLst>
                <a:sym typeface="Symbol" charset="2"/>
              </a:rPr>
              <a:t></a:t>
            </a:r>
            <a:r>
              <a:rPr kumimoji="0" lang="zh-CN" altLang="en-US" dirty="0">
                <a:ln w="0"/>
                <a:effectLst>
                  <a:outerShdw blurRad="38100" dist="19050" dir="2700000" algn="tl" rotWithShape="0">
                    <a:schemeClr val="dk1">
                      <a:alpha val="40000"/>
                    </a:schemeClr>
                  </a:outerShdw>
                </a:effectLst>
              </a:rPr>
              <a:t>键，且电子都已成对，故呈反磁性，键级为</a:t>
            </a:r>
            <a:r>
              <a:rPr kumimoji="0" lang="en-US" altLang="zh-CN" dirty="0">
                <a:ln w="0"/>
                <a:effectLst>
                  <a:outerShdw blurRad="38100" dist="19050" dir="2700000" algn="tl" rotWithShape="0">
                    <a:schemeClr val="dk1">
                      <a:alpha val="40000"/>
                    </a:schemeClr>
                  </a:outerShdw>
                </a:effectLst>
              </a:rPr>
              <a:t>1</a:t>
            </a:r>
            <a:r>
              <a:rPr kumimoji="0" lang="zh-CN" altLang="en-US" dirty="0">
                <a:ln w="0"/>
                <a:effectLst>
                  <a:outerShdw blurRad="38100" dist="19050" dir="2700000" algn="tl" rotWithShape="0">
                    <a:schemeClr val="dk1">
                      <a:alpha val="40000"/>
                    </a:schemeClr>
                  </a:outerShdw>
                </a:effectLst>
              </a:rPr>
              <a:t>。</a:t>
            </a:r>
          </a:p>
        </p:txBody>
      </p:sp>
      <p:sp>
        <p:nvSpPr>
          <p:cNvPr id="12" name="Text Box 15">
            <a:extLst>
              <a:ext uri="{FF2B5EF4-FFF2-40B4-BE49-F238E27FC236}">
                <a16:creationId xmlns:a16="http://schemas.microsoft.com/office/drawing/2014/main" id="{3E94A2FC-202F-4C4A-AA68-CCE6F8C6C97D}"/>
              </a:ext>
            </a:extLst>
          </p:cNvPr>
          <p:cNvSpPr txBox="1">
            <a:spLocks noChangeArrowheads="1"/>
          </p:cNvSpPr>
          <p:nvPr/>
        </p:nvSpPr>
        <p:spPr bwMode="auto">
          <a:xfrm>
            <a:off x="108966" y="4797427"/>
            <a:ext cx="8999538" cy="97872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spcBef>
                <a:spcPct val="50000"/>
              </a:spcBef>
            </a:pPr>
            <a:r>
              <a:rPr kumimoji="0" lang="en-US" altLang="zh-CN" dirty="0">
                <a:ln w="0"/>
                <a:effectLst>
                  <a:outerShdw blurRad="38100" dist="19050" dir="2700000" algn="tl" rotWithShape="0">
                    <a:schemeClr val="dk1">
                      <a:alpha val="40000"/>
                    </a:schemeClr>
                  </a:outerShdw>
                </a:effectLst>
              </a:rPr>
              <a:t>     </a:t>
            </a:r>
            <a:r>
              <a:rPr kumimoji="0" lang="zh-CN" altLang="en-US" dirty="0">
                <a:ln w="0"/>
                <a:effectLst>
                  <a:outerShdw blurRad="38100" dist="19050" dir="2700000" algn="tl" rotWithShape="0">
                    <a:schemeClr val="dk1">
                      <a:alpha val="40000"/>
                    </a:schemeClr>
                  </a:outerShdw>
                </a:effectLst>
              </a:rPr>
              <a:t>超氧离子</a:t>
            </a:r>
            <a:r>
              <a:rPr kumimoji="0" lang="en-US" altLang="zh-CN" dirty="0">
                <a:ln w="0"/>
                <a:effectLst>
                  <a:outerShdw blurRad="38100" dist="19050" dir="2700000" algn="tl" rotWithShape="0">
                    <a:schemeClr val="dk1">
                      <a:alpha val="40000"/>
                    </a:schemeClr>
                  </a:outerShdw>
                </a:effectLst>
              </a:rPr>
              <a:t>O</a:t>
            </a:r>
            <a:r>
              <a:rPr kumimoji="0" lang="en-US" altLang="zh-CN" baseline="-25000" dirty="0">
                <a:ln w="0"/>
                <a:effectLst>
                  <a:outerShdw blurRad="38100" dist="19050" dir="2700000" algn="tl" rotWithShape="0">
                    <a:schemeClr val="dk1">
                      <a:alpha val="40000"/>
                    </a:schemeClr>
                  </a:outerShdw>
                </a:effectLst>
              </a:rPr>
              <a:t>2</a:t>
            </a:r>
            <a:r>
              <a:rPr kumimoji="0" lang="en-US" altLang="zh-CN" baseline="30000" dirty="0">
                <a:ln w="0"/>
                <a:effectLst>
                  <a:outerShdw blurRad="38100" dist="19050" dir="2700000" algn="tl" rotWithShape="0">
                    <a:schemeClr val="dk1">
                      <a:alpha val="40000"/>
                    </a:schemeClr>
                  </a:outerShdw>
                </a:effectLst>
                <a:sym typeface="Symbol" charset="2"/>
              </a:rPr>
              <a:t></a:t>
            </a:r>
            <a:r>
              <a:rPr kumimoji="0" lang="zh-CN" altLang="en-US" dirty="0">
                <a:ln w="0"/>
                <a:effectLst>
                  <a:outerShdw blurRad="38100" dist="19050" dir="2700000" algn="tl" rotWithShape="0">
                    <a:schemeClr val="dk1">
                      <a:alpha val="40000"/>
                    </a:schemeClr>
                  </a:outerShdw>
                </a:effectLst>
              </a:rPr>
              <a:t>的分子轨道存在一个</a:t>
            </a:r>
            <a:r>
              <a:rPr kumimoji="0" lang="zh-CN" altLang="en-US" dirty="0">
                <a:ln w="0"/>
                <a:effectLst>
                  <a:outerShdw blurRad="38100" dist="19050" dir="2700000" algn="tl" rotWithShape="0">
                    <a:schemeClr val="dk1">
                      <a:alpha val="40000"/>
                    </a:schemeClr>
                  </a:outerShdw>
                </a:effectLst>
                <a:sym typeface="Symbol" charset="2"/>
              </a:rPr>
              <a:t></a:t>
            </a:r>
            <a:r>
              <a:rPr kumimoji="0" lang="zh-CN" altLang="en-US" dirty="0">
                <a:ln w="0"/>
                <a:effectLst>
                  <a:outerShdw blurRad="38100" dist="19050" dir="2700000" algn="tl" rotWithShape="0">
                    <a:schemeClr val="dk1">
                      <a:alpha val="40000"/>
                    </a:schemeClr>
                  </a:outerShdw>
                </a:effectLst>
              </a:rPr>
              <a:t>键和一个三电子键，存在未成对电子，故显顺磁性，键级为</a:t>
            </a:r>
            <a:r>
              <a:rPr kumimoji="0" lang="en-US" altLang="zh-CN" dirty="0">
                <a:ln w="0"/>
                <a:effectLst>
                  <a:outerShdw blurRad="38100" dist="19050" dir="2700000" algn="tl" rotWithShape="0">
                    <a:schemeClr val="dk1">
                      <a:alpha val="40000"/>
                    </a:schemeClr>
                  </a:outerShdw>
                </a:effectLst>
              </a:rPr>
              <a:t>1.5</a:t>
            </a:r>
            <a:r>
              <a:rPr kumimoji="0" lang="zh-CN" altLang="en-US" dirty="0">
                <a:ln w="0"/>
                <a:effectLst>
                  <a:outerShdw blurRad="38100" dist="19050" dir="2700000" algn="tl" rotWithShape="0">
                    <a:schemeClr val="dk1">
                      <a:alpha val="40000"/>
                    </a:schemeClr>
                  </a:outerShdw>
                </a:effectLst>
              </a:rPr>
              <a:t>。</a:t>
            </a:r>
          </a:p>
        </p:txBody>
      </p:sp>
      <p:grpSp>
        <p:nvGrpSpPr>
          <p:cNvPr id="13" name="Group 25">
            <a:extLst>
              <a:ext uri="{FF2B5EF4-FFF2-40B4-BE49-F238E27FC236}">
                <a16:creationId xmlns:a16="http://schemas.microsoft.com/office/drawing/2014/main" id="{C4F5A33D-C94E-914F-A987-6E5475366525}"/>
              </a:ext>
            </a:extLst>
          </p:cNvPr>
          <p:cNvGrpSpPr>
            <a:grpSpLocks/>
          </p:cNvGrpSpPr>
          <p:nvPr/>
        </p:nvGrpSpPr>
        <p:grpSpPr bwMode="auto">
          <a:xfrm>
            <a:off x="76746" y="1989138"/>
            <a:ext cx="8978012" cy="820737"/>
            <a:chOff x="480" y="1248"/>
            <a:chExt cx="5568" cy="607"/>
          </a:xfrm>
        </p:grpSpPr>
        <p:sp>
          <p:nvSpPr>
            <p:cNvPr id="14" name="Rectangle 17">
              <a:extLst>
                <a:ext uri="{FF2B5EF4-FFF2-40B4-BE49-F238E27FC236}">
                  <a16:creationId xmlns:a16="http://schemas.microsoft.com/office/drawing/2014/main" id="{CB1D4504-A406-B64B-A63E-31DE94F623E6}"/>
                </a:ext>
              </a:extLst>
            </p:cNvPr>
            <p:cNvSpPr>
              <a:spLocks noChangeArrowheads="1"/>
            </p:cNvSpPr>
            <p:nvPr/>
          </p:nvSpPr>
          <p:spPr bwMode="auto">
            <a:xfrm>
              <a:off x="480" y="1248"/>
              <a:ext cx="5568" cy="569"/>
            </a:xfrm>
            <a:prstGeom prst="rect">
              <a:avLst/>
            </a:prstGeom>
            <a:noFill/>
            <a:ln w="9525" algn="ctr">
              <a:noFill/>
              <a:miter lim="800000"/>
              <a:headEnd/>
              <a:tailEnd/>
            </a:ln>
            <a:effectLst/>
          </p:spPr>
          <p:txBody>
            <a:bodyPr wrap="none" anchor="ctr"/>
            <a:lstStyle/>
            <a:p>
              <a:pPr algn="ctr" fontAlgn="auto">
                <a:spcBef>
                  <a:spcPts val="0"/>
                </a:spcBef>
                <a:spcAft>
                  <a:spcPts val="0"/>
                </a:spcAft>
                <a:defRPr/>
              </a:pPr>
              <a:endParaRPr kumimoji="0" lang="zh-CN" altLang="zh-CN" sz="1600" b="1">
                <a:solidFill>
                  <a:srgbClr val="66FFFF"/>
                </a:solidFill>
                <a:effectLst>
                  <a:outerShdw blurRad="38100" dist="38100" dir="2700000" algn="tl">
                    <a:srgbClr val="C0C0C0"/>
                  </a:outerShdw>
                </a:effectLst>
                <a:latin typeface="+mn-lt"/>
                <a:ea typeface="黑体" pitchFamily="2" charset="-122"/>
              </a:endParaRPr>
            </a:p>
          </p:txBody>
        </p:sp>
        <p:graphicFrame>
          <p:nvGraphicFramePr>
            <p:cNvPr id="15" name="Object 18">
              <a:extLst>
                <a:ext uri="{FF2B5EF4-FFF2-40B4-BE49-F238E27FC236}">
                  <a16:creationId xmlns:a16="http://schemas.microsoft.com/office/drawing/2014/main" id="{F3E3657A-91F5-304D-8319-CC3C61EE9950}"/>
                </a:ext>
              </a:extLst>
            </p:cNvPr>
            <p:cNvGraphicFramePr>
              <a:graphicFrameLocks noChangeAspect="1"/>
            </p:cNvGraphicFramePr>
            <p:nvPr/>
          </p:nvGraphicFramePr>
          <p:xfrm>
            <a:off x="1131" y="1300"/>
            <a:ext cx="4815" cy="362"/>
          </p:xfrm>
          <a:graphic>
            <a:graphicData uri="http://schemas.openxmlformats.org/presentationml/2006/ole">
              <mc:AlternateContent xmlns:mc="http://schemas.openxmlformats.org/markup-compatibility/2006">
                <mc:Choice xmlns:v="urn:schemas-microsoft-com:vml" Requires="v">
                  <p:oleObj name="Equation" r:id="rId8" imgW="3848100" imgH="266700" progId="Equation.DSMT4">
                    <p:embed/>
                  </p:oleObj>
                </mc:Choice>
                <mc:Fallback>
                  <p:oleObj name="Equation" r:id="rId8" imgW="3848100" imgH="266700" progId="Equation.DSMT4">
                    <p:embed/>
                    <p:pic>
                      <p:nvPicPr>
                        <p:cNvPr id="14" name="Object 18">
                          <a:extLst>
                            <a:ext uri="{FF2B5EF4-FFF2-40B4-BE49-F238E27FC236}">
                              <a16:creationId xmlns:a16="http://schemas.microsoft.com/office/drawing/2014/main" id="{A9EBDEAA-131D-C646-A76E-452E5C64B7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1" y="1300"/>
                          <a:ext cx="4815"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16" name="Picture 21" descr="FG22_04_01UN">
              <a:extLst>
                <a:ext uri="{FF2B5EF4-FFF2-40B4-BE49-F238E27FC236}">
                  <a16:creationId xmlns:a16="http://schemas.microsoft.com/office/drawing/2014/main" id="{549060D1-04BF-954C-AE84-90A015BE2348}"/>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636" y="1332"/>
              <a:ext cx="221" cy="330"/>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 name="Picture 22" descr="FG22_04_01UN">
              <a:extLst>
                <a:ext uri="{FF2B5EF4-FFF2-40B4-BE49-F238E27FC236}">
                  <a16:creationId xmlns:a16="http://schemas.microsoft.com/office/drawing/2014/main" id="{25C3EA50-C7F2-E247-AA20-0109DF9B450D}"/>
                </a:ext>
              </a:extLst>
            </p:cNvPr>
            <p:cNvPicPr>
              <a:picLocks noChangeAspect="1" noChangeArrowheads="1"/>
            </p:cNvPicPr>
            <p:nvPr/>
          </p:nvPicPr>
          <p:blipFill>
            <a:blip r:embed="rId11">
              <a:extLst>
                <a:ext uri="{28A0092B-C50C-407E-A947-70E740481C1C}">
                  <a14:useLocalDpi xmlns:a14="http://schemas.microsoft.com/office/drawing/2010/main"/>
                </a:ext>
              </a:extLst>
            </a:blip>
            <a:srcRect/>
            <a:stretch>
              <a:fillRect/>
            </a:stretch>
          </p:blipFill>
          <p:spPr bwMode="auto">
            <a:xfrm>
              <a:off x="857" y="1344"/>
              <a:ext cx="203" cy="31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8" name="Text Box 23">
              <a:extLst>
                <a:ext uri="{FF2B5EF4-FFF2-40B4-BE49-F238E27FC236}">
                  <a16:creationId xmlns:a16="http://schemas.microsoft.com/office/drawing/2014/main" id="{DA1DC501-2305-714D-A9E0-1EADD3B9CDE1}"/>
                </a:ext>
              </a:extLst>
            </p:cNvPr>
            <p:cNvSpPr txBox="1">
              <a:spLocks noChangeArrowheads="1"/>
            </p:cNvSpPr>
            <p:nvPr/>
          </p:nvSpPr>
          <p:spPr bwMode="auto">
            <a:xfrm>
              <a:off x="600" y="1605"/>
              <a:ext cx="514" cy="250"/>
            </a:xfrm>
            <a:prstGeom prst="rect">
              <a:avLst/>
            </a:prstGeom>
            <a:no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49" charset="-122"/>
                </a:defRPr>
              </a:lvl1pPr>
              <a:lvl2pPr marL="742950" indent="-285750" eaLnBrk="0" hangingPunct="0">
                <a:defRPr kumimoji="1" sz="2400">
                  <a:solidFill>
                    <a:schemeClr val="tx1"/>
                  </a:solidFill>
                  <a:latin typeface="Times New Roman" pitchFamily="18" charset="0"/>
                  <a:ea typeface="黑体" pitchFamily="49" charset="-122"/>
                </a:defRPr>
              </a:lvl2pPr>
              <a:lvl3pPr marL="1143000" indent="-228600" eaLnBrk="0" hangingPunct="0">
                <a:defRPr kumimoji="1" sz="2400">
                  <a:solidFill>
                    <a:schemeClr val="tx1"/>
                  </a:solidFill>
                  <a:latin typeface="Times New Roman" pitchFamily="18" charset="0"/>
                  <a:ea typeface="黑体" pitchFamily="49" charset="-122"/>
                </a:defRPr>
              </a:lvl3pPr>
              <a:lvl4pPr marL="1600200" indent="-228600" eaLnBrk="0" hangingPunct="0">
                <a:defRPr kumimoji="1" sz="2400">
                  <a:solidFill>
                    <a:schemeClr val="tx1"/>
                  </a:solidFill>
                  <a:latin typeface="Times New Roman" pitchFamily="18" charset="0"/>
                  <a:ea typeface="黑体" pitchFamily="49" charset="-122"/>
                </a:defRPr>
              </a:lvl4pPr>
              <a:lvl5pPr marL="2057400" indent="-228600" eaLnBrk="0" hangingPunct="0">
                <a:defRPr kumimoji="1" sz="2400">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9pPr>
            </a:lstStyle>
            <a:p>
              <a:pPr algn="ctr" eaLnBrk="1" fontAlgn="auto" hangingPunct="1">
                <a:spcBef>
                  <a:spcPts val="0"/>
                </a:spcBef>
                <a:spcAft>
                  <a:spcPts val="0"/>
                </a:spcAft>
                <a:defRPr/>
              </a:pPr>
              <a:r>
                <a:rPr kumimoji="0" lang="en-US" altLang="zh-CN" sz="1600" b="1" dirty="0">
                  <a:solidFill>
                    <a:srgbClr val="002060"/>
                  </a:solidFill>
                  <a:effectLst>
                    <a:outerShdw blurRad="38100" dist="38100" dir="2700000" algn="tl">
                      <a:srgbClr val="000000">
                        <a:alpha val="43137"/>
                      </a:srgbClr>
                    </a:outerShdw>
                  </a:effectLst>
                </a:rPr>
                <a:t>Oxygen</a:t>
              </a:r>
            </a:p>
          </p:txBody>
        </p:sp>
      </p:grpSp>
      <p:sp>
        <p:nvSpPr>
          <p:cNvPr id="19" name="Text Box 23">
            <a:extLst>
              <a:ext uri="{FF2B5EF4-FFF2-40B4-BE49-F238E27FC236}">
                <a16:creationId xmlns:a16="http://schemas.microsoft.com/office/drawing/2014/main" id="{E7AFDC77-A98F-CA4C-890E-9735E436198B}"/>
              </a:ext>
            </a:extLst>
          </p:cNvPr>
          <p:cNvSpPr txBox="1">
            <a:spLocks noChangeArrowheads="1"/>
          </p:cNvSpPr>
          <p:nvPr/>
        </p:nvSpPr>
        <p:spPr bwMode="auto">
          <a:xfrm>
            <a:off x="107504" y="4458598"/>
            <a:ext cx="1282209" cy="338554"/>
          </a:xfrm>
          <a:prstGeom prst="rect">
            <a:avLst/>
          </a:prstGeom>
          <a:no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49" charset="-122"/>
              </a:defRPr>
            </a:lvl1pPr>
            <a:lvl2pPr marL="742950" indent="-285750" eaLnBrk="0" hangingPunct="0">
              <a:defRPr kumimoji="1" sz="2400">
                <a:solidFill>
                  <a:schemeClr val="tx1"/>
                </a:solidFill>
                <a:latin typeface="Times New Roman" pitchFamily="18" charset="0"/>
                <a:ea typeface="黑体" pitchFamily="49" charset="-122"/>
              </a:defRPr>
            </a:lvl2pPr>
            <a:lvl3pPr marL="1143000" indent="-228600" eaLnBrk="0" hangingPunct="0">
              <a:defRPr kumimoji="1" sz="2400">
                <a:solidFill>
                  <a:schemeClr val="tx1"/>
                </a:solidFill>
                <a:latin typeface="Times New Roman" pitchFamily="18" charset="0"/>
                <a:ea typeface="黑体" pitchFamily="49" charset="-122"/>
              </a:defRPr>
            </a:lvl3pPr>
            <a:lvl4pPr marL="1600200" indent="-228600" eaLnBrk="0" hangingPunct="0">
              <a:defRPr kumimoji="1" sz="2400">
                <a:solidFill>
                  <a:schemeClr val="tx1"/>
                </a:solidFill>
                <a:latin typeface="Times New Roman" pitchFamily="18" charset="0"/>
                <a:ea typeface="黑体" pitchFamily="49" charset="-122"/>
              </a:defRPr>
            </a:lvl4pPr>
            <a:lvl5pPr marL="2057400" indent="-228600" eaLnBrk="0" hangingPunct="0">
              <a:defRPr kumimoji="1" sz="2400">
                <a:solidFill>
                  <a:schemeClr val="tx1"/>
                </a:solidFill>
                <a:latin typeface="Times New Roman" pitchFamily="18" charset="0"/>
                <a:ea typeface="黑体"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49" charset="-122"/>
              </a:defRPr>
            </a:lvl9pPr>
          </a:lstStyle>
          <a:p>
            <a:pPr algn="ctr" eaLnBrk="1" fontAlgn="auto" hangingPunct="1">
              <a:spcBef>
                <a:spcPts val="0"/>
              </a:spcBef>
              <a:spcAft>
                <a:spcPts val="0"/>
              </a:spcAft>
              <a:defRPr/>
            </a:pPr>
            <a:r>
              <a:rPr kumimoji="0" lang="en-US" altLang="zh-CN" sz="1600" b="1" dirty="0">
                <a:solidFill>
                  <a:srgbClr val="002060"/>
                </a:solidFill>
                <a:effectLst>
                  <a:outerShdw blurRad="38100" dist="38100" dir="2700000" algn="tl">
                    <a:srgbClr val="000000">
                      <a:alpha val="43137"/>
                    </a:srgbClr>
                  </a:outerShdw>
                </a:effectLst>
              </a:rPr>
              <a:t>Peroxide ion</a:t>
            </a:r>
          </a:p>
        </p:txBody>
      </p:sp>
      <p:sp>
        <p:nvSpPr>
          <p:cNvPr id="20" name="矩形 19">
            <a:extLst>
              <a:ext uri="{FF2B5EF4-FFF2-40B4-BE49-F238E27FC236}">
                <a16:creationId xmlns:a16="http://schemas.microsoft.com/office/drawing/2014/main" id="{A0CA7A7E-141C-6940-8175-C9D14CA9B7F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1" name="矩形 20">
            <a:extLst>
              <a:ext uri="{FF2B5EF4-FFF2-40B4-BE49-F238E27FC236}">
                <a16:creationId xmlns:a16="http://schemas.microsoft.com/office/drawing/2014/main" id="{4CD5FDD1-B29C-B14F-8CFA-C87A996F2203}"/>
              </a:ext>
            </a:extLst>
          </p:cNvPr>
          <p:cNvSpPr/>
          <p:nvPr/>
        </p:nvSpPr>
        <p:spPr>
          <a:xfrm>
            <a:off x="2015853" y="188640"/>
            <a:ext cx="5112297" cy="626710"/>
          </a:xfrm>
          <a:prstGeom prst="rect">
            <a:avLst/>
          </a:prstGeom>
        </p:spPr>
        <p:txBody>
          <a:bodyPr wrap="none">
            <a:spAutoFit/>
          </a:bodyPr>
          <a:lstStyle/>
          <a:p>
            <a:pPr algn="ctr" eaLnBrk="1" hangingPunct="1">
              <a:lnSpc>
                <a:spcPct val="120000"/>
              </a:lnSpc>
              <a:spcBef>
                <a:spcPct val="50000"/>
              </a:spcBef>
              <a:buClr>
                <a:schemeClr val="tx2"/>
              </a:buClr>
            </a:pPr>
            <a:r>
              <a:rPr kumimoji="0" lang="en-US" altLang="zh-CN" sz="3200" b="1" dirty="0">
                <a:solidFill>
                  <a:srgbClr val="C00000"/>
                </a:solidFill>
                <a:effectLst>
                  <a:outerShdw blurRad="38100" dist="38100" dir="2700000" algn="tl">
                    <a:srgbClr val="C0C0C0"/>
                  </a:outerShdw>
                </a:effectLst>
              </a:rPr>
              <a:t>O</a:t>
            </a:r>
            <a:r>
              <a:rPr kumimoji="0" lang="en-US" altLang="zh-CN" sz="3200" b="1" baseline="-25000" dirty="0">
                <a:solidFill>
                  <a:srgbClr val="C00000"/>
                </a:solidFill>
                <a:effectLst>
                  <a:outerShdw blurRad="38100" dist="38100" dir="2700000" algn="tl">
                    <a:srgbClr val="C0C0C0"/>
                  </a:outerShdw>
                </a:effectLst>
              </a:rPr>
              <a:t>2</a:t>
            </a:r>
            <a:r>
              <a:rPr kumimoji="0" lang="zh-CN" altLang="en-US" sz="3200" b="1" dirty="0">
                <a:solidFill>
                  <a:srgbClr val="C00000"/>
                </a:solidFill>
                <a:effectLst>
                  <a:outerShdw blurRad="38100" dist="38100" dir="2700000" algn="tl">
                    <a:srgbClr val="C0C0C0"/>
                  </a:outerShdw>
                </a:effectLst>
              </a:rPr>
              <a:t>、</a:t>
            </a:r>
            <a:r>
              <a:rPr kumimoji="0" lang="en-US" altLang="zh-CN" sz="3200" b="1" dirty="0">
                <a:solidFill>
                  <a:srgbClr val="C00000"/>
                </a:solidFill>
                <a:effectLst>
                  <a:outerShdw blurRad="38100" dist="38100" dir="2700000" algn="tl">
                    <a:srgbClr val="C0C0C0"/>
                  </a:outerShdw>
                </a:effectLst>
              </a:rPr>
              <a:t>O</a:t>
            </a:r>
            <a:r>
              <a:rPr kumimoji="0" lang="en-US" altLang="zh-CN" sz="3200" b="1" baseline="-25000" dirty="0">
                <a:solidFill>
                  <a:srgbClr val="C00000"/>
                </a:solidFill>
                <a:effectLst>
                  <a:outerShdw blurRad="38100" dist="38100" dir="2700000" algn="tl">
                    <a:srgbClr val="C0C0C0"/>
                  </a:outerShdw>
                </a:effectLst>
              </a:rPr>
              <a:t>2</a:t>
            </a:r>
            <a:r>
              <a:rPr kumimoji="0" lang="en-US" altLang="zh-CN" sz="3200" b="1" baseline="30000" dirty="0">
                <a:solidFill>
                  <a:srgbClr val="C00000"/>
                </a:solidFill>
                <a:effectLst>
                  <a:outerShdw blurRad="38100" dist="38100" dir="2700000" algn="tl">
                    <a:srgbClr val="C0C0C0"/>
                  </a:outerShdw>
                </a:effectLst>
              </a:rPr>
              <a:t>2</a:t>
            </a:r>
            <a:r>
              <a:rPr kumimoji="0" lang="en-US" altLang="zh-CN" sz="3200" b="1" baseline="30000" dirty="0">
                <a:solidFill>
                  <a:srgbClr val="C00000"/>
                </a:solidFill>
                <a:effectLst>
                  <a:outerShdw blurRad="38100" dist="38100" dir="2700000" algn="tl">
                    <a:srgbClr val="C0C0C0"/>
                  </a:outerShdw>
                </a:effectLst>
                <a:sym typeface="Symbol" charset="2"/>
              </a:rPr>
              <a:t></a:t>
            </a:r>
            <a:r>
              <a:rPr kumimoji="0" lang="zh-CN" altLang="en-US" sz="3200" b="1" baseline="30000" dirty="0">
                <a:solidFill>
                  <a:srgbClr val="C00000"/>
                </a:solidFill>
                <a:effectLst>
                  <a:outerShdw blurRad="38100" dist="38100" dir="2700000" algn="tl">
                    <a:srgbClr val="C0C0C0"/>
                  </a:outerShdw>
                </a:effectLst>
                <a:sym typeface="Symbol" charset="2"/>
              </a:rPr>
              <a:t> </a:t>
            </a:r>
            <a:r>
              <a:rPr kumimoji="0" lang="zh-CN" altLang="en-US" sz="3200" b="1" dirty="0">
                <a:solidFill>
                  <a:srgbClr val="C00000"/>
                </a:solidFill>
                <a:effectLst>
                  <a:outerShdw blurRad="38100" dist="38100" dir="2700000" algn="tl">
                    <a:srgbClr val="C0C0C0"/>
                  </a:outerShdw>
                </a:effectLst>
              </a:rPr>
              <a:t>和 </a:t>
            </a:r>
            <a:r>
              <a:rPr kumimoji="0" lang="en-US" altLang="zh-CN" sz="3200" b="1" dirty="0">
                <a:solidFill>
                  <a:srgbClr val="C00000"/>
                </a:solidFill>
                <a:effectLst>
                  <a:outerShdw blurRad="38100" dist="38100" dir="2700000" algn="tl">
                    <a:srgbClr val="C0C0C0"/>
                  </a:outerShdw>
                </a:effectLst>
              </a:rPr>
              <a:t>O</a:t>
            </a:r>
            <a:r>
              <a:rPr kumimoji="0" lang="en-US" altLang="zh-CN" sz="3200" b="1" baseline="-25000" dirty="0">
                <a:solidFill>
                  <a:srgbClr val="C00000"/>
                </a:solidFill>
                <a:effectLst>
                  <a:outerShdw blurRad="38100" dist="38100" dir="2700000" algn="tl">
                    <a:srgbClr val="C0C0C0"/>
                  </a:outerShdw>
                </a:effectLst>
              </a:rPr>
              <a:t>2</a:t>
            </a:r>
            <a:r>
              <a:rPr kumimoji="0" lang="en-US" altLang="zh-CN" sz="3200" b="1" baseline="30000" dirty="0">
                <a:solidFill>
                  <a:srgbClr val="C00000"/>
                </a:solidFill>
                <a:effectLst>
                  <a:outerShdw blurRad="38100" dist="38100" dir="2700000" algn="tl">
                    <a:srgbClr val="C0C0C0"/>
                  </a:outerShdw>
                </a:effectLst>
                <a:sym typeface="Symbol" charset="2"/>
              </a:rPr>
              <a:t></a:t>
            </a:r>
            <a:r>
              <a:rPr kumimoji="0" lang="zh-CN" altLang="en-US" sz="3200" b="1" baseline="30000" dirty="0">
                <a:solidFill>
                  <a:srgbClr val="C00000"/>
                </a:solidFill>
                <a:effectLst>
                  <a:outerShdw blurRad="38100" dist="38100" dir="2700000" algn="tl">
                    <a:srgbClr val="C0C0C0"/>
                  </a:outerShdw>
                </a:effectLst>
                <a:sym typeface="Symbol" charset="2"/>
              </a:rPr>
              <a:t> </a:t>
            </a:r>
            <a:r>
              <a:rPr kumimoji="0" lang="zh-CN" altLang="en-US" sz="3200" b="1" dirty="0">
                <a:solidFill>
                  <a:srgbClr val="C00000"/>
                </a:solidFill>
                <a:effectLst>
                  <a:outerShdw blurRad="38100" dist="38100" dir="2700000" algn="tl">
                    <a:srgbClr val="C0C0C0"/>
                  </a:outerShdw>
                </a:effectLst>
              </a:rPr>
              <a:t>的成键特点</a:t>
            </a:r>
          </a:p>
        </p:txBody>
      </p:sp>
    </p:spTree>
    <p:extLst>
      <p:ext uri="{BB962C8B-B14F-4D97-AF65-F5344CB8AC3E}">
        <p14:creationId xmlns:p14="http://schemas.microsoft.com/office/powerpoint/2010/main" val="1019273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E3219146-09C3-BE4D-AB06-448DE5C3F2D3}"/>
              </a:ext>
            </a:extLst>
          </p:cNvPr>
          <p:cNvSpPr>
            <a:spLocks noGrp="1"/>
          </p:cNvSpPr>
          <p:nvPr>
            <p:ph type="sldNum" sz="quarter" idx="10"/>
          </p:nvPr>
        </p:nvSpPr>
        <p:spPr/>
        <p:txBody>
          <a:bodyPr/>
          <a:lstStyle/>
          <a:p>
            <a:pPr>
              <a:defRPr/>
            </a:pPr>
            <a:fld id="{F4E841EE-66BC-2C44-B4ED-9E7099E14CB5}" type="slidenum">
              <a:rPr lang="en-US" altLang="zh-CN" smtClean="0"/>
              <a:pPr>
                <a:defRPr/>
              </a:pPr>
              <a:t>49</a:t>
            </a:fld>
            <a:endParaRPr lang="en-US" altLang="zh-CN"/>
          </a:p>
        </p:txBody>
      </p:sp>
      <p:pic>
        <p:nvPicPr>
          <p:cNvPr id="3" name="Picture 2" descr="FG22_03">
            <a:extLst>
              <a:ext uri="{FF2B5EF4-FFF2-40B4-BE49-F238E27FC236}">
                <a16:creationId xmlns:a16="http://schemas.microsoft.com/office/drawing/2014/main" id="{DF0C2A53-CBE9-1E48-BDF8-C3C6F8E234B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8198" y="3417889"/>
            <a:ext cx="4895850" cy="276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a:extLst>
              <a:ext uri="{FF2B5EF4-FFF2-40B4-BE49-F238E27FC236}">
                <a16:creationId xmlns:a16="http://schemas.microsoft.com/office/drawing/2014/main" id="{1480A813-F61F-D84E-8CC3-8F021F1B1C10}"/>
              </a:ext>
            </a:extLst>
          </p:cNvPr>
          <p:cNvSpPr txBox="1">
            <a:spLocks noChangeArrowheads="1"/>
          </p:cNvSpPr>
          <p:nvPr/>
        </p:nvSpPr>
        <p:spPr bwMode="auto">
          <a:xfrm>
            <a:off x="1835156" y="241484"/>
            <a:ext cx="5616575" cy="523220"/>
          </a:xfrm>
          <a:prstGeom prst="rect">
            <a:avLst/>
          </a:prstGeom>
          <a:noFill/>
          <a:ln w="9525" algn="ctr">
            <a:noFill/>
            <a:miter lim="800000"/>
            <a:headEnd/>
            <a:tailEnd/>
          </a:ln>
          <a:effectLst/>
        </p:spPr>
        <p:txBody>
          <a:bodyPr>
            <a:spAutoFit/>
          </a:bodyPr>
          <a:lstStyle>
            <a:lvl1pPr marL="457200" indent="-457200"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66CC"/>
              </a:buClr>
              <a:buFont typeface="Wingdings" charset="2"/>
              <a:buNone/>
            </a:pPr>
            <a:r>
              <a:rPr kumimoji="0" lang="zh-CN" altLang="en-US" sz="2800" dirty="0">
                <a:ln w="0"/>
                <a:solidFill>
                  <a:srgbClr val="C00000"/>
                </a:solidFill>
                <a:effectLst>
                  <a:outerShdw blurRad="38100" dist="19050" dir="2700000" algn="tl" rotWithShape="0">
                    <a:schemeClr val="dk1">
                      <a:alpha val="40000"/>
                    </a:schemeClr>
                  </a:outerShdw>
                </a:effectLst>
              </a:rPr>
              <a:t>锂、铍的特殊性与对角线规则</a:t>
            </a:r>
          </a:p>
        </p:txBody>
      </p:sp>
      <p:sp>
        <p:nvSpPr>
          <p:cNvPr id="5" name="Text Box 8">
            <a:extLst>
              <a:ext uri="{FF2B5EF4-FFF2-40B4-BE49-F238E27FC236}">
                <a16:creationId xmlns:a16="http://schemas.microsoft.com/office/drawing/2014/main" id="{83C73D53-F98C-214E-ADAA-E44ECB08AC23}"/>
              </a:ext>
            </a:extLst>
          </p:cNvPr>
          <p:cNvSpPr txBox="1">
            <a:spLocks noChangeArrowheads="1"/>
          </p:cNvSpPr>
          <p:nvPr/>
        </p:nvSpPr>
        <p:spPr bwMode="auto">
          <a:xfrm>
            <a:off x="252047" y="1064280"/>
            <a:ext cx="8713982" cy="2130520"/>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spcBef>
                <a:spcPct val="50000"/>
              </a:spcBef>
            </a:pPr>
            <a:r>
              <a:rPr kumimoji="0" lang="zh-CN" altLang="en-US" dirty="0"/>
              <a:t>在周期表中，尤其是主族元素，各族的第一个元素往往与同族其它元素的性质差别显著，这就是第二周期元素性质的特殊性。</a:t>
            </a:r>
          </a:p>
          <a:p>
            <a:pPr eaLnBrk="1" hangingPunct="1">
              <a:lnSpc>
                <a:spcPct val="120000"/>
              </a:lnSpc>
              <a:spcBef>
                <a:spcPts val="1200"/>
              </a:spcBef>
            </a:pPr>
            <a:r>
              <a:rPr kumimoji="0" lang="zh-CN" altLang="en-US" dirty="0"/>
              <a:t>“对角线规则”：一个元素与其次周期次族的元素性质相似</a:t>
            </a:r>
            <a:endParaRPr kumimoji="0" lang="en-US" altLang="zh-CN" dirty="0"/>
          </a:p>
          <a:p>
            <a:pPr eaLnBrk="1" hangingPunct="1">
              <a:lnSpc>
                <a:spcPct val="120000"/>
              </a:lnSpc>
              <a:spcBef>
                <a:spcPts val="1200"/>
              </a:spcBef>
            </a:pPr>
            <a:r>
              <a:rPr kumimoji="0" lang="zh-CN" altLang="en-US" dirty="0"/>
              <a:t>如：</a:t>
            </a:r>
            <a:r>
              <a:rPr kumimoji="0" lang="en-US" altLang="zh-CN" dirty="0"/>
              <a:t>Li</a:t>
            </a:r>
            <a:r>
              <a:rPr kumimoji="0" lang="zh-CN" altLang="en-US" dirty="0"/>
              <a:t>与</a:t>
            </a:r>
            <a:r>
              <a:rPr kumimoji="0" lang="en-US" altLang="zh-CN" dirty="0"/>
              <a:t>Mg</a:t>
            </a:r>
            <a:r>
              <a:rPr kumimoji="0" lang="zh-CN" altLang="en-US" dirty="0"/>
              <a:t>、</a:t>
            </a:r>
            <a:r>
              <a:rPr kumimoji="0" lang="en-US" altLang="zh-CN" dirty="0"/>
              <a:t>Be</a:t>
            </a:r>
            <a:r>
              <a:rPr kumimoji="0" lang="zh-CN" altLang="en-US" dirty="0"/>
              <a:t>与</a:t>
            </a:r>
            <a:r>
              <a:rPr kumimoji="0" lang="en-US" altLang="zh-CN" dirty="0"/>
              <a:t>Al</a:t>
            </a:r>
            <a:r>
              <a:rPr kumimoji="0" lang="zh-CN" altLang="en-US" dirty="0"/>
              <a:t>、</a:t>
            </a:r>
            <a:r>
              <a:rPr kumimoji="0" lang="en-US" altLang="zh-CN" dirty="0"/>
              <a:t>B</a:t>
            </a:r>
            <a:r>
              <a:rPr kumimoji="0" lang="zh-CN" altLang="en-US" dirty="0"/>
              <a:t>与</a:t>
            </a:r>
            <a:r>
              <a:rPr kumimoji="0" lang="en-US" altLang="zh-CN" dirty="0"/>
              <a:t>Si…</a:t>
            </a:r>
            <a:r>
              <a:rPr kumimoji="0" lang="zh-CN" altLang="en-US" dirty="0"/>
              <a:t>等等。</a:t>
            </a:r>
          </a:p>
        </p:txBody>
      </p:sp>
      <p:sp>
        <p:nvSpPr>
          <p:cNvPr id="6" name="AutoShape 9">
            <a:extLst>
              <a:ext uri="{FF2B5EF4-FFF2-40B4-BE49-F238E27FC236}">
                <a16:creationId xmlns:a16="http://schemas.microsoft.com/office/drawing/2014/main" id="{8156B07D-EC2D-3E44-B12D-16457A922DBB}"/>
              </a:ext>
            </a:extLst>
          </p:cNvPr>
          <p:cNvSpPr>
            <a:spLocks noChangeArrowheads="1"/>
          </p:cNvSpPr>
          <p:nvPr/>
        </p:nvSpPr>
        <p:spPr bwMode="auto">
          <a:xfrm>
            <a:off x="5292080" y="3561905"/>
            <a:ext cx="3762815" cy="2603399"/>
          </a:xfrm>
          <a:prstGeom prst="wedgeRoundRectCallout">
            <a:avLst>
              <a:gd name="adj1" fmla="val -61048"/>
              <a:gd name="adj2" fmla="val 22330"/>
              <a:gd name="adj3" fmla="val 16667"/>
            </a:avLst>
          </a:prstGeom>
          <a:gradFill rotWithShape="0">
            <a:gsLst>
              <a:gs pos="0">
                <a:srgbClr val="57FFFF"/>
              </a:gs>
              <a:gs pos="50000">
                <a:srgbClr val="57FFFF">
                  <a:gamma/>
                  <a:tint val="0"/>
                  <a:invGamma/>
                </a:srgbClr>
              </a:gs>
              <a:gs pos="100000">
                <a:srgbClr val="57FFFF"/>
              </a:gs>
            </a:gsLst>
            <a:lin ang="5400000" scaled="1"/>
          </a:gradFill>
          <a:ln w="9525">
            <a:solidFill>
              <a:schemeClr val="tx2"/>
            </a:solidFill>
            <a:miter lim="800000"/>
            <a:headEnd/>
            <a:tailEnd/>
          </a:ln>
          <a:effectLst/>
        </p:spPr>
        <p:txBody>
          <a:bodyPr lIns="0" tIns="0" rIns="0" bIns="0"/>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lnSpc>
                <a:spcPct val="120000"/>
              </a:lnSpc>
            </a:pPr>
            <a:r>
              <a:rPr kumimoji="0" lang="zh-CN" altLang="en-US">
                <a:latin typeface="Calibri" charset="0"/>
              </a:rPr>
              <a:t>对角线规则</a:t>
            </a:r>
          </a:p>
          <a:p>
            <a:pPr eaLnBrk="1" hangingPunct="1">
              <a:lnSpc>
                <a:spcPct val="120000"/>
              </a:lnSpc>
              <a:spcBef>
                <a:spcPct val="30000"/>
              </a:spcBef>
            </a:pPr>
            <a:r>
              <a:rPr kumimoji="0" lang="zh-CN" altLang="en-US" sz="2000" dirty="0">
                <a:latin typeface="Calibri" charset="0"/>
              </a:rPr>
              <a:t>一般说来，正离子的电荷越高，其极化能力越强，而半径越大，极化能力则越弱。两种效应在对角线上互相抵消，导致对应的元素性质相似。</a:t>
            </a:r>
          </a:p>
        </p:txBody>
      </p:sp>
      <p:sp>
        <p:nvSpPr>
          <p:cNvPr id="7" name="矩形 6">
            <a:extLst>
              <a:ext uri="{FF2B5EF4-FFF2-40B4-BE49-F238E27FC236}">
                <a16:creationId xmlns:a16="http://schemas.microsoft.com/office/drawing/2014/main" id="{900AC55B-C92C-534B-B8A9-33FC7403512A}"/>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圆角矩形 7">
            <a:extLst>
              <a:ext uri="{FF2B5EF4-FFF2-40B4-BE49-F238E27FC236}">
                <a16:creationId xmlns:a16="http://schemas.microsoft.com/office/drawing/2014/main" id="{8737CBEB-8761-DE9D-9017-BAF485FCB1B7}"/>
              </a:ext>
            </a:extLst>
          </p:cNvPr>
          <p:cNvSpPr/>
          <p:nvPr/>
        </p:nvSpPr>
        <p:spPr>
          <a:xfrm rot="2624471">
            <a:off x="-130930" y="4126006"/>
            <a:ext cx="2701764" cy="705759"/>
          </a:xfrm>
          <a:prstGeom prst="roundRect">
            <a:avLst/>
          </a:prstGeom>
          <a:solidFill>
            <a:srgbClr val="FFFF00">
              <a:alpha val="5300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47C40F33-311F-307E-023E-F434474ECCAF}"/>
              </a:ext>
            </a:extLst>
          </p:cNvPr>
          <p:cNvSpPr/>
          <p:nvPr/>
        </p:nvSpPr>
        <p:spPr>
          <a:xfrm rot="2624471">
            <a:off x="1195361" y="4117768"/>
            <a:ext cx="2701764" cy="705759"/>
          </a:xfrm>
          <a:prstGeom prst="roundRect">
            <a:avLst/>
          </a:prstGeom>
          <a:solidFill>
            <a:srgbClr val="FFFF00">
              <a:alpha val="5300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4598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灯片编号占位符 1">
            <a:extLst>
              <a:ext uri="{FF2B5EF4-FFF2-40B4-BE49-F238E27FC236}">
                <a16:creationId xmlns:a16="http://schemas.microsoft.com/office/drawing/2014/main" id="{63E920E7-6E07-5248-9BEE-3AFC29B2D182}"/>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C7EE720-7D23-0047-A405-045D1969200A}" type="slidenum">
              <a:rPr lang="en-US" altLang="zh-CN" sz="1400" b="0">
                <a:solidFill>
                  <a:schemeClr val="tx1"/>
                </a:solidFill>
                <a:ea typeface="黑体" panose="02010609060101010101" pitchFamily="49" charset="-122"/>
              </a:rPr>
              <a:pPr>
                <a:spcBef>
                  <a:spcPct val="0"/>
                </a:spcBef>
                <a:buFontTx/>
                <a:buNone/>
              </a:pPr>
              <a:t>5</a:t>
            </a:fld>
            <a:endParaRPr lang="en-US" altLang="zh-CN" sz="1400" b="0">
              <a:solidFill>
                <a:schemeClr val="tx1"/>
              </a:solidFill>
              <a:ea typeface="黑体" panose="02010609060101010101" pitchFamily="49" charset="-122"/>
            </a:endParaRPr>
          </a:p>
        </p:txBody>
      </p:sp>
      <p:pic>
        <p:nvPicPr>
          <p:cNvPr id="18435" name="Picture 7">
            <a:extLst>
              <a:ext uri="{FF2B5EF4-FFF2-40B4-BE49-F238E27FC236}">
                <a16:creationId xmlns:a16="http://schemas.microsoft.com/office/drawing/2014/main" id="{3CD2DB21-F3DB-5340-98C4-0A6E5DEE01C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1680" y="4365104"/>
            <a:ext cx="6336704" cy="23587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30594" name="Text Box 2">
            <a:extLst>
              <a:ext uri="{FF2B5EF4-FFF2-40B4-BE49-F238E27FC236}">
                <a16:creationId xmlns:a16="http://schemas.microsoft.com/office/drawing/2014/main" id="{0E545246-B667-A345-BEF3-FC42BAD74E6F}"/>
              </a:ext>
            </a:extLst>
          </p:cNvPr>
          <p:cNvSpPr txBox="1">
            <a:spLocks noChangeArrowheads="1"/>
          </p:cNvSpPr>
          <p:nvPr/>
        </p:nvSpPr>
        <p:spPr bwMode="auto">
          <a:xfrm>
            <a:off x="323528" y="395953"/>
            <a:ext cx="8445499"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3200" b="1" dirty="0">
                <a:solidFill>
                  <a:srgbClr val="CC0000"/>
                </a:solidFill>
                <a:effectLst>
                  <a:outerShdw blurRad="38100" dist="38100" dir="2700000" algn="tl">
                    <a:srgbClr val="C0C0C0"/>
                  </a:outerShdw>
                </a:effectLst>
              </a:rPr>
              <a:t>第十一章    元素化学概论</a:t>
            </a:r>
          </a:p>
        </p:txBody>
      </p:sp>
      <p:sp>
        <p:nvSpPr>
          <p:cNvPr id="2030595" name="Text Box 3">
            <a:extLst>
              <a:ext uri="{FF2B5EF4-FFF2-40B4-BE49-F238E27FC236}">
                <a16:creationId xmlns:a16="http://schemas.microsoft.com/office/drawing/2014/main" id="{7D98B806-70E6-5E4D-8EAF-BD22DB44C297}"/>
              </a:ext>
            </a:extLst>
          </p:cNvPr>
          <p:cNvSpPr txBox="1">
            <a:spLocks noChangeArrowheads="1"/>
          </p:cNvSpPr>
          <p:nvPr/>
        </p:nvSpPr>
        <p:spPr bwMode="auto">
          <a:xfrm>
            <a:off x="683568" y="1052736"/>
            <a:ext cx="7920880" cy="2971006"/>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spcAft>
                <a:spcPct val="20000"/>
              </a:spcAft>
              <a:buFontTx/>
              <a:buNone/>
              <a:defRPr/>
            </a:pPr>
            <a:r>
              <a:rPr kumimoji="0" lang="en-US" altLang="zh-CN"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11.1   </a:t>
            </a:r>
            <a:r>
              <a:rPr kumimoji="0" lang="zh-CN" altLang="en-U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元素在自然界中的存在形态及丰度</a:t>
            </a:r>
          </a:p>
          <a:p>
            <a:pPr eaLnBrk="1" hangingPunct="1">
              <a:lnSpc>
                <a:spcPct val="120000"/>
              </a:lnSpc>
              <a:spcBef>
                <a:spcPct val="0"/>
              </a:spcBef>
              <a:spcAft>
                <a:spcPct val="20000"/>
              </a:spcAft>
              <a:buNone/>
              <a:defRPr/>
            </a:pPr>
            <a:r>
              <a:rPr kumimoji="0" lang="en-US" altLang="zh-Han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1</a:t>
            </a:r>
            <a:r>
              <a:rPr kumimoji="0" lang="en-US" altLang="zh-CN"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1</a:t>
            </a:r>
            <a:r>
              <a:rPr kumimoji="0" lang="en-US" altLang="zh-Han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.2</a:t>
            </a:r>
            <a:r>
              <a:rPr kumimoji="0" lang="zh-Hans" altLang="en-U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kumimoji="0" lang="en-US" altLang="zh-CN" sz="2800" i="1"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s</a:t>
            </a:r>
            <a:r>
              <a:rPr kumimoji="0" lang="en-US" altLang="zh-CN"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kumimoji="0" lang="zh-CN" altLang="en-U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区元素</a:t>
            </a:r>
            <a:endParaRPr kumimoji="0" lang="en-US" altLang="zh-Han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endParaRPr>
          </a:p>
          <a:p>
            <a:pPr eaLnBrk="1" hangingPunct="1">
              <a:lnSpc>
                <a:spcPct val="120000"/>
              </a:lnSpc>
              <a:spcBef>
                <a:spcPct val="0"/>
              </a:spcBef>
              <a:spcAft>
                <a:spcPct val="20000"/>
              </a:spcAft>
              <a:buNone/>
              <a:defRPr/>
            </a:pPr>
            <a:r>
              <a:rPr kumimoji="0" lang="en-US" altLang="zh-CN"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11.3   </a:t>
            </a:r>
            <a:r>
              <a:rPr kumimoji="0" lang="en-US" altLang="zh-CN" sz="2800" i="1"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p</a:t>
            </a:r>
            <a:r>
              <a:rPr kumimoji="0" lang="en-US" altLang="zh-CN"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kumimoji="0" lang="zh-CN" altLang="en-U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区元素</a:t>
            </a:r>
            <a:endParaRPr kumimoji="0" lang="en-US" altLang="zh-CN"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endParaRPr>
          </a:p>
          <a:p>
            <a:pPr eaLnBrk="1" hangingPunct="1">
              <a:lnSpc>
                <a:spcPct val="120000"/>
              </a:lnSpc>
              <a:spcBef>
                <a:spcPct val="0"/>
              </a:spcBef>
              <a:spcAft>
                <a:spcPct val="20000"/>
              </a:spcAft>
              <a:buFontTx/>
              <a:buNone/>
              <a:defRPr/>
            </a:pPr>
            <a:r>
              <a:rPr kumimoji="0" lang="en-US" altLang="zh-Han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1</a:t>
            </a:r>
            <a:r>
              <a:rPr kumimoji="0" lang="en-US" altLang="zh-CN"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1</a:t>
            </a:r>
            <a:r>
              <a:rPr kumimoji="0" lang="en-US" altLang="zh-Han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.4   </a:t>
            </a:r>
            <a:r>
              <a:rPr kumimoji="0" lang="en-US" altLang="zh-Hans" sz="2800" i="1"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d</a:t>
            </a:r>
            <a:r>
              <a:rPr kumimoji="0" lang="zh-CN" altLang="en-U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 区元素</a:t>
            </a:r>
            <a:endParaRPr kumimoji="0" lang="en-US" altLang="zh-CN"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endParaRPr>
          </a:p>
          <a:p>
            <a:pPr eaLnBrk="1" hangingPunct="1">
              <a:lnSpc>
                <a:spcPct val="120000"/>
              </a:lnSpc>
              <a:spcBef>
                <a:spcPct val="0"/>
              </a:spcBef>
              <a:spcAft>
                <a:spcPct val="20000"/>
              </a:spcAft>
              <a:buFontTx/>
              <a:buNone/>
              <a:defRPr/>
            </a:pPr>
            <a:r>
              <a:rPr kumimoji="0" lang="en-US" altLang="zh-CN"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11.5</a:t>
            </a:r>
            <a:r>
              <a:rPr kumimoji="0" lang="zh-CN" altLang="en-U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   </a:t>
            </a:r>
            <a:r>
              <a:rPr kumimoji="0" lang="en-US" altLang="zh-CN" sz="2800" i="1"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f</a:t>
            </a:r>
            <a:r>
              <a:rPr kumimoji="0" lang="zh-CN" altLang="en-U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rPr>
              <a:t>  区元素</a:t>
            </a:r>
            <a:endParaRPr kumimoji="0" lang="en-US" altLang="zh-Hans" sz="2800" dirty="0">
              <a:solidFill>
                <a:schemeClr val="accent2"/>
              </a:solidFill>
              <a:effectLst>
                <a:outerShdw blurRad="38100" dist="38100" dir="2700000" algn="tl">
                  <a:srgbClr val="C0C0C0"/>
                </a:outerShdw>
              </a:effectLst>
              <a:latin typeface="Arial" panose="020B0604020202020204" pitchFamily="34" charset="0"/>
              <a:ea typeface="黑体" panose="02010609060101010101" pitchFamily="49"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29F7C3-7AF0-084E-993B-A805EABC4609}"/>
              </a:ext>
            </a:extLst>
          </p:cNvPr>
          <p:cNvSpPr>
            <a:spLocks noGrp="1"/>
          </p:cNvSpPr>
          <p:nvPr>
            <p:ph type="sldNum" sz="quarter" idx="12"/>
          </p:nvPr>
        </p:nvSpPr>
        <p:spPr>
          <a:xfrm>
            <a:off x="1" y="6480000"/>
            <a:ext cx="418306" cy="396000"/>
          </a:xfrm>
          <a:prstGeom prst="rect">
            <a:avLst/>
          </a:prstGeom>
        </p:spPr>
        <p:txBody>
          <a:bodyPr vert="horz" lIns="91440" tIns="45720" rIns="91440" bIns="45720" rtlCol="0" anchor="ctr"/>
          <a:lstStyle>
            <a:defPPr>
              <a:defRPr lang="zh-CN"/>
            </a:defPPr>
            <a:lvl1pPr algn="l" rtl="0" fontAlgn="base">
              <a:spcBef>
                <a:spcPct val="0"/>
              </a:spcBef>
              <a:spcAft>
                <a:spcPct val="0"/>
              </a:spcAft>
              <a:defRPr kumimoji="1" sz="1200" kern="1200">
                <a:solidFill>
                  <a:schemeClr val="tx1">
                    <a:tint val="75000"/>
                  </a:schemeClr>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fld id="{F32996CC-1D28-6241-8C6B-4A2C005E6D1D}" type="slidenum">
              <a:rPr lang="en-US" altLang="zh-CN" smtClean="0"/>
              <a:pPr/>
              <a:t>50</a:t>
            </a:fld>
            <a:endParaRPr lang="en-US" altLang="zh-CN"/>
          </a:p>
        </p:txBody>
      </p:sp>
      <p:sp>
        <p:nvSpPr>
          <p:cNvPr id="3" name="Rectangle 39">
            <a:extLst>
              <a:ext uri="{FF2B5EF4-FFF2-40B4-BE49-F238E27FC236}">
                <a16:creationId xmlns:a16="http://schemas.microsoft.com/office/drawing/2014/main" id="{090F5072-11B7-244D-88BA-7BFD7CC419A6}"/>
              </a:ext>
            </a:extLst>
          </p:cNvPr>
          <p:cNvSpPr>
            <a:spLocks noChangeArrowheads="1"/>
          </p:cNvSpPr>
          <p:nvPr/>
        </p:nvSpPr>
        <p:spPr bwMode="auto">
          <a:xfrm>
            <a:off x="1619672" y="188640"/>
            <a:ext cx="6120680"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dirty="0">
                <a:solidFill>
                  <a:srgbClr val="C00000"/>
                </a:solidFill>
                <a:latin typeface="Arial" panose="020B0604020202020204" pitchFamily="34" charset="0"/>
                <a:ea typeface="黑体" panose="02010609060101010101" pitchFamily="49" charset="-122"/>
              </a:rPr>
              <a:t>对角线规则 </a:t>
            </a:r>
            <a:r>
              <a:rPr lang="en-US" altLang="zh-CN" dirty="0">
                <a:solidFill>
                  <a:srgbClr val="C00000"/>
                </a:solidFill>
                <a:latin typeface="Arial" panose="020B0604020202020204" pitchFamily="34" charset="0"/>
                <a:ea typeface="黑体" panose="02010609060101010101" pitchFamily="49" charset="-122"/>
              </a:rPr>
              <a:t>-</a:t>
            </a:r>
            <a:r>
              <a:rPr lang="zh-CN" altLang="en-US" dirty="0">
                <a:solidFill>
                  <a:srgbClr val="C00000"/>
                </a:solidFill>
                <a:latin typeface="Arial" panose="020B0604020202020204" pitchFamily="34" charset="0"/>
                <a:ea typeface="黑体" panose="02010609060101010101" pitchFamily="49" charset="-122"/>
              </a:rPr>
              <a:t> </a:t>
            </a:r>
            <a:r>
              <a:rPr lang="en-GB" altLang="zh-CN" dirty="0">
                <a:solidFill>
                  <a:srgbClr val="C00000"/>
                </a:solidFill>
                <a:latin typeface="Arial" panose="020B0604020202020204" pitchFamily="34" charset="0"/>
                <a:ea typeface="黑体" panose="02010609060101010101" pitchFamily="49" charset="-122"/>
              </a:rPr>
              <a:t>Li</a:t>
            </a:r>
            <a:r>
              <a:rPr lang="zh-CN" altLang="en-US" dirty="0">
                <a:solidFill>
                  <a:srgbClr val="C00000"/>
                </a:solidFill>
                <a:latin typeface="Arial" panose="020B0604020202020204" pitchFamily="34" charset="0"/>
                <a:ea typeface="黑体" panose="02010609060101010101" pitchFamily="49" charset="-122"/>
              </a:rPr>
              <a:t>与</a:t>
            </a:r>
            <a:r>
              <a:rPr lang="en-GB" altLang="zh-CN" dirty="0">
                <a:solidFill>
                  <a:srgbClr val="C00000"/>
                </a:solidFill>
                <a:latin typeface="Arial" panose="020B0604020202020204" pitchFamily="34" charset="0"/>
                <a:ea typeface="黑体" panose="02010609060101010101" pitchFamily="49" charset="-122"/>
              </a:rPr>
              <a:t>Mg</a:t>
            </a:r>
            <a:r>
              <a:rPr lang="zh-CN" altLang="en-US" dirty="0">
                <a:solidFill>
                  <a:srgbClr val="C00000"/>
                </a:solidFill>
                <a:latin typeface="Arial" panose="020B0604020202020204" pitchFamily="34" charset="0"/>
                <a:ea typeface="黑体" panose="02010609060101010101" pitchFamily="49" charset="-122"/>
              </a:rPr>
              <a:t>的相似性</a:t>
            </a:r>
          </a:p>
        </p:txBody>
      </p:sp>
      <p:sp>
        <p:nvSpPr>
          <p:cNvPr id="4" name="矩形 3">
            <a:extLst>
              <a:ext uri="{FF2B5EF4-FFF2-40B4-BE49-F238E27FC236}">
                <a16:creationId xmlns:a16="http://schemas.microsoft.com/office/drawing/2014/main" id="{16C60CA6-C112-6048-BAAD-A4D19892FEBC}"/>
              </a:ext>
            </a:extLst>
          </p:cNvPr>
          <p:cNvSpPr/>
          <p:nvPr/>
        </p:nvSpPr>
        <p:spPr bwMode="auto">
          <a:xfrm>
            <a:off x="-78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3">
            <a:extLst>
              <a:ext uri="{FF2B5EF4-FFF2-40B4-BE49-F238E27FC236}">
                <a16:creationId xmlns:a16="http://schemas.microsoft.com/office/drawing/2014/main" id="{45A9AB88-3E74-ED45-A35F-8433105A6B6C}"/>
              </a:ext>
            </a:extLst>
          </p:cNvPr>
          <p:cNvSpPr txBox="1">
            <a:spLocks noChangeArrowheads="1"/>
          </p:cNvSpPr>
          <p:nvPr/>
        </p:nvSpPr>
        <p:spPr bwMode="auto">
          <a:xfrm>
            <a:off x="161764" y="1268760"/>
            <a:ext cx="8820472" cy="3614003"/>
          </a:xfrm>
          <a:prstGeom prst="rect">
            <a:avLst/>
          </a:prstGeom>
          <a:solidFill>
            <a:schemeClr val="accent6">
              <a:lumMod val="40000"/>
              <a:lumOff val="60000"/>
            </a:schemeClr>
          </a:solidFill>
          <a:ln>
            <a:noFill/>
          </a:ln>
          <a:effectLst/>
        </p:spPr>
        <p:txBody>
          <a:bodyPr wrap="square">
            <a:spAutoFit/>
          </a:bodyPr>
          <a:lstStyle/>
          <a:p>
            <a:pPr eaLnBrk="1" hangingPunct="1">
              <a:lnSpc>
                <a:spcPct val="120000"/>
              </a:lnSpc>
              <a:spcBef>
                <a:spcPts val="1200"/>
              </a:spcBef>
            </a:pPr>
            <a:r>
              <a:rPr lang="en-US" altLang="zh-CN" dirty="0">
                <a:ea typeface="楷体_GB2312" pitchFamily="49" charset="-122"/>
              </a:rPr>
              <a:t>①  </a:t>
            </a:r>
            <a:r>
              <a:rPr kumimoji="0" lang="en-US" altLang="zh-CN" dirty="0">
                <a:ln w="0"/>
                <a:effectLst>
                  <a:outerShdw blurRad="38100" dist="19050" dir="2700000" algn="tl" rotWithShape="0">
                    <a:schemeClr val="dk1">
                      <a:alpha val="40000"/>
                    </a:schemeClr>
                  </a:outerShdw>
                </a:effectLst>
              </a:rPr>
              <a:t>Li</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Mg </a:t>
            </a:r>
            <a:r>
              <a:rPr kumimoji="0" lang="zh-CN" altLang="en-US" dirty="0">
                <a:ln w="0"/>
                <a:effectLst>
                  <a:outerShdw blurRad="38100" dist="19050" dir="2700000" algn="tl" rotWithShape="0">
                    <a:schemeClr val="dk1">
                      <a:alpha val="40000"/>
                    </a:schemeClr>
                  </a:outerShdw>
                </a:effectLst>
              </a:rPr>
              <a:t>在氧气中燃烧生成</a:t>
            </a:r>
            <a:r>
              <a:rPr kumimoji="0" lang="zh-CN" altLang="en-US" dirty="0">
                <a:ln w="0"/>
                <a:solidFill>
                  <a:srgbClr val="0000FF"/>
                </a:solidFill>
                <a:effectLst>
                  <a:outerShdw blurRad="38100" dist="19050" dir="2700000" algn="tl" rotWithShape="0">
                    <a:schemeClr val="dk1">
                      <a:alpha val="40000"/>
                    </a:schemeClr>
                  </a:outerShdw>
                </a:effectLst>
              </a:rPr>
              <a:t>氧化物</a:t>
            </a:r>
            <a:r>
              <a:rPr kumimoji="0" lang="zh-CN" altLang="en-US" dirty="0">
                <a:ln w="0"/>
                <a:effectLst>
                  <a:outerShdw blurRad="38100" dist="19050" dir="2700000" algn="tl" rotWithShape="0">
                    <a:schemeClr val="dk1">
                      <a:alpha val="40000"/>
                    </a:schemeClr>
                  </a:outerShdw>
                </a:effectLst>
              </a:rPr>
              <a:t>；</a:t>
            </a:r>
            <a:endParaRPr kumimoji="0" lang="en-US" altLang="zh-CN" dirty="0">
              <a:ln w="0"/>
              <a:effectLst>
                <a:outerShdw blurRad="38100" dist="19050" dir="2700000" algn="tl" rotWithShape="0">
                  <a:schemeClr val="dk1">
                    <a:alpha val="40000"/>
                  </a:schemeClr>
                </a:outerShdw>
              </a:effectLst>
            </a:endParaRPr>
          </a:p>
          <a:p>
            <a:pPr eaLnBrk="1" hangingPunct="1">
              <a:lnSpc>
                <a:spcPct val="120000"/>
              </a:lnSpc>
              <a:spcBef>
                <a:spcPts val="300"/>
              </a:spcBef>
            </a:pPr>
            <a:r>
              <a:rPr kumimoji="0" lang="en-US" altLang="zh-CN" dirty="0">
                <a:ln w="0"/>
                <a:effectLst>
                  <a:outerShdw blurRad="38100" dist="19050" dir="2700000" algn="tl" rotWithShape="0">
                    <a:schemeClr val="dk1">
                      <a:alpha val="40000"/>
                    </a:schemeClr>
                  </a:outerShdw>
                </a:effectLst>
              </a:rPr>
              <a:t>                      </a:t>
            </a:r>
            <a:r>
              <a:rPr kumimoji="0" lang="zh-CN" altLang="en-US" dirty="0">
                <a:ln w="0"/>
                <a:effectLst>
                  <a:outerShdw blurRad="38100" dist="19050" dir="2700000" algn="tl" rotWithShape="0">
                    <a:schemeClr val="dk1">
                      <a:alpha val="40000"/>
                    </a:schemeClr>
                  </a:outerShdw>
                </a:effectLst>
              </a:rPr>
              <a:t>其他</a:t>
            </a:r>
            <a:r>
              <a:rPr kumimoji="0" lang="en-US" altLang="zh-CN" dirty="0">
                <a:ln w="0"/>
                <a:effectLst>
                  <a:outerShdw blurRad="38100" dist="19050" dir="2700000" algn="tl" rotWithShape="0">
                    <a:schemeClr val="dk1">
                      <a:alpha val="40000"/>
                    </a:schemeClr>
                  </a:outerShdw>
                </a:effectLst>
              </a:rPr>
              <a:t>IA</a:t>
            </a:r>
            <a:r>
              <a:rPr kumimoji="0" lang="zh-CN" altLang="en-US" dirty="0">
                <a:ln w="0"/>
                <a:effectLst>
                  <a:outerShdw blurRad="38100" dist="19050" dir="2700000" algn="tl" rotWithShape="0">
                    <a:schemeClr val="dk1">
                      <a:alpha val="40000"/>
                    </a:schemeClr>
                  </a:outerShdw>
                </a:effectLst>
              </a:rPr>
              <a:t>族元素则生成过氧化物和超氧化物；</a:t>
            </a:r>
            <a:endParaRPr kumimoji="0" lang="en-US" altLang="zh-CN" dirty="0">
              <a:ln w="0"/>
              <a:effectLst>
                <a:outerShdw blurRad="38100" dist="19050" dir="2700000" algn="tl" rotWithShape="0">
                  <a:schemeClr val="dk1">
                    <a:alpha val="40000"/>
                  </a:schemeClr>
                </a:outerShdw>
              </a:effectLst>
            </a:endParaRPr>
          </a:p>
          <a:p>
            <a:pPr eaLnBrk="1" hangingPunct="1">
              <a:lnSpc>
                <a:spcPct val="120000"/>
              </a:lnSpc>
              <a:spcBef>
                <a:spcPts val="1200"/>
              </a:spcBef>
            </a:pPr>
            <a:r>
              <a:rPr lang="zh-CN" altLang="en-US" dirty="0">
                <a:ea typeface="楷体_GB2312" pitchFamily="49" charset="-122"/>
              </a:rPr>
              <a:t>② </a:t>
            </a:r>
            <a:r>
              <a:rPr lang="en-US" altLang="zh-CN" dirty="0">
                <a:ea typeface="楷体_GB2312" pitchFamily="49" charset="-122"/>
              </a:rPr>
              <a:t> </a:t>
            </a:r>
            <a:r>
              <a:rPr kumimoji="0" lang="en-US" altLang="zh-CN" dirty="0">
                <a:ln w="0"/>
                <a:effectLst>
                  <a:outerShdw blurRad="38100" dist="19050" dir="2700000" algn="tl" rotWithShape="0">
                    <a:schemeClr val="dk1">
                      <a:alpha val="40000"/>
                    </a:schemeClr>
                  </a:outerShdw>
                </a:effectLst>
              </a:rPr>
              <a:t>Li</a:t>
            </a:r>
            <a:r>
              <a:rPr kumimoji="0" lang="en-US" altLang="zh-CN" baseline="30000" dirty="0">
                <a:ln w="0"/>
                <a:effectLst>
                  <a:outerShdw blurRad="38100" dist="19050" dir="2700000" algn="tl" rotWithShape="0">
                    <a:schemeClr val="dk1">
                      <a:alpha val="40000"/>
                    </a:schemeClr>
                  </a:outerShdw>
                </a:effectLst>
              </a:rPr>
              <a:t>+</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Mg</a:t>
            </a:r>
            <a:r>
              <a:rPr kumimoji="0" lang="en-US" altLang="zh-CN" baseline="30000" dirty="0">
                <a:ln w="0"/>
                <a:effectLst>
                  <a:outerShdw blurRad="38100" dist="19050" dir="2700000" algn="tl" rotWithShape="0">
                    <a:schemeClr val="dk1">
                      <a:alpha val="40000"/>
                    </a:schemeClr>
                  </a:outerShdw>
                </a:effectLst>
              </a:rPr>
              <a:t>2+ </a:t>
            </a:r>
            <a:r>
              <a:rPr kumimoji="0" lang="zh-CN" altLang="en-US" dirty="0">
                <a:ln w="0"/>
                <a:effectLst>
                  <a:outerShdw blurRad="38100" dist="19050" dir="2700000" algn="tl" rotWithShape="0">
                    <a:schemeClr val="dk1">
                      <a:alpha val="40000"/>
                    </a:schemeClr>
                  </a:outerShdw>
                </a:effectLst>
              </a:rPr>
              <a:t>的氟化物、碳酸盐、磷酸盐均</a:t>
            </a:r>
            <a:r>
              <a:rPr kumimoji="0" lang="zh-CN" altLang="en-US" dirty="0">
                <a:ln w="0"/>
                <a:solidFill>
                  <a:srgbClr val="0000FF"/>
                </a:solidFill>
                <a:effectLst>
                  <a:outerShdw blurRad="38100" dist="19050" dir="2700000" algn="tl" rotWithShape="0">
                    <a:schemeClr val="dk1">
                      <a:alpha val="40000"/>
                    </a:schemeClr>
                  </a:outerShdw>
                </a:effectLst>
              </a:rPr>
              <a:t>难</a:t>
            </a:r>
            <a:r>
              <a:rPr kumimoji="0" lang="en-US" altLang="zh-CN" dirty="0">
                <a:ln w="0"/>
                <a:solidFill>
                  <a:srgbClr val="0000FF"/>
                </a:solidFill>
                <a:effectLst>
                  <a:outerShdw blurRad="38100" dist="19050" dir="2700000" algn="tl" rotWithShape="0">
                    <a:schemeClr val="dk1">
                      <a:alpha val="40000"/>
                    </a:schemeClr>
                  </a:outerShdw>
                </a:effectLst>
              </a:rPr>
              <a:t>(</a:t>
            </a:r>
            <a:r>
              <a:rPr kumimoji="0" lang="zh-CN" altLang="en-US" dirty="0">
                <a:ln w="0"/>
                <a:solidFill>
                  <a:srgbClr val="0000FF"/>
                </a:solidFill>
                <a:effectLst>
                  <a:outerShdw blurRad="38100" dist="19050" dir="2700000" algn="tl" rotWithShape="0">
                    <a:schemeClr val="dk1">
                      <a:alpha val="40000"/>
                    </a:schemeClr>
                  </a:outerShdw>
                </a:effectLst>
              </a:rPr>
              <a:t>微</a:t>
            </a:r>
            <a:r>
              <a:rPr kumimoji="0" lang="en-US" altLang="zh-CN" dirty="0">
                <a:ln w="0"/>
                <a:solidFill>
                  <a:srgbClr val="0000FF"/>
                </a:solidFill>
                <a:effectLst>
                  <a:outerShdw blurRad="38100" dist="19050" dir="2700000" algn="tl" rotWithShape="0">
                    <a:schemeClr val="dk1">
                      <a:alpha val="40000"/>
                    </a:schemeClr>
                  </a:outerShdw>
                </a:effectLst>
              </a:rPr>
              <a:t>)</a:t>
            </a:r>
            <a:r>
              <a:rPr kumimoji="0" lang="zh-CN" altLang="en-US" dirty="0">
                <a:ln w="0"/>
                <a:solidFill>
                  <a:srgbClr val="0000FF"/>
                </a:solidFill>
                <a:effectLst>
                  <a:outerShdw blurRad="38100" dist="19050" dir="2700000" algn="tl" rotWithShape="0">
                    <a:schemeClr val="dk1">
                      <a:alpha val="40000"/>
                    </a:schemeClr>
                  </a:outerShdw>
                </a:effectLst>
              </a:rPr>
              <a:t>溶于水</a:t>
            </a:r>
            <a:r>
              <a:rPr kumimoji="0" lang="zh-CN" altLang="en-US" dirty="0">
                <a:ln w="0"/>
                <a:effectLst>
                  <a:outerShdw blurRad="38100" dist="19050" dir="2700000" algn="tl" rotWithShape="0">
                    <a:schemeClr val="dk1">
                      <a:alpha val="40000"/>
                    </a:schemeClr>
                  </a:outerShdw>
                </a:effectLst>
              </a:rPr>
              <a:t>；</a:t>
            </a:r>
            <a:endParaRPr kumimoji="0" lang="en-US" altLang="zh-CN" dirty="0">
              <a:ln w="0"/>
              <a:effectLst>
                <a:outerShdw blurRad="38100" dist="19050" dir="2700000" algn="tl" rotWithShape="0">
                  <a:schemeClr val="dk1">
                    <a:alpha val="40000"/>
                  </a:schemeClr>
                </a:outerShdw>
              </a:effectLst>
            </a:endParaRPr>
          </a:p>
          <a:p>
            <a:pPr eaLnBrk="1" hangingPunct="1">
              <a:lnSpc>
                <a:spcPct val="120000"/>
              </a:lnSpc>
              <a:spcBef>
                <a:spcPts val="300"/>
              </a:spcBef>
            </a:pPr>
            <a:r>
              <a:rPr kumimoji="0" lang="en-US" altLang="zh-CN" dirty="0">
                <a:ln w="0"/>
                <a:effectLst>
                  <a:outerShdw blurRad="38100" dist="19050" dir="2700000" algn="tl" rotWithShape="0">
                    <a:schemeClr val="dk1">
                      <a:alpha val="40000"/>
                    </a:schemeClr>
                  </a:outerShdw>
                </a:effectLst>
              </a:rPr>
              <a:t>                      </a:t>
            </a:r>
            <a:r>
              <a:rPr kumimoji="0" lang="zh-CN" altLang="en-US" dirty="0">
                <a:ln w="0"/>
                <a:effectLst>
                  <a:outerShdw blurRad="38100" dist="19050" dir="2700000" algn="tl" rotWithShape="0">
                    <a:schemeClr val="dk1">
                      <a:alpha val="40000"/>
                    </a:schemeClr>
                  </a:outerShdw>
                </a:effectLst>
              </a:rPr>
              <a:t>其他</a:t>
            </a:r>
            <a:r>
              <a:rPr kumimoji="0" lang="en-US" altLang="zh-CN" dirty="0">
                <a:ln w="0"/>
                <a:effectLst>
                  <a:outerShdw blurRad="38100" dist="19050" dir="2700000" algn="tl" rotWithShape="0">
                    <a:schemeClr val="dk1">
                      <a:alpha val="40000"/>
                    </a:schemeClr>
                  </a:outerShdw>
                </a:effectLst>
              </a:rPr>
              <a:t>IA</a:t>
            </a:r>
            <a:r>
              <a:rPr kumimoji="0" lang="zh-CN" altLang="en-US" dirty="0">
                <a:ln w="0"/>
                <a:effectLst>
                  <a:outerShdw blurRad="38100" dist="19050" dir="2700000" algn="tl" rotWithShape="0">
                    <a:schemeClr val="dk1">
                      <a:alpha val="40000"/>
                    </a:schemeClr>
                  </a:outerShdw>
                </a:effectLst>
              </a:rPr>
              <a:t>族元素相应化合物为易溶盐；</a:t>
            </a:r>
            <a:endParaRPr kumimoji="0" lang="en-US" altLang="zh-CN" dirty="0">
              <a:ln w="0"/>
              <a:effectLst>
                <a:outerShdw blurRad="38100" dist="19050" dir="2700000" algn="tl" rotWithShape="0">
                  <a:schemeClr val="dk1">
                    <a:alpha val="40000"/>
                  </a:schemeClr>
                </a:outerShdw>
              </a:effectLst>
            </a:endParaRPr>
          </a:p>
          <a:p>
            <a:pPr eaLnBrk="1" hangingPunct="1">
              <a:lnSpc>
                <a:spcPct val="120000"/>
              </a:lnSpc>
              <a:spcBef>
                <a:spcPts val="1200"/>
              </a:spcBef>
            </a:pPr>
            <a:r>
              <a:rPr lang="zh-CN" altLang="en-US" dirty="0">
                <a:ea typeface="楷体_GB2312" pitchFamily="49" charset="-122"/>
              </a:rPr>
              <a:t>③ </a:t>
            </a:r>
            <a:r>
              <a:rPr lang="en-US" altLang="zh-CN" dirty="0">
                <a:ea typeface="楷体_GB2312" pitchFamily="49" charset="-122"/>
              </a:rPr>
              <a:t> </a:t>
            </a:r>
            <a:r>
              <a:rPr kumimoji="0" lang="en-US" altLang="zh-CN" dirty="0">
                <a:ln w="0"/>
                <a:effectLst>
                  <a:outerShdw blurRad="38100" dist="19050" dir="2700000" algn="tl" rotWithShape="0">
                    <a:schemeClr val="dk1">
                      <a:alpha val="40000"/>
                    </a:schemeClr>
                  </a:outerShdw>
                </a:effectLst>
              </a:rPr>
              <a:t>Li</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Mg </a:t>
            </a:r>
            <a:r>
              <a:rPr kumimoji="0" lang="zh-CN" altLang="en-US" dirty="0">
                <a:ln w="0"/>
                <a:effectLst>
                  <a:outerShdw blurRad="38100" dist="19050" dir="2700000" algn="tl" rotWithShape="0">
                    <a:schemeClr val="dk1">
                      <a:alpha val="40000"/>
                    </a:schemeClr>
                  </a:outerShdw>
                </a:effectLst>
              </a:rPr>
              <a:t>能直接和氮反应生成</a:t>
            </a:r>
            <a:r>
              <a:rPr kumimoji="0" lang="zh-CN" altLang="en-US" dirty="0">
                <a:ln w="0"/>
                <a:solidFill>
                  <a:srgbClr val="0000FF"/>
                </a:solidFill>
                <a:effectLst>
                  <a:outerShdw blurRad="38100" dist="19050" dir="2700000" algn="tl" rotWithShape="0">
                    <a:schemeClr val="dk1">
                      <a:alpha val="40000"/>
                    </a:schemeClr>
                  </a:outerShdw>
                </a:effectLst>
              </a:rPr>
              <a:t>氮化物</a:t>
            </a:r>
            <a:r>
              <a:rPr kumimoji="0" lang="zh-CN" altLang="en-US" dirty="0">
                <a:ln w="0"/>
                <a:effectLst>
                  <a:outerShdw blurRad="38100" dist="19050" dir="2700000" algn="tl" rotWithShape="0">
                    <a:schemeClr val="dk1">
                      <a:alpha val="40000"/>
                    </a:schemeClr>
                  </a:outerShdw>
                </a:effectLst>
              </a:rPr>
              <a:t>；</a:t>
            </a:r>
            <a:endParaRPr kumimoji="0" lang="en-US" altLang="zh-CN" dirty="0">
              <a:ln w="0"/>
              <a:effectLst>
                <a:outerShdw blurRad="38100" dist="19050" dir="2700000" algn="tl" rotWithShape="0">
                  <a:schemeClr val="dk1">
                    <a:alpha val="40000"/>
                  </a:schemeClr>
                </a:outerShdw>
              </a:effectLst>
            </a:endParaRPr>
          </a:p>
          <a:p>
            <a:pPr eaLnBrk="1" hangingPunct="1">
              <a:lnSpc>
                <a:spcPct val="120000"/>
              </a:lnSpc>
              <a:spcBef>
                <a:spcPts val="300"/>
              </a:spcBef>
            </a:pPr>
            <a:r>
              <a:rPr kumimoji="0" lang="en-US" altLang="zh-CN" dirty="0">
                <a:ln w="0"/>
                <a:effectLst>
                  <a:outerShdw blurRad="38100" dist="19050" dir="2700000" algn="tl" rotWithShape="0">
                    <a:schemeClr val="dk1">
                      <a:alpha val="40000"/>
                    </a:schemeClr>
                  </a:outerShdw>
                </a:effectLst>
              </a:rPr>
              <a:t>                      </a:t>
            </a:r>
            <a:r>
              <a:rPr kumimoji="0" lang="zh-CN" altLang="en-US" dirty="0">
                <a:ln w="0"/>
                <a:effectLst>
                  <a:outerShdw blurRad="38100" dist="19050" dir="2700000" algn="tl" rotWithShape="0">
                    <a:schemeClr val="dk1">
                      <a:alpha val="40000"/>
                    </a:schemeClr>
                  </a:outerShdw>
                </a:effectLst>
              </a:rPr>
              <a:t>其他</a:t>
            </a:r>
            <a:r>
              <a:rPr kumimoji="0" lang="en-US" altLang="zh-CN" dirty="0">
                <a:ln w="0"/>
                <a:effectLst>
                  <a:outerShdw blurRad="38100" dist="19050" dir="2700000" algn="tl" rotWithShape="0">
                    <a:schemeClr val="dk1">
                      <a:alpha val="40000"/>
                    </a:schemeClr>
                  </a:outerShdw>
                </a:effectLst>
              </a:rPr>
              <a:t>IA</a:t>
            </a:r>
            <a:r>
              <a:rPr kumimoji="0" lang="zh-CN" altLang="en-US" dirty="0">
                <a:ln w="0"/>
                <a:effectLst>
                  <a:outerShdw blurRad="38100" dist="19050" dir="2700000" algn="tl" rotWithShape="0">
                    <a:schemeClr val="dk1">
                      <a:alpha val="40000"/>
                    </a:schemeClr>
                  </a:outerShdw>
                </a:effectLst>
              </a:rPr>
              <a:t>族元素则不能直接和氮作用；</a:t>
            </a:r>
            <a:endParaRPr kumimoji="0" lang="en-US" altLang="zh-CN" dirty="0">
              <a:ln w="0"/>
              <a:effectLst>
                <a:outerShdw blurRad="38100" dist="19050" dir="2700000" algn="tl" rotWithShape="0">
                  <a:schemeClr val="dk1">
                    <a:alpha val="40000"/>
                  </a:schemeClr>
                </a:outerShdw>
              </a:effectLst>
            </a:endParaRPr>
          </a:p>
          <a:p>
            <a:pPr eaLnBrk="1" hangingPunct="1">
              <a:lnSpc>
                <a:spcPct val="120000"/>
              </a:lnSpc>
              <a:spcBef>
                <a:spcPts val="300"/>
              </a:spcBef>
            </a:pPr>
            <a:r>
              <a:rPr lang="zh-CN" altLang="en-US" dirty="0">
                <a:ea typeface="楷体_GB2312" pitchFamily="49" charset="-122"/>
              </a:rPr>
              <a:t>④ </a:t>
            </a:r>
            <a:r>
              <a:rPr kumimoji="0" lang="en-US" altLang="zh-CN" dirty="0">
                <a:ln w="0"/>
                <a:effectLst>
                  <a:outerShdw blurRad="38100" dist="19050" dir="2700000" algn="tl" rotWithShape="0">
                    <a:schemeClr val="dk1">
                      <a:alpha val="40000"/>
                    </a:schemeClr>
                  </a:outerShdw>
                </a:effectLst>
              </a:rPr>
              <a:t>Li</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Mg </a:t>
            </a:r>
            <a:r>
              <a:rPr kumimoji="0" lang="zh-CN" altLang="en-US" dirty="0">
                <a:ln w="0"/>
                <a:effectLst>
                  <a:outerShdw blurRad="38100" dist="19050" dir="2700000" algn="tl" rotWithShape="0">
                    <a:schemeClr val="dk1">
                      <a:alpha val="40000"/>
                    </a:schemeClr>
                  </a:outerShdw>
                </a:effectLst>
              </a:rPr>
              <a:t>能直接和碳反应生成</a:t>
            </a:r>
            <a:r>
              <a:rPr kumimoji="0" lang="zh-CN" altLang="en-US" dirty="0">
                <a:ln w="0"/>
                <a:solidFill>
                  <a:srgbClr val="0000FF"/>
                </a:solidFill>
                <a:effectLst>
                  <a:outerShdw blurRad="38100" dist="19050" dir="2700000" algn="tl" rotWithShape="0">
                    <a:schemeClr val="dk1">
                      <a:alpha val="40000"/>
                    </a:schemeClr>
                  </a:outerShdw>
                </a:effectLst>
              </a:rPr>
              <a:t>碳化物</a:t>
            </a:r>
            <a:r>
              <a:rPr kumimoji="0" lang="en-US" altLang="zh-CN" dirty="0">
                <a:ln w="0"/>
                <a:solidFill>
                  <a:srgbClr val="0000FF"/>
                </a:solidFill>
                <a:effectLst>
                  <a:outerShdw blurRad="38100" dist="19050" dir="2700000" algn="tl" rotWithShape="0">
                    <a:schemeClr val="dk1">
                      <a:alpha val="40000"/>
                    </a:schemeClr>
                  </a:outerShdw>
                </a:effectLst>
              </a:rPr>
              <a:t> </a:t>
            </a:r>
            <a:r>
              <a:rPr kumimoji="0" lang="en-US" altLang="zh-CN" dirty="0">
                <a:ln w="0"/>
                <a:effectLst>
                  <a:outerShdw blurRad="38100" dist="19050" dir="2700000" algn="tl" rotWithShape="0">
                    <a:schemeClr val="dk1">
                      <a:alpha val="40000"/>
                    </a:schemeClr>
                  </a:outerShdw>
                </a:effectLst>
              </a:rPr>
              <a:t>Li</a:t>
            </a:r>
            <a:r>
              <a:rPr kumimoji="0" lang="en-US" altLang="zh-CN" baseline="-25000" dirty="0">
                <a:ln w="0"/>
                <a:effectLst>
                  <a:outerShdw blurRad="38100" dist="19050" dir="2700000" algn="tl" rotWithShape="0">
                    <a:schemeClr val="dk1">
                      <a:alpha val="40000"/>
                    </a:schemeClr>
                  </a:outerShdw>
                </a:effectLst>
              </a:rPr>
              <a:t>2</a:t>
            </a:r>
            <a:r>
              <a:rPr kumimoji="0" lang="en-US" altLang="zh-CN" dirty="0">
                <a:ln w="0"/>
                <a:effectLst>
                  <a:outerShdw blurRad="38100" dist="19050" dir="2700000" algn="tl" rotWithShape="0">
                    <a:schemeClr val="dk1">
                      <a:alpha val="40000"/>
                    </a:schemeClr>
                  </a:outerShdw>
                </a:effectLst>
              </a:rPr>
              <a:t>C</a:t>
            </a:r>
            <a:r>
              <a:rPr kumimoji="0" lang="en-US" altLang="zh-CN" baseline="-25000" dirty="0">
                <a:ln w="0"/>
                <a:effectLst>
                  <a:outerShdw blurRad="38100" dist="19050" dir="2700000" algn="tl" rotWithShape="0">
                    <a:schemeClr val="dk1">
                      <a:alpha val="40000"/>
                    </a:schemeClr>
                  </a:outerShdw>
                </a:effectLst>
              </a:rPr>
              <a:t>2</a:t>
            </a:r>
            <a:r>
              <a:rPr kumimoji="0" lang="en-US" altLang="zh-CN" dirty="0">
                <a:ln w="0"/>
                <a:effectLst>
                  <a:outerShdw blurRad="38100" dist="19050" dir="2700000" algn="tl" rotWithShape="0">
                    <a:schemeClr val="dk1">
                      <a:alpha val="40000"/>
                    </a:schemeClr>
                  </a:outerShdw>
                </a:effectLst>
              </a:rPr>
              <a:t>, Mg</a:t>
            </a:r>
            <a:r>
              <a:rPr kumimoji="0" lang="en-US" altLang="zh-CN" baseline="-25000" dirty="0">
                <a:ln w="0"/>
                <a:effectLst>
                  <a:outerShdw blurRad="38100" dist="19050" dir="2700000" algn="tl" rotWithShape="0">
                    <a:schemeClr val="dk1">
                      <a:alpha val="40000"/>
                    </a:schemeClr>
                  </a:outerShdw>
                </a:effectLst>
              </a:rPr>
              <a:t>2</a:t>
            </a:r>
            <a:r>
              <a:rPr kumimoji="0" lang="en-US" altLang="zh-CN" dirty="0">
                <a:ln w="0"/>
                <a:effectLst>
                  <a:outerShdw blurRad="38100" dist="19050" dir="2700000" algn="tl" rotWithShape="0">
                    <a:schemeClr val="dk1">
                      <a:alpha val="40000"/>
                    </a:schemeClr>
                  </a:outerShdw>
                </a:effectLst>
              </a:rPr>
              <a:t>C</a:t>
            </a:r>
            <a:r>
              <a:rPr kumimoji="0" lang="en-US" altLang="zh-CN" baseline="-25000" dirty="0">
                <a:ln w="0"/>
                <a:effectLst>
                  <a:outerShdw blurRad="38100" dist="19050" dir="2700000" algn="tl" rotWithShape="0">
                    <a:schemeClr val="dk1">
                      <a:alpha val="40000"/>
                    </a:schemeClr>
                  </a:outerShdw>
                </a:effectLst>
              </a:rPr>
              <a:t>3</a:t>
            </a:r>
            <a:r>
              <a:rPr kumimoji="0" lang="zh-CN" altLang="en-US" dirty="0">
                <a:ln w="0"/>
                <a:effectLst>
                  <a:outerShdw blurRad="38100" dist="19050" dir="2700000" algn="tl" rotWithShape="0">
                    <a:schemeClr val="dk1">
                      <a:alpha val="40000"/>
                    </a:schemeClr>
                  </a:outerShdw>
                </a:effectLst>
              </a:rPr>
              <a:t>；</a:t>
            </a:r>
            <a:endParaRPr kumimoji="0" lang="en-US" altLang="zh-CN"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969765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CA468052-1112-B643-B84B-D026739423BB}"/>
              </a:ext>
            </a:extLst>
          </p:cNvPr>
          <p:cNvSpPr>
            <a:spLocks noGrp="1"/>
          </p:cNvSpPr>
          <p:nvPr>
            <p:ph type="sldNum" sz="quarter" idx="10"/>
          </p:nvPr>
        </p:nvSpPr>
        <p:spPr/>
        <p:txBody>
          <a:bodyPr/>
          <a:lstStyle/>
          <a:p>
            <a:pPr>
              <a:defRPr/>
            </a:pPr>
            <a:fld id="{F4E841EE-66BC-2C44-B4ED-9E7099E14CB5}" type="slidenum">
              <a:rPr lang="en-US" altLang="zh-CN" smtClean="0"/>
              <a:pPr>
                <a:defRPr/>
              </a:pPr>
              <a:t>51</a:t>
            </a:fld>
            <a:endParaRPr lang="en-US" altLang="zh-CN"/>
          </a:p>
        </p:txBody>
      </p:sp>
      <p:sp>
        <p:nvSpPr>
          <p:cNvPr id="3" name="Text Box 3">
            <a:extLst>
              <a:ext uri="{FF2B5EF4-FFF2-40B4-BE49-F238E27FC236}">
                <a16:creationId xmlns:a16="http://schemas.microsoft.com/office/drawing/2014/main" id="{A37C1AE5-747A-D44D-A07B-47E6D947CB85}"/>
              </a:ext>
            </a:extLst>
          </p:cNvPr>
          <p:cNvSpPr txBox="1">
            <a:spLocks noChangeArrowheads="1"/>
          </p:cNvSpPr>
          <p:nvPr/>
        </p:nvSpPr>
        <p:spPr bwMode="auto">
          <a:xfrm>
            <a:off x="251521" y="1124744"/>
            <a:ext cx="8496944" cy="3342453"/>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10000"/>
              </a:lnSpc>
              <a:spcBef>
                <a:spcPts val="0"/>
              </a:spcBef>
            </a:pPr>
            <a:r>
              <a:rPr kumimoji="0" lang="en-US" altLang="zh-CN" dirty="0">
                <a:ln w="0"/>
                <a:effectLst>
                  <a:outerShdw blurRad="38100" dist="19050" dir="2700000" algn="tl" rotWithShape="0">
                    <a:schemeClr val="dk1">
                      <a:alpha val="40000"/>
                    </a:schemeClr>
                  </a:outerShdw>
                </a:effectLst>
              </a:rPr>
              <a:t>         IA</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IIA</a:t>
            </a:r>
            <a:r>
              <a:rPr kumimoji="0" lang="zh-CN" altLang="en-US" dirty="0">
                <a:ln w="0"/>
                <a:effectLst>
                  <a:outerShdw blurRad="38100" dist="19050" dir="2700000" algn="tl" rotWithShape="0">
                    <a:schemeClr val="dk1">
                      <a:alpha val="40000"/>
                    </a:schemeClr>
                  </a:outerShdw>
                </a:effectLst>
              </a:rPr>
              <a:t>族元素的氧化物、氢氧化物有很强的碱性，只有</a:t>
            </a:r>
            <a:r>
              <a:rPr kumimoji="0" lang="en-US" altLang="zh-CN" dirty="0">
                <a:ln w="0"/>
                <a:effectLst>
                  <a:outerShdw blurRad="38100" dist="19050" dir="2700000" algn="tl" rotWithShape="0">
                    <a:schemeClr val="dk1">
                      <a:alpha val="40000"/>
                    </a:schemeClr>
                  </a:outerShdw>
                </a:effectLst>
              </a:rPr>
              <a:t>Be(OH)</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为两性。</a:t>
            </a:r>
          </a:p>
          <a:p>
            <a:pPr eaLnBrk="1" hangingPunct="1">
              <a:lnSpc>
                <a:spcPct val="110000"/>
              </a:lnSpc>
              <a:spcBef>
                <a:spcPts val="0"/>
              </a:spcBef>
            </a:pPr>
            <a:r>
              <a:rPr kumimoji="0" lang="zh-CN" altLang="en-US" dirty="0">
                <a:ln w="0"/>
                <a:effectLst>
                  <a:outerShdw blurRad="38100" dist="19050" dir="2700000" algn="tl" rotWithShape="0">
                    <a:schemeClr val="dk1">
                      <a:alpha val="40000"/>
                    </a:schemeClr>
                  </a:outerShdw>
                </a:effectLst>
              </a:rPr>
              <a:t>        碱性的强弱可用中心离子</a:t>
            </a:r>
            <a:r>
              <a:rPr kumimoji="0" lang="en-US" altLang="zh-CN" dirty="0" err="1">
                <a:ln w="0"/>
                <a:effectLst>
                  <a:outerShdw blurRad="38100" dist="19050" dir="2700000" algn="tl" rotWithShape="0">
                    <a:schemeClr val="dk1">
                      <a:alpha val="40000"/>
                    </a:schemeClr>
                  </a:outerShdw>
                </a:effectLst>
              </a:rPr>
              <a:t>M</a:t>
            </a:r>
            <a:r>
              <a:rPr kumimoji="0" lang="en-US" altLang="zh-CN" baseline="30000" dirty="0" err="1">
                <a:ln w="0"/>
                <a:effectLst>
                  <a:outerShdw blurRad="38100" dist="19050" dir="2700000" algn="tl" rotWithShape="0">
                    <a:schemeClr val="dk1">
                      <a:alpha val="40000"/>
                    </a:schemeClr>
                  </a:outerShdw>
                </a:effectLst>
              </a:rPr>
              <a:t>n</a:t>
            </a:r>
            <a:r>
              <a:rPr kumimoji="0" lang="en-US" altLang="zh-CN" baseline="30000" dirty="0">
                <a:ln w="0"/>
                <a:effectLst>
                  <a:outerShdw blurRad="38100" dist="19050" dir="2700000" algn="tl" rotWithShape="0">
                    <a:schemeClr val="dk1">
                      <a:alpha val="40000"/>
                    </a:schemeClr>
                  </a:outerShdw>
                </a:effectLst>
              </a:rPr>
              <a:t>+</a:t>
            </a:r>
            <a:r>
              <a:rPr kumimoji="0" lang="zh-CN" altLang="en-US" dirty="0">
                <a:ln w="0"/>
                <a:effectLst>
                  <a:outerShdw blurRad="38100" dist="19050" dir="2700000" algn="tl" rotWithShape="0">
                    <a:schemeClr val="dk1">
                      <a:alpha val="40000"/>
                    </a:schemeClr>
                  </a:outerShdw>
                </a:effectLst>
              </a:rPr>
              <a:t>的离子势</a:t>
            </a:r>
            <a:r>
              <a:rPr kumimoji="0" lang="zh-CN" altLang="en-US" i="1" dirty="0">
                <a:ln w="0"/>
                <a:effectLst>
                  <a:outerShdw blurRad="38100" dist="19050" dir="2700000" algn="tl" rotWithShape="0">
                    <a:schemeClr val="dk1">
                      <a:alpha val="40000"/>
                    </a:schemeClr>
                  </a:outerShdw>
                </a:effectLst>
                <a:sym typeface="Symbol" charset="2"/>
              </a:rPr>
              <a:t></a:t>
            </a:r>
            <a:r>
              <a:rPr kumimoji="0" lang="zh-CN" altLang="en-US" dirty="0">
                <a:ln w="0"/>
                <a:effectLst>
                  <a:outerShdw blurRad="38100" dist="19050" dir="2700000" algn="tl" rotWithShape="0">
                    <a:schemeClr val="dk1">
                      <a:alpha val="40000"/>
                    </a:schemeClr>
                  </a:outerShdw>
                </a:effectLst>
              </a:rPr>
              <a:t>来判断：</a:t>
            </a:r>
          </a:p>
          <a:p>
            <a:pPr eaLnBrk="1" hangingPunct="1">
              <a:lnSpc>
                <a:spcPct val="110000"/>
              </a:lnSpc>
              <a:spcBef>
                <a:spcPts val="0"/>
              </a:spcBef>
            </a:pPr>
            <a:r>
              <a:rPr kumimoji="0" lang="zh-CN" altLang="en-US" dirty="0">
                <a:ln w="0"/>
                <a:effectLst>
                  <a:outerShdw blurRad="38100" dist="19050" dir="2700000" algn="tl" rotWithShape="0">
                    <a:schemeClr val="dk1">
                      <a:alpha val="40000"/>
                    </a:schemeClr>
                  </a:outerShdw>
                </a:effectLst>
              </a:rPr>
              <a:t>            		离子势 </a:t>
            </a:r>
            <a:r>
              <a:rPr kumimoji="0" lang="zh-CN" altLang="en-US" i="1" dirty="0">
                <a:ln w="0"/>
                <a:solidFill>
                  <a:srgbClr val="0000CC"/>
                </a:solidFill>
                <a:effectLst>
                  <a:outerShdw blurRad="38100" dist="19050" dir="2700000" algn="tl" rotWithShape="0">
                    <a:schemeClr val="dk1">
                      <a:alpha val="40000"/>
                    </a:schemeClr>
                  </a:outerShdw>
                </a:effectLst>
                <a:sym typeface="Symbol" charset="2"/>
              </a:rPr>
              <a:t></a:t>
            </a:r>
            <a:r>
              <a:rPr kumimoji="0" lang="zh-CN" altLang="en-US" dirty="0">
                <a:ln w="0"/>
                <a:solidFill>
                  <a:srgbClr val="0000CC"/>
                </a:solidFill>
                <a:effectLst>
                  <a:outerShdw blurRad="38100" dist="19050" dir="2700000" algn="tl" rotWithShape="0">
                    <a:schemeClr val="dk1">
                      <a:alpha val="40000"/>
                    </a:schemeClr>
                  </a:outerShdw>
                </a:effectLst>
                <a:sym typeface="Symbol" charset="2"/>
              </a:rPr>
              <a:t> </a:t>
            </a:r>
            <a:r>
              <a:rPr kumimoji="0" lang="en-US" altLang="zh-CN" dirty="0">
                <a:ln w="0"/>
                <a:solidFill>
                  <a:srgbClr val="0000CC"/>
                </a:solidFill>
                <a:effectLst>
                  <a:outerShdw blurRad="38100" dist="19050" dir="2700000" algn="tl" rotWithShape="0">
                    <a:schemeClr val="dk1">
                      <a:alpha val="40000"/>
                    </a:schemeClr>
                  </a:outerShdw>
                </a:effectLst>
              </a:rPr>
              <a:t>= </a:t>
            </a:r>
            <a:r>
              <a:rPr kumimoji="0" lang="en-US" altLang="zh-CN" i="1" dirty="0">
                <a:ln w="0"/>
                <a:solidFill>
                  <a:srgbClr val="0000CC"/>
                </a:solidFill>
                <a:effectLst>
                  <a:outerShdw blurRad="38100" dist="19050" dir="2700000" algn="tl" rotWithShape="0">
                    <a:schemeClr val="dk1">
                      <a:alpha val="40000"/>
                    </a:schemeClr>
                  </a:outerShdw>
                </a:effectLst>
              </a:rPr>
              <a:t>Z</a:t>
            </a:r>
            <a:r>
              <a:rPr kumimoji="0" lang="en-US" altLang="zh-CN" dirty="0">
                <a:ln w="0"/>
                <a:solidFill>
                  <a:srgbClr val="0000CC"/>
                </a:solidFill>
                <a:effectLst>
                  <a:outerShdw blurRad="38100" dist="19050" dir="2700000" algn="tl" rotWithShape="0">
                    <a:schemeClr val="dk1">
                      <a:alpha val="40000"/>
                    </a:schemeClr>
                  </a:outerShdw>
                </a:effectLst>
              </a:rPr>
              <a:t>/</a:t>
            </a:r>
            <a:r>
              <a:rPr kumimoji="0" lang="en-US" altLang="zh-CN" i="1" dirty="0">
                <a:ln w="0"/>
                <a:solidFill>
                  <a:srgbClr val="0000CC"/>
                </a:solidFill>
                <a:effectLst>
                  <a:outerShdw blurRad="38100" dist="19050" dir="2700000" algn="tl" rotWithShape="0">
                    <a:schemeClr val="dk1">
                      <a:alpha val="40000"/>
                    </a:schemeClr>
                  </a:outerShdw>
                </a:effectLst>
              </a:rPr>
              <a:t>r</a:t>
            </a:r>
          </a:p>
          <a:p>
            <a:pPr eaLnBrk="1" hangingPunct="1">
              <a:lnSpc>
                <a:spcPct val="110000"/>
              </a:lnSpc>
              <a:spcBef>
                <a:spcPts val="0"/>
              </a:spcBef>
            </a:pPr>
            <a:r>
              <a:rPr kumimoji="0" lang="zh-CN" altLang="en-US" dirty="0">
                <a:ln w="0"/>
                <a:effectLst>
                  <a:outerShdw blurRad="38100" dist="19050" dir="2700000" algn="tl" rotWithShape="0">
                    <a:schemeClr val="dk1">
                      <a:alpha val="40000"/>
                    </a:schemeClr>
                  </a:outerShdw>
                </a:effectLst>
              </a:rPr>
              <a:t>其中</a:t>
            </a:r>
            <a:r>
              <a:rPr kumimoji="0" lang="en-US" altLang="zh-CN" i="1" dirty="0">
                <a:ln w="0"/>
                <a:effectLst>
                  <a:outerShdw blurRad="38100" dist="19050" dir="2700000" algn="tl" rotWithShape="0">
                    <a:schemeClr val="dk1">
                      <a:alpha val="40000"/>
                    </a:schemeClr>
                  </a:outerShdw>
                </a:effectLst>
              </a:rPr>
              <a:t>Z</a:t>
            </a:r>
            <a:r>
              <a:rPr kumimoji="0" lang="zh-CN" altLang="en-US" dirty="0">
                <a:ln w="0"/>
                <a:effectLst>
                  <a:outerShdw blurRad="38100" dist="19050" dir="2700000" algn="tl" rotWithShape="0">
                    <a:schemeClr val="dk1">
                      <a:alpha val="40000"/>
                    </a:schemeClr>
                  </a:outerShdw>
                </a:effectLst>
              </a:rPr>
              <a:t>为中心离子的电荷数，</a:t>
            </a:r>
            <a:r>
              <a:rPr kumimoji="0" lang="en-US" altLang="zh-CN" i="1" dirty="0">
                <a:ln w="0"/>
                <a:effectLst>
                  <a:outerShdw blurRad="38100" dist="19050" dir="2700000" algn="tl" rotWithShape="0">
                    <a:schemeClr val="dk1">
                      <a:alpha val="40000"/>
                    </a:schemeClr>
                  </a:outerShdw>
                </a:effectLst>
              </a:rPr>
              <a:t>r</a:t>
            </a:r>
            <a:r>
              <a:rPr kumimoji="0" lang="zh-CN" altLang="en-US" dirty="0">
                <a:ln w="0"/>
                <a:effectLst>
                  <a:outerShdw blurRad="38100" dist="19050" dir="2700000" algn="tl" rotWithShape="0">
                    <a:schemeClr val="dk1">
                      <a:alpha val="40000"/>
                    </a:schemeClr>
                  </a:outerShdw>
                </a:effectLst>
              </a:rPr>
              <a:t>为中心离子半径。</a:t>
            </a:r>
          </a:p>
          <a:p>
            <a:pPr eaLnBrk="1" hangingPunct="1">
              <a:lnSpc>
                <a:spcPct val="110000"/>
              </a:lnSpc>
              <a:spcBef>
                <a:spcPts val="0"/>
              </a:spcBef>
            </a:pPr>
            <a:r>
              <a:rPr kumimoji="0" lang="en-US" altLang="zh-CN" dirty="0">
                <a:ln w="0"/>
                <a:effectLst>
                  <a:outerShdw blurRad="38100" dist="19050" dir="2700000" algn="tl" rotWithShape="0">
                    <a:schemeClr val="dk1">
                      <a:alpha val="40000"/>
                    </a:schemeClr>
                  </a:outerShdw>
                </a:effectLst>
              </a:rPr>
              <a:t>M(OH)</a:t>
            </a:r>
            <a:r>
              <a:rPr kumimoji="0" lang="en-US" altLang="zh-CN" i="1" baseline="-25000" dirty="0">
                <a:ln w="0"/>
                <a:effectLst>
                  <a:outerShdw blurRad="38100" dist="19050" dir="2700000" algn="tl" rotWithShape="0">
                    <a:schemeClr val="dk1">
                      <a:alpha val="40000"/>
                    </a:schemeClr>
                  </a:outerShdw>
                </a:effectLst>
              </a:rPr>
              <a:t>n</a:t>
            </a:r>
            <a:r>
              <a:rPr kumimoji="0" lang="en-US" altLang="zh-CN" dirty="0">
                <a:ln w="0"/>
                <a:effectLst>
                  <a:outerShdw blurRad="38100" dist="19050" dir="2700000" algn="tl" rotWithShape="0">
                    <a:schemeClr val="dk1">
                      <a:alpha val="40000"/>
                    </a:schemeClr>
                  </a:outerShdw>
                </a:effectLst>
              </a:rPr>
              <a:t>: </a:t>
            </a:r>
            <a:r>
              <a:rPr kumimoji="0" lang="en-US" altLang="zh-CN" dirty="0" err="1">
                <a:ln w="0"/>
                <a:effectLst>
                  <a:outerShdw blurRad="38100" dist="19050" dir="2700000" algn="tl" rotWithShape="0">
                    <a:schemeClr val="dk1">
                      <a:alpha val="40000"/>
                    </a:schemeClr>
                  </a:outerShdw>
                </a:effectLst>
              </a:rPr>
              <a:t>M</a:t>
            </a:r>
            <a:r>
              <a:rPr kumimoji="0" lang="en-US" altLang="zh-CN" i="1" baseline="30000" dirty="0" err="1">
                <a:ln w="0"/>
                <a:effectLst>
                  <a:outerShdw blurRad="38100" dist="19050" dir="2700000" algn="tl" rotWithShape="0">
                    <a:schemeClr val="dk1">
                      <a:alpha val="40000"/>
                    </a:schemeClr>
                  </a:outerShdw>
                </a:effectLst>
              </a:rPr>
              <a:t>n</a:t>
            </a:r>
            <a:r>
              <a:rPr kumimoji="0" lang="en-US" altLang="zh-CN" baseline="30000" dirty="0">
                <a:ln w="0"/>
                <a:effectLst>
                  <a:outerShdw blurRad="38100" dist="19050" dir="2700000" algn="tl" rotWithShape="0">
                    <a:schemeClr val="dk1">
                      <a:alpha val="40000"/>
                    </a:schemeClr>
                  </a:outerShdw>
                </a:effectLst>
              </a:rPr>
              <a:t>+</a:t>
            </a:r>
            <a:r>
              <a:rPr kumimoji="0" lang="zh-CN" altLang="en-US" dirty="0">
                <a:ln w="0"/>
                <a:effectLst>
                  <a:outerShdw blurRad="38100" dist="19050" dir="2700000" algn="tl" rotWithShape="0">
                    <a:schemeClr val="dk1">
                      <a:alpha val="40000"/>
                    </a:schemeClr>
                  </a:outerShdw>
                </a:effectLst>
              </a:rPr>
              <a:t>的离子电荷少、半径大，对</a:t>
            </a:r>
            <a:r>
              <a:rPr kumimoji="0" lang="en-US" altLang="zh-CN" dirty="0">
                <a:ln w="0"/>
                <a:effectLst>
                  <a:outerShdw blurRad="38100" dist="19050" dir="2700000" algn="tl" rotWithShape="0">
                    <a:schemeClr val="dk1">
                      <a:alpha val="40000"/>
                    </a:schemeClr>
                  </a:outerShdw>
                </a:effectLst>
              </a:rPr>
              <a:t>O</a:t>
            </a:r>
            <a:r>
              <a:rPr kumimoji="0" lang="zh-CN" altLang="en-US" dirty="0">
                <a:ln w="0"/>
                <a:effectLst>
                  <a:outerShdw blurRad="38100" dist="19050" dir="2700000" algn="tl" rotWithShape="0">
                    <a:schemeClr val="dk1">
                      <a:alpha val="40000"/>
                    </a:schemeClr>
                  </a:outerShdw>
                </a:effectLst>
              </a:rPr>
              <a:t>的束缚能力弱，容易发生碱式电离生成</a:t>
            </a:r>
            <a:r>
              <a:rPr kumimoji="0" lang="en-US" altLang="zh-CN" dirty="0" err="1">
                <a:ln w="0"/>
                <a:effectLst>
                  <a:outerShdw blurRad="38100" dist="19050" dir="2700000" algn="tl" rotWithShape="0">
                    <a:schemeClr val="dk1">
                      <a:alpha val="40000"/>
                    </a:schemeClr>
                  </a:outerShdw>
                </a:effectLst>
              </a:rPr>
              <a:t>M</a:t>
            </a:r>
            <a:r>
              <a:rPr kumimoji="0" lang="en-US" altLang="zh-CN" i="1" baseline="30000" dirty="0" err="1">
                <a:ln w="0"/>
                <a:effectLst>
                  <a:outerShdw blurRad="38100" dist="19050" dir="2700000" algn="tl" rotWithShape="0">
                    <a:schemeClr val="dk1">
                      <a:alpha val="40000"/>
                    </a:schemeClr>
                  </a:outerShdw>
                </a:effectLst>
              </a:rPr>
              <a:t>n</a:t>
            </a:r>
            <a:r>
              <a:rPr kumimoji="0" lang="en-US" altLang="zh-CN" baseline="30000" dirty="0">
                <a:ln w="0"/>
                <a:effectLst>
                  <a:outerShdw blurRad="38100" dist="19050" dir="2700000" algn="tl" rotWithShape="0">
                    <a:schemeClr val="dk1">
                      <a:alpha val="40000"/>
                    </a:schemeClr>
                  </a:outerShdw>
                </a:effectLst>
              </a:rPr>
              <a:t>+</a:t>
            </a:r>
            <a:r>
              <a:rPr kumimoji="0" lang="zh-CN" altLang="en-US" dirty="0">
                <a:ln w="0"/>
                <a:effectLst>
                  <a:outerShdw blurRad="38100" dist="19050" dir="2700000" algn="tl" rotWithShape="0">
                    <a:schemeClr val="dk1">
                      <a:alpha val="40000"/>
                    </a:schemeClr>
                  </a:outerShdw>
                </a:effectLst>
              </a:rPr>
              <a:t>和</a:t>
            </a:r>
            <a:r>
              <a:rPr kumimoji="0" lang="en-US" altLang="zh-CN" dirty="0">
                <a:ln w="0"/>
                <a:effectLst>
                  <a:outerShdw blurRad="38100" dist="19050" dir="2700000" algn="tl" rotWithShape="0">
                    <a:schemeClr val="dk1">
                      <a:alpha val="40000"/>
                    </a:schemeClr>
                  </a:outerShdw>
                </a:effectLst>
              </a:rPr>
              <a:t>OH</a:t>
            </a:r>
            <a:r>
              <a:rPr kumimoji="0" lang="en-US" altLang="zh-CN" baseline="30000" dirty="0">
                <a:ln w="0"/>
                <a:effectLst>
                  <a:outerShdw blurRad="38100" dist="19050" dir="2700000" algn="tl" rotWithShape="0">
                    <a:schemeClr val="dk1">
                      <a:alpha val="40000"/>
                    </a:schemeClr>
                  </a:outerShdw>
                </a:effectLst>
                <a:sym typeface="Symbol" charset="2"/>
              </a:rPr>
              <a:t></a:t>
            </a:r>
            <a:r>
              <a:rPr kumimoji="0" lang="en-US" altLang="zh-CN" dirty="0">
                <a:ln w="0"/>
                <a:effectLst>
                  <a:outerShdw blurRad="38100" dist="19050" dir="2700000" algn="tl" rotWithShape="0">
                    <a:schemeClr val="dk1">
                      <a:alpha val="40000"/>
                    </a:schemeClr>
                  </a:outerShdw>
                </a:effectLst>
              </a:rPr>
              <a:t>; </a:t>
            </a:r>
            <a:r>
              <a:rPr kumimoji="0" lang="zh-CN" altLang="en-US" dirty="0">
                <a:ln w="0"/>
                <a:effectLst>
                  <a:outerShdw blurRad="38100" dist="19050" dir="2700000" algn="tl" rotWithShape="0">
                    <a:schemeClr val="dk1">
                      <a:alpha val="40000"/>
                    </a:schemeClr>
                  </a:outerShdw>
                </a:effectLst>
              </a:rPr>
              <a:t>反之，电荷多、半径小，对</a:t>
            </a:r>
            <a:r>
              <a:rPr kumimoji="0" lang="en-US" altLang="zh-CN" dirty="0">
                <a:ln w="0"/>
                <a:effectLst>
                  <a:outerShdw blurRad="38100" dist="19050" dir="2700000" algn="tl" rotWithShape="0">
                    <a:schemeClr val="dk1">
                      <a:alpha val="40000"/>
                    </a:schemeClr>
                  </a:outerShdw>
                </a:effectLst>
              </a:rPr>
              <a:t>O</a:t>
            </a:r>
            <a:r>
              <a:rPr kumimoji="0" lang="zh-CN" altLang="en-US" dirty="0">
                <a:ln w="0"/>
                <a:effectLst>
                  <a:outerShdw blurRad="38100" dist="19050" dir="2700000" algn="tl" rotWithShape="0">
                    <a:schemeClr val="dk1">
                      <a:alpha val="40000"/>
                    </a:schemeClr>
                  </a:outerShdw>
                </a:effectLst>
              </a:rPr>
              <a:t>的作用力强，容易发生酸式电离生成</a:t>
            </a:r>
            <a:r>
              <a:rPr kumimoji="0" lang="en-US" altLang="zh-CN" dirty="0">
                <a:ln w="0"/>
                <a:effectLst>
                  <a:outerShdw blurRad="38100" dist="19050" dir="2700000" algn="tl" rotWithShape="0">
                    <a:schemeClr val="dk1">
                      <a:alpha val="40000"/>
                    </a:schemeClr>
                  </a:outerShdw>
                </a:effectLst>
              </a:rPr>
              <a:t>MO</a:t>
            </a:r>
            <a:r>
              <a:rPr kumimoji="0" lang="en-US" altLang="zh-CN" baseline="30000" dirty="0">
                <a:ln w="0"/>
                <a:effectLst>
                  <a:outerShdw blurRad="38100" dist="19050" dir="2700000" algn="tl" rotWithShape="0">
                    <a:schemeClr val="dk1">
                      <a:alpha val="40000"/>
                    </a:schemeClr>
                  </a:outerShdw>
                </a:effectLst>
                <a:sym typeface="Symbol" charset="2"/>
              </a:rPr>
              <a:t></a:t>
            </a:r>
            <a:r>
              <a:rPr kumimoji="0" lang="zh-CN" altLang="en-US" dirty="0">
                <a:ln w="0"/>
                <a:effectLst>
                  <a:outerShdw blurRad="38100" dist="19050" dir="2700000" algn="tl" rotWithShape="0">
                    <a:schemeClr val="dk1">
                      <a:alpha val="40000"/>
                    </a:schemeClr>
                  </a:outerShdw>
                </a:effectLst>
              </a:rPr>
              <a:t>和</a:t>
            </a:r>
            <a:r>
              <a:rPr kumimoji="0" lang="en-US" altLang="zh-CN" dirty="0">
                <a:ln w="0"/>
                <a:effectLst>
                  <a:outerShdw blurRad="38100" dist="19050" dir="2700000" algn="tl" rotWithShape="0">
                    <a:schemeClr val="dk1">
                      <a:alpha val="40000"/>
                    </a:schemeClr>
                  </a:outerShdw>
                </a:effectLst>
              </a:rPr>
              <a:t>H</a:t>
            </a:r>
            <a:r>
              <a:rPr kumimoji="0" lang="en-US" altLang="zh-CN" baseline="30000" dirty="0">
                <a:ln w="0"/>
                <a:effectLst>
                  <a:outerShdw blurRad="38100" dist="19050" dir="2700000" algn="tl" rotWithShape="0">
                    <a:schemeClr val="dk1">
                      <a:alpha val="40000"/>
                    </a:schemeClr>
                  </a:outerShdw>
                </a:effectLst>
              </a:rPr>
              <a:t>+</a:t>
            </a:r>
            <a:r>
              <a:rPr kumimoji="0" lang="zh-CN" altLang="en-US" dirty="0">
                <a:ln w="0"/>
                <a:effectLst>
                  <a:outerShdw blurRad="38100" dist="19050" dir="2700000" algn="tl" rotWithShape="0">
                    <a:schemeClr val="dk1">
                      <a:alpha val="40000"/>
                    </a:schemeClr>
                  </a:outerShdw>
                </a:effectLst>
              </a:rPr>
              <a:t>。</a:t>
            </a:r>
          </a:p>
        </p:txBody>
      </p:sp>
      <p:sp>
        <p:nvSpPr>
          <p:cNvPr id="4" name="Text Box 2">
            <a:extLst>
              <a:ext uri="{FF2B5EF4-FFF2-40B4-BE49-F238E27FC236}">
                <a16:creationId xmlns:a16="http://schemas.microsoft.com/office/drawing/2014/main" id="{6612C836-CF91-C64D-AD1D-1FDDCB638594}"/>
              </a:ext>
            </a:extLst>
          </p:cNvPr>
          <p:cNvSpPr txBox="1">
            <a:spLocks noChangeArrowheads="1"/>
          </p:cNvSpPr>
          <p:nvPr/>
        </p:nvSpPr>
        <p:spPr bwMode="auto">
          <a:xfrm>
            <a:off x="1559794" y="260648"/>
            <a:ext cx="6540598"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00FF"/>
              </a:buClr>
              <a:buFont typeface="Wingdings" charset="2"/>
              <a:buNone/>
            </a:pPr>
            <a:r>
              <a:rPr kumimoji="0" lang="zh-CN" altLang="en-US" sz="2800" b="1">
                <a:solidFill>
                  <a:srgbClr val="C00000"/>
                </a:solidFill>
                <a:effectLst>
                  <a:outerShdw blurRad="38100" dist="38100" dir="2700000" algn="tl">
                    <a:srgbClr val="C0C0C0"/>
                  </a:outerShdw>
                </a:effectLst>
              </a:rPr>
              <a:t>氢氧化物的碱性及其变化规律</a:t>
            </a:r>
          </a:p>
        </p:txBody>
      </p:sp>
      <p:pic>
        <p:nvPicPr>
          <p:cNvPr id="5" name="Picture 6">
            <a:extLst>
              <a:ext uri="{FF2B5EF4-FFF2-40B4-BE49-F238E27FC236}">
                <a16:creationId xmlns:a16="http://schemas.microsoft.com/office/drawing/2014/main" id="{7D8AF178-74BB-A743-B6AD-DB06E353B63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99913" y="4869160"/>
            <a:ext cx="8664575" cy="1273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矩形 5">
            <a:extLst>
              <a:ext uri="{FF2B5EF4-FFF2-40B4-BE49-F238E27FC236}">
                <a16:creationId xmlns:a16="http://schemas.microsoft.com/office/drawing/2014/main" id="{FF2A31E4-C67D-E644-924E-98303421CEB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69768701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719E3AC5-768C-4F4C-BC81-BE6D70FDA8B0}"/>
              </a:ext>
            </a:extLst>
          </p:cNvPr>
          <p:cNvSpPr>
            <a:spLocks noGrp="1"/>
          </p:cNvSpPr>
          <p:nvPr>
            <p:ph type="sldNum" sz="quarter" idx="10"/>
          </p:nvPr>
        </p:nvSpPr>
        <p:spPr/>
        <p:txBody>
          <a:bodyPr/>
          <a:lstStyle/>
          <a:p>
            <a:pPr>
              <a:defRPr/>
            </a:pPr>
            <a:fld id="{F4E841EE-66BC-2C44-B4ED-9E7099E14CB5}" type="slidenum">
              <a:rPr lang="en-US" altLang="zh-CN" smtClean="0"/>
              <a:pPr>
                <a:defRPr/>
              </a:pPr>
              <a:t>52</a:t>
            </a:fld>
            <a:endParaRPr lang="en-US" altLang="zh-CN"/>
          </a:p>
        </p:txBody>
      </p:sp>
      <p:sp>
        <p:nvSpPr>
          <p:cNvPr id="3" name="Rectangle 2">
            <a:extLst>
              <a:ext uri="{FF2B5EF4-FFF2-40B4-BE49-F238E27FC236}">
                <a16:creationId xmlns:a16="http://schemas.microsoft.com/office/drawing/2014/main" id="{B4836EBE-D48D-A143-9742-213A275B4440}"/>
              </a:ext>
            </a:extLst>
          </p:cNvPr>
          <p:cNvSpPr>
            <a:spLocks noChangeArrowheads="1"/>
          </p:cNvSpPr>
          <p:nvPr/>
        </p:nvSpPr>
        <p:spPr bwMode="auto">
          <a:xfrm>
            <a:off x="755576" y="260648"/>
            <a:ext cx="77462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sz="2800" b="1">
                <a:solidFill>
                  <a:srgbClr val="C00000"/>
                </a:solidFill>
                <a:effectLst>
                  <a:outerShdw blurRad="38100" dist="38100" dir="2700000" algn="tl">
                    <a:srgbClr val="C0C0C0"/>
                  </a:outerShdw>
                </a:effectLst>
              </a:rPr>
              <a:t>碱金属、碱土金属离子的离子势及其碱性的强弱</a:t>
            </a:r>
          </a:p>
        </p:txBody>
      </p:sp>
      <p:graphicFrame>
        <p:nvGraphicFramePr>
          <p:cNvPr id="4" name="Group 116">
            <a:extLst>
              <a:ext uri="{FF2B5EF4-FFF2-40B4-BE49-F238E27FC236}">
                <a16:creationId xmlns:a16="http://schemas.microsoft.com/office/drawing/2014/main" id="{B2C9107F-4AFB-A645-8D02-2029F5AAC03C}"/>
              </a:ext>
            </a:extLst>
          </p:cNvPr>
          <p:cNvGraphicFramePr>
            <a:graphicFrameLocks noGrp="1"/>
          </p:cNvGraphicFramePr>
          <p:nvPr/>
        </p:nvGraphicFramePr>
        <p:xfrm>
          <a:off x="280868" y="1246188"/>
          <a:ext cx="8580953" cy="5170488"/>
        </p:xfrm>
        <a:graphic>
          <a:graphicData uri="http://schemas.openxmlformats.org/drawingml/2006/table">
            <a:tbl>
              <a:tblPr>
                <a:tableStyleId>{2D5ABB26-0587-4C30-8999-92F81FD0307C}</a:tableStyleId>
              </a:tblPr>
              <a:tblGrid>
                <a:gridCol w="1072852">
                  <a:extLst>
                    <a:ext uri="{9D8B030D-6E8A-4147-A177-3AD203B41FA5}">
                      <a16:colId xmlns:a16="http://schemas.microsoft.com/office/drawing/2014/main" val="20000"/>
                    </a:ext>
                  </a:extLst>
                </a:gridCol>
                <a:gridCol w="894042">
                  <a:extLst>
                    <a:ext uri="{9D8B030D-6E8A-4147-A177-3AD203B41FA5}">
                      <a16:colId xmlns:a16="http://schemas.microsoft.com/office/drawing/2014/main" val="20001"/>
                    </a:ext>
                  </a:extLst>
                </a:gridCol>
                <a:gridCol w="1430470">
                  <a:extLst>
                    <a:ext uri="{9D8B030D-6E8A-4147-A177-3AD203B41FA5}">
                      <a16:colId xmlns:a16="http://schemas.microsoft.com/office/drawing/2014/main" val="20002"/>
                    </a:ext>
                  </a:extLst>
                </a:gridCol>
                <a:gridCol w="1430470">
                  <a:extLst>
                    <a:ext uri="{9D8B030D-6E8A-4147-A177-3AD203B41FA5}">
                      <a16:colId xmlns:a16="http://schemas.microsoft.com/office/drawing/2014/main" val="20003"/>
                    </a:ext>
                  </a:extLst>
                </a:gridCol>
                <a:gridCol w="1195334">
                  <a:extLst>
                    <a:ext uri="{9D8B030D-6E8A-4147-A177-3AD203B41FA5}">
                      <a16:colId xmlns:a16="http://schemas.microsoft.com/office/drawing/2014/main" val="20004"/>
                    </a:ext>
                  </a:extLst>
                </a:gridCol>
                <a:gridCol w="2557785">
                  <a:extLst>
                    <a:ext uri="{9D8B030D-6E8A-4147-A177-3AD203B41FA5}">
                      <a16:colId xmlns:a16="http://schemas.microsoft.com/office/drawing/2014/main" val="20005"/>
                    </a:ext>
                  </a:extLst>
                </a:gridCol>
              </a:tblGrid>
              <a:tr h="598488">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lang="zh-CN" altLang="zh-CN" sz="24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Z</a:t>
                      </a:r>
                      <a:endParaRPr lang="en-US" altLang="zh-CN"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r/pm</a:t>
                      </a:r>
                      <a:endParaRPr lang="en-US" altLang="zh-CN"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sym typeface="Symbol" pitchFamily="18" charset="2"/>
                        </a:rPr>
                        <a:t></a:t>
                      </a:r>
                      <a:endParaRPr lang="en-US" altLang="zh-CN" sz="2400" dirty="0">
                        <a:latin typeface="Heiti SC Light" charset="-122"/>
                        <a:ea typeface="Heiti SC Light" charset="-122"/>
                        <a:cs typeface="Heiti SC Light" charset="-122"/>
                        <a:sym typeface="Symbol" pitchFamily="18" charset="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endParaRPr lang="zh-CN"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dirty="0"/>
                        <a:t>氢氧化物的碱性</a:t>
                      </a:r>
                      <a:endParaRPr lang="zh-CN" altLang="en-US"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Li</a:t>
                      </a:r>
                      <a:r>
                        <a:rPr lang="en-US" altLang="zh-CN" sz="2400" baseline="30000" dirty="0"/>
                        <a:t>+</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78</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0.013</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0.11</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dirty="0"/>
                        <a:t>强碱</a:t>
                      </a:r>
                      <a:endParaRPr lang="zh-CN" altLang="en-US"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Na</a:t>
                      </a:r>
                      <a:r>
                        <a:rPr lang="en-US" altLang="zh-CN" sz="2400" baseline="30000" dirty="0"/>
                        <a:t>+</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98</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0.010</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0.10</a:t>
                      </a:r>
                      <a:endParaRPr lang="en-US" altLang="zh-CN"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a:t>强碱</a:t>
                      </a:r>
                      <a:endParaRPr lang="zh-CN" altLang="en-US"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K</a:t>
                      </a:r>
                      <a:r>
                        <a:rPr lang="en-US" altLang="zh-CN" sz="2400" baseline="30000" dirty="0"/>
                        <a:t>+</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133</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0.0075</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0.09</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a:t>强碱</a:t>
                      </a:r>
                      <a:endParaRPr lang="zh-CN" altLang="en-US"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err="1"/>
                        <a:t>Rb</a:t>
                      </a:r>
                      <a:r>
                        <a:rPr lang="en-US" altLang="zh-CN" sz="2400" baseline="30000" dirty="0"/>
                        <a:t>+</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149</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0.0067</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0.082</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dirty="0"/>
                        <a:t>强碱</a:t>
                      </a:r>
                      <a:endParaRPr lang="zh-CN" altLang="en-US"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Cs</a:t>
                      </a:r>
                      <a:r>
                        <a:rPr lang="en-US" altLang="zh-CN" sz="2400" baseline="30000" dirty="0"/>
                        <a:t>+</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165</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0.0061</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0.078</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dirty="0"/>
                        <a:t>强碱</a:t>
                      </a:r>
                      <a:endParaRPr lang="zh-CN" altLang="en-US"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Be</a:t>
                      </a:r>
                      <a:r>
                        <a:rPr lang="en-US" altLang="zh-CN" sz="2400" baseline="30000" dirty="0"/>
                        <a:t>2+</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2</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34</a:t>
                      </a:r>
                      <a:endParaRPr lang="en-US" altLang="zh-CN"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0.059</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0.24</a:t>
                      </a:r>
                      <a:endParaRPr lang="en-US" altLang="zh-CN"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dirty="0"/>
                        <a:t>两性</a:t>
                      </a:r>
                      <a:endParaRPr lang="zh-CN" altLang="en-US"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Mg</a:t>
                      </a:r>
                      <a:r>
                        <a:rPr lang="en-US" altLang="zh-CN" sz="2400" baseline="30000" dirty="0"/>
                        <a:t>2+</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2</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78</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0.026</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0.16</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dirty="0"/>
                        <a:t>中强碱</a:t>
                      </a:r>
                      <a:endParaRPr lang="zh-CN" altLang="en-US"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Ca</a:t>
                      </a:r>
                      <a:r>
                        <a:rPr lang="en-US" altLang="zh-CN" sz="2400" baseline="30000" dirty="0"/>
                        <a:t>2+</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2</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106</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0.019</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0.14</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a:t>强碱</a:t>
                      </a:r>
                      <a:endParaRPr lang="zh-CN" altLang="en-US"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Sr</a:t>
                      </a:r>
                      <a:r>
                        <a:rPr lang="en-US" altLang="zh-CN" sz="2400" baseline="30000" dirty="0"/>
                        <a:t>2+</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2</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127</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0.018</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0.13</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a:t>强碱</a:t>
                      </a:r>
                      <a:endParaRPr lang="zh-CN" altLang="en-US"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457200">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dirty="0"/>
                        <a:t>Ba</a:t>
                      </a:r>
                      <a:r>
                        <a:rPr lang="en-US" altLang="zh-CN" sz="2400" baseline="30000" dirty="0"/>
                        <a:t>2+</a:t>
                      </a:r>
                      <a:endParaRPr lang="en-US" altLang="zh-CN" sz="2400" baseline="30000" dirty="0">
                        <a:latin typeface="Heiti SC Light" charset="-122"/>
                        <a:ea typeface="Heiti SC Light" charset="-122"/>
                        <a:cs typeface="Heiti SC Light" charset="-122"/>
                      </a:endParaRPr>
                    </a:p>
                  </a:txBody>
                  <a:tcPr marL="99060" marR="99060" anchor="ctr" horzOverflow="overflow">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2</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143</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0.014</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en-US" altLang="zh-CN" sz="2400"/>
                        <a:t>0.12</a:t>
                      </a:r>
                      <a:endParaRPr lang="en-US" altLang="zh-CN" sz="240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tc>
                  <a:txBody>
                    <a:bodyPr/>
                    <a:lstStyle/>
                    <a:p>
                      <a:pPr marL="0" marR="0" lvl="0" indent="0" algn="ctr" defTabSz="914400" rtl="0" eaLnBrk="1" fontAlgn="base" latinLnBrk="0" hangingPunct="1">
                        <a:lnSpc>
                          <a:spcPct val="100000"/>
                        </a:lnSpc>
                        <a:spcBef>
                          <a:spcPct val="0"/>
                        </a:spcBef>
                        <a:spcAft>
                          <a:spcPct val="0"/>
                        </a:spcAft>
                        <a:buClr>
                          <a:schemeClr val="tx2"/>
                        </a:buClr>
                        <a:buSzPct val="75000"/>
                        <a:buFont typeface="Wingdings" pitchFamily="2" charset="2"/>
                        <a:buNone/>
                        <a:tabLst/>
                      </a:pPr>
                      <a:r>
                        <a:rPr lang="zh-CN" altLang="en-US" sz="2400" dirty="0"/>
                        <a:t>强碱</a:t>
                      </a:r>
                      <a:endParaRPr lang="zh-CN" altLang="en-US" sz="2400" dirty="0">
                        <a:latin typeface="Heiti SC Light" charset="-122"/>
                        <a:ea typeface="Heiti SC Light" charset="-122"/>
                        <a:cs typeface="Heiti SC Light" charset="-122"/>
                      </a:endParaRPr>
                    </a:p>
                  </a:txBody>
                  <a:tcPr marL="99060" marR="99060" anchor="ctr" horzOverflow="overflow">
                    <a:lnL w="19050" cap="flat" cmpd="sng" algn="ctr">
                      <a:solidFill>
                        <a:schemeClr val="tx1"/>
                      </a:solidFill>
                      <a:prstDash val="solid"/>
                      <a:round/>
                      <a:headEnd type="none" w="med" len="med"/>
                      <a:tailEnd type="none" w="med" len="med"/>
                    </a:lnL>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矩形 4">
            <a:extLst>
              <a:ext uri="{FF2B5EF4-FFF2-40B4-BE49-F238E27FC236}">
                <a16:creationId xmlns:a16="http://schemas.microsoft.com/office/drawing/2014/main" id="{6ABE5E10-DCF3-A043-B6EF-60C1A0DAE873}"/>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21570705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552319D1-E2BD-FB4B-A414-0D7EE816DF8C}"/>
              </a:ext>
            </a:extLst>
          </p:cNvPr>
          <p:cNvSpPr>
            <a:spLocks noGrp="1"/>
          </p:cNvSpPr>
          <p:nvPr>
            <p:ph type="sldNum" sz="quarter" idx="10"/>
          </p:nvPr>
        </p:nvSpPr>
        <p:spPr/>
        <p:txBody>
          <a:bodyPr/>
          <a:lstStyle/>
          <a:p>
            <a:pPr>
              <a:defRPr/>
            </a:pPr>
            <a:fld id="{F4E841EE-66BC-2C44-B4ED-9E7099E14CB5}" type="slidenum">
              <a:rPr lang="en-US" altLang="zh-CN" smtClean="0"/>
              <a:pPr>
                <a:defRPr/>
              </a:pPr>
              <a:t>53</a:t>
            </a:fld>
            <a:endParaRPr lang="en-US" altLang="zh-CN"/>
          </a:p>
        </p:txBody>
      </p:sp>
      <p:sp>
        <p:nvSpPr>
          <p:cNvPr id="3" name="Text Box 3">
            <a:extLst>
              <a:ext uri="{FF2B5EF4-FFF2-40B4-BE49-F238E27FC236}">
                <a16:creationId xmlns:a16="http://schemas.microsoft.com/office/drawing/2014/main" id="{0E2D777C-5B21-8B42-8023-423FEE4AE21D}"/>
              </a:ext>
            </a:extLst>
          </p:cNvPr>
          <p:cNvSpPr txBox="1">
            <a:spLocks noChangeArrowheads="1"/>
          </p:cNvSpPr>
          <p:nvPr/>
        </p:nvSpPr>
        <p:spPr bwMode="auto">
          <a:xfrm>
            <a:off x="46038" y="1206501"/>
            <a:ext cx="9048750" cy="4154984"/>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spcBef>
                <a:spcPct val="50000"/>
              </a:spcBef>
            </a:pPr>
            <a:r>
              <a:rPr kumimoji="0" lang="en-US" altLang="zh-CN" sz="2000" b="1" dirty="0">
                <a:solidFill>
                  <a:srgbClr val="002060"/>
                </a:solidFill>
                <a:effectLst>
                  <a:outerShdw blurRad="38100" dist="38100" dir="2700000" algn="tl">
                    <a:srgbClr val="C0C0C0"/>
                  </a:outerShdw>
                </a:effectLst>
              </a:rPr>
              <a:t>IA</a:t>
            </a:r>
            <a:r>
              <a:rPr kumimoji="0" lang="zh-CN" altLang="en-US" sz="2000" b="1" dirty="0">
                <a:solidFill>
                  <a:srgbClr val="002060"/>
                </a:solidFill>
                <a:effectLst>
                  <a:outerShdw blurRad="38100" dist="38100" dir="2700000" algn="tl">
                    <a:srgbClr val="C0C0C0"/>
                  </a:outerShdw>
                </a:effectLst>
              </a:rPr>
              <a:t>、</a:t>
            </a:r>
            <a:r>
              <a:rPr kumimoji="0" lang="en-US" altLang="zh-CN" sz="2000" b="1" dirty="0">
                <a:solidFill>
                  <a:srgbClr val="002060"/>
                </a:solidFill>
                <a:effectLst>
                  <a:outerShdw blurRad="38100" dist="38100" dir="2700000" algn="tl">
                    <a:srgbClr val="C0C0C0"/>
                  </a:outerShdw>
                </a:effectLst>
              </a:rPr>
              <a:t>IIA</a:t>
            </a:r>
            <a:r>
              <a:rPr kumimoji="0" lang="zh-CN" altLang="en-US" sz="2000" b="1" dirty="0">
                <a:solidFill>
                  <a:srgbClr val="002060"/>
                </a:solidFill>
                <a:effectLst>
                  <a:outerShdw blurRad="38100" dist="38100" dir="2700000" algn="tl">
                    <a:srgbClr val="C0C0C0"/>
                  </a:outerShdw>
                </a:effectLst>
              </a:rPr>
              <a:t>族元素的阳离子水解倾向较小，只有</a:t>
            </a:r>
            <a:r>
              <a:rPr kumimoji="0" lang="en-US" altLang="zh-CN" sz="2000" b="1" dirty="0">
                <a:solidFill>
                  <a:srgbClr val="002060"/>
                </a:solidFill>
                <a:effectLst>
                  <a:outerShdw blurRad="38100" dist="38100" dir="2700000" algn="tl">
                    <a:srgbClr val="C0C0C0"/>
                  </a:outerShdw>
                </a:effectLst>
              </a:rPr>
              <a:t>Li</a:t>
            </a:r>
            <a:r>
              <a:rPr kumimoji="0" lang="en-US" altLang="zh-CN" sz="2000" b="1" baseline="30000" dirty="0">
                <a:solidFill>
                  <a:srgbClr val="002060"/>
                </a:solidFill>
                <a:effectLst>
                  <a:outerShdw blurRad="38100" dist="38100" dir="2700000" algn="tl">
                    <a:srgbClr val="C0C0C0"/>
                  </a:outerShdw>
                </a:effectLst>
              </a:rPr>
              <a:t>+</a:t>
            </a:r>
            <a:r>
              <a:rPr kumimoji="0" lang="zh-CN" altLang="en-US" sz="2000" b="1" dirty="0">
                <a:solidFill>
                  <a:srgbClr val="002060"/>
                </a:solidFill>
                <a:effectLst>
                  <a:outerShdw blurRad="38100" dist="38100" dir="2700000" algn="tl">
                    <a:srgbClr val="C0C0C0"/>
                  </a:outerShdw>
                </a:effectLst>
              </a:rPr>
              <a:t>、</a:t>
            </a:r>
            <a:r>
              <a:rPr kumimoji="0" lang="en-US" altLang="zh-CN" sz="2000" b="1" dirty="0">
                <a:solidFill>
                  <a:srgbClr val="002060"/>
                </a:solidFill>
                <a:effectLst>
                  <a:outerShdw blurRad="38100" dist="38100" dir="2700000" algn="tl">
                    <a:srgbClr val="C0C0C0"/>
                  </a:outerShdw>
                </a:effectLst>
              </a:rPr>
              <a:t>Be</a:t>
            </a:r>
            <a:r>
              <a:rPr kumimoji="0" lang="en-US" altLang="zh-CN" sz="2000" b="1" baseline="30000" dirty="0">
                <a:solidFill>
                  <a:srgbClr val="002060"/>
                </a:solidFill>
                <a:effectLst>
                  <a:outerShdw blurRad="38100" dist="38100" dir="2700000" algn="tl">
                    <a:srgbClr val="C0C0C0"/>
                  </a:outerShdw>
                </a:effectLst>
              </a:rPr>
              <a:t>2+</a:t>
            </a:r>
            <a:r>
              <a:rPr kumimoji="0" lang="zh-CN" altLang="en-US" sz="2000" b="1" dirty="0">
                <a:solidFill>
                  <a:srgbClr val="002060"/>
                </a:solidFill>
                <a:effectLst>
                  <a:outerShdw blurRad="38100" dist="38100" dir="2700000" algn="tl">
                    <a:srgbClr val="C0C0C0"/>
                  </a:outerShdw>
                </a:effectLst>
              </a:rPr>
              <a:t>、</a:t>
            </a:r>
            <a:r>
              <a:rPr kumimoji="0" lang="en-US" altLang="zh-CN" sz="2000" b="1" dirty="0">
                <a:solidFill>
                  <a:srgbClr val="002060"/>
                </a:solidFill>
                <a:effectLst>
                  <a:outerShdw blurRad="38100" dist="38100" dir="2700000" algn="tl">
                    <a:srgbClr val="C0C0C0"/>
                  </a:outerShdw>
                </a:effectLst>
              </a:rPr>
              <a:t>Mg</a:t>
            </a:r>
            <a:r>
              <a:rPr kumimoji="0" lang="en-US" altLang="zh-CN" sz="2000" b="1" baseline="30000" dirty="0">
                <a:solidFill>
                  <a:srgbClr val="002060"/>
                </a:solidFill>
                <a:effectLst>
                  <a:outerShdw blurRad="38100" dist="38100" dir="2700000" algn="tl">
                    <a:srgbClr val="C0C0C0"/>
                  </a:outerShdw>
                </a:effectLst>
              </a:rPr>
              <a:t>2+</a:t>
            </a:r>
            <a:r>
              <a:rPr kumimoji="0" lang="zh-CN" altLang="en-US" sz="2000" b="1" dirty="0">
                <a:solidFill>
                  <a:srgbClr val="002060"/>
                </a:solidFill>
                <a:effectLst>
                  <a:outerShdw blurRad="38100" dist="38100" dir="2700000" algn="tl">
                    <a:srgbClr val="C0C0C0"/>
                  </a:outerShdw>
                </a:effectLst>
              </a:rPr>
              <a:t>有弱的水解能力。</a:t>
            </a:r>
            <a:endParaRPr kumimoji="0" lang="en-US" altLang="zh-CN" sz="2000" b="1" dirty="0">
              <a:solidFill>
                <a:srgbClr val="002060"/>
              </a:solidFill>
              <a:effectLst>
                <a:outerShdw blurRad="38100" dist="38100" dir="2700000" algn="tl">
                  <a:srgbClr val="C0C0C0"/>
                </a:outerShdw>
              </a:effectLst>
            </a:endParaRPr>
          </a:p>
          <a:p>
            <a:pPr eaLnBrk="1" hangingPunct="1">
              <a:lnSpc>
                <a:spcPct val="120000"/>
              </a:lnSpc>
              <a:spcBef>
                <a:spcPct val="50000"/>
              </a:spcBef>
            </a:pPr>
            <a:r>
              <a:rPr kumimoji="0" lang="en-US" altLang="zh-CN" sz="2000" b="1" dirty="0">
                <a:solidFill>
                  <a:srgbClr val="002060"/>
                </a:solidFill>
                <a:effectLst>
                  <a:outerShdw blurRad="38100" dist="38100" dir="2700000" algn="tl">
                    <a:srgbClr val="C0C0C0"/>
                  </a:outerShdw>
                </a:effectLst>
              </a:rPr>
              <a:t>LiCl</a:t>
            </a:r>
            <a:r>
              <a:rPr kumimoji="0" lang="en-US" altLang="zh-CN" sz="2000" b="1" dirty="0">
                <a:solidFill>
                  <a:srgbClr val="002060"/>
                </a:solidFill>
                <a:effectLst>
                  <a:outerShdw blurRad="38100" dist="38100" dir="2700000" algn="tl">
                    <a:srgbClr val="C0C0C0"/>
                  </a:outerShdw>
                </a:effectLst>
                <a:sym typeface="Symbol" charset="2"/>
              </a:rPr>
              <a:t></a:t>
            </a:r>
            <a:r>
              <a:rPr kumimoji="0" lang="en-US" altLang="zh-CN" sz="2000" b="1" dirty="0">
                <a:solidFill>
                  <a:srgbClr val="002060"/>
                </a:solidFill>
                <a:effectLst>
                  <a:outerShdw blurRad="38100" dist="38100" dir="2700000" algn="tl">
                    <a:srgbClr val="C0C0C0"/>
                  </a:outerShdw>
                </a:effectLst>
              </a:rPr>
              <a:t>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O</a:t>
            </a:r>
            <a:r>
              <a:rPr kumimoji="0" lang="zh-CN" altLang="en-US" sz="2000" b="1" dirty="0">
                <a:solidFill>
                  <a:srgbClr val="002060"/>
                </a:solidFill>
                <a:effectLst>
                  <a:outerShdw blurRad="38100" dist="38100" dir="2700000" algn="tl">
                    <a:srgbClr val="C0C0C0"/>
                  </a:outerShdw>
                </a:effectLst>
              </a:rPr>
              <a:t>和</a:t>
            </a:r>
            <a:r>
              <a:rPr kumimoji="0" lang="en-US" altLang="zh-CN" sz="2000" b="1" dirty="0">
                <a:solidFill>
                  <a:srgbClr val="002060"/>
                </a:solidFill>
                <a:effectLst>
                  <a:outerShdw blurRad="38100" dist="38100" dir="2700000" algn="tl">
                    <a:srgbClr val="C0C0C0"/>
                  </a:outerShdw>
                </a:effectLst>
              </a:rPr>
              <a:t>MgCl</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sym typeface="Symbol" charset="2"/>
              </a:rPr>
              <a:t></a:t>
            </a:r>
            <a:r>
              <a:rPr kumimoji="0" lang="en-US" altLang="zh-CN" sz="2000" b="1" dirty="0">
                <a:solidFill>
                  <a:srgbClr val="002060"/>
                </a:solidFill>
                <a:effectLst>
                  <a:outerShdw blurRad="38100" dist="38100" dir="2700000" algn="tl">
                    <a:srgbClr val="C0C0C0"/>
                  </a:outerShdw>
                </a:effectLst>
              </a:rPr>
              <a:t>6H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O</a:t>
            </a:r>
            <a:r>
              <a:rPr kumimoji="0" lang="zh-CN" altLang="en-US" sz="2000" b="1" dirty="0">
                <a:solidFill>
                  <a:srgbClr val="002060"/>
                </a:solidFill>
                <a:effectLst>
                  <a:outerShdw blurRad="38100" dist="38100" dir="2700000" algn="tl">
                    <a:srgbClr val="C0C0C0"/>
                  </a:outerShdw>
                </a:effectLst>
              </a:rPr>
              <a:t>水合盐晶体受热时，随分解反应的进行而发生水解： </a:t>
            </a:r>
          </a:p>
          <a:p>
            <a:pPr eaLnBrk="1" hangingPunct="1">
              <a:lnSpc>
                <a:spcPct val="120000"/>
              </a:lnSpc>
              <a:spcBef>
                <a:spcPct val="50000"/>
              </a:spcBef>
            </a:pPr>
            <a:r>
              <a:rPr kumimoji="0" lang="zh-CN" altLang="en-US" sz="2000" b="1" dirty="0">
                <a:solidFill>
                  <a:srgbClr val="002060"/>
                </a:solidFill>
                <a:effectLst>
                  <a:outerShdw blurRad="38100" dist="38100" dir="2700000" algn="tl">
                    <a:srgbClr val="C0C0C0"/>
                  </a:outerShdw>
                </a:effectLst>
              </a:rPr>
              <a:t>	     </a:t>
            </a:r>
            <a:r>
              <a:rPr kumimoji="0" lang="en-US" altLang="zh-CN" sz="2000" b="1" dirty="0">
                <a:solidFill>
                  <a:srgbClr val="002060"/>
                </a:solidFill>
                <a:effectLst>
                  <a:outerShdw blurRad="38100" dist="38100" dir="2700000" algn="tl">
                    <a:srgbClr val="C0C0C0"/>
                  </a:outerShdw>
                </a:effectLst>
              </a:rPr>
              <a:t>LiCl</a:t>
            </a:r>
            <a:r>
              <a:rPr kumimoji="0" lang="en-US" altLang="zh-CN" sz="2000" b="1" dirty="0">
                <a:solidFill>
                  <a:srgbClr val="002060"/>
                </a:solidFill>
                <a:effectLst>
                  <a:outerShdw blurRad="38100" dist="38100" dir="2700000" algn="tl">
                    <a:srgbClr val="C0C0C0"/>
                  </a:outerShdw>
                </a:effectLst>
                <a:sym typeface="Symbol" charset="2"/>
              </a:rPr>
              <a:t></a:t>
            </a:r>
            <a:r>
              <a:rPr kumimoji="0" lang="en-US" altLang="zh-CN" sz="2000" b="1" dirty="0">
                <a:solidFill>
                  <a:srgbClr val="002060"/>
                </a:solidFill>
                <a:effectLst>
                  <a:outerShdw blurRad="38100" dist="38100" dir="2700000" algn="tl">
                    <a:srgbClr val="C0C0C0"/>
                  </a:outerShdw>
                </a:effectLst>
              </a:rPr>
              <a:t>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O  </a:t>
            </a:r>
            <a:r>
              <a:rPr kumimoji="0" lang="en-US" altLang="zh-CN" sz="2000" b="1" dirty="0">
                <a:solidFill>
                  <a:srgbClr val="002060"/>
                </a:solidFill>
                <a:effectLst>
                  <a:outerShdw blurRad="38100" dist="38100" dir="2700000" algn="tl">
                    <a:srgbClr val="C0C0C0"/>
                  </a:outerShdw>
                </a:effectLst>
                <a:sym typeface="Wingdings" charset="2"/>
              </a:rPr>
              <a:t> </a:t>
            </a:r>
            <a:r>
              <a:rPr kumimoji="0" lang="en-US" altLang="zh-CN" sz="2000" b="1" dirty="0">
                <a:solidFill>
                  <a:srgbClr val="002060"/>
                </a:solidFill>
                <a:effectLst>
                  <a:outerShdw blurRad="38100" dist="38100" dir="2700000" algn="tl">
                    <a:srgbClr val="C0C0C0"/>
                  </a:outerShdw>
                </a:effectLst>
              </a:rPr>
              <a:t>  	           </a:t>
            </a:r>
            <a:r>
              <a:rPr kumimoji="0" lang="en-US" altLang="zh-CN" sz="2000" b="1" dirty="0" err="1">
                <a:solidFill>
                  <a:srgbClr val="002060"/>
                </a:solidFill>
                <a:effectLst>
                  <a:outerShdw blurRad="38100" dist="38100" dir="2700000" algn="tl">
                    <a:srgbClr val="C0C0C0"/>
                  </a:outerShdw>
                </a:effectLst>
              </a:rPr>
              <a:t>LiOH</a:t>
            </a:r>
            <a:r>
              <a:rPr kumimoji="0" lang="en-US" altLang="zh-CN" sz="2000" b="1" dirty="0">
                <a:solidFill>
                  <a:srgbClr val="002060"/>
                </a:solidFill>
                <a:effectLst>
                  <a:outerShdw blurRad="38100" dist="38100" dir="2700000" algn="tl">
                    <a:srgbClr val="C0C0C0"/>
                  </a:outerShdw>
                </a:effectLst>
              </a:rPr>
              <a:t> + </a:t>
            </a:r>
            <a:r>
              <a:rPr kumimoji="0" lang="en-US" altLang="zh-CN" sz="2000" b="1" dirty="0" err="1">
                <a:solidFill>
                  <a:srgbClr val="002060"/>
                </a:solidFill>
                <a:effectLst>
                  <a:outerShdw blurRad="38100" dist="38100" dir="2700000" algn="tl">
                    <a:srgbClr val="C0C0C0"/>
                  </a:outerShdw>
                </a:effectLst>
              </a:rPr>
              <a:t>HCl</a:t>
            </a:r>
            <a:r>
              <a:rPr kumimoji="0" lang="en-US" altLang="zh-CN" sz="2000" b="1" dirty="0">
                <a:solidFill>
                  <a:srgbClr val="002060"/>
                </a:solidFill>
                <a:effectLst>
                  <a:outerShdw blurRad="38100" dist="38100" dir="2700000" algn="tl">
                    <a:srgbClr val="C0C0C0"/>
                  </a:outerShdw>
                </a:effectLst>
              </a:rPr>
              <a:t>↑</a:t>
            </a:r>
          </a:p>
          <a:p>
            <a:pPr eaLnBrk="1" hangingPunct="1">
              <a:lnSpc>
                <a:spcPct val="120000"/>
              </a:lnSpc>
              <a:spcBef>
                <a:spcPct val="50000"/>
              </a:spcBef>
            </a:pPr>
            <a:r>
              <a:rPr kumimoji="0" lang="en-US" altLang="zh-CN" sz="2000" b="1" dirty="0">
                <a:solidFill>
                  <a:srgbClr val="002060"/>
                </a:solidFill>
                <a:effectLst>
                  <a:outerShdw blurRad="38100" dist="38100" dir="2700000" algn="tl">
                    <a:srgbClr val="C0C0C0"/>
                  </a:outerShdw>
                </a:effectLst>
              </a:rPr>
              <a:t>	MgCl</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sym typeface="Symbol" charset="2"/>
              </a:rPr>
              <a:t></a:t>
            </a:r>
            <a:r>
              <a:rPr kumimoji="0" lang="en-US" altLang="zh-CN" sz="2000" b="1" dirty="0">
                <a:solidFill>
                  <a:srgbClr val="002060"/>
                </a:solidFill>
                <a:effectLst>
                  <a:outerShdw blurRad="38100" dist="38100" dir="2700000" algn="tl">
                    <a:srgbClr val="C0C0C0"/>
                  </a:outerShdw>
                </a:effectLst>
              </a:rPr>
              <a:t>6H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O   </a:t>
            </a:r>
            <a:r>
              <a:rPr kumimoji="0" lang="en-US" altLang="zh-CN" sz="2000" b="1" dirty="0">
                <a:solidFill>
                  <a:srgbClr val="002060"/>
                </a:solidFill>
                <a:effectLst>
                  <a:outerShdw blurRad="38100" dist="38100" dir="2700000" algn="tl">
                    <a:srgbClr val="C0C0C0"/>
                  </a:outerShdw>
                </a:effectLst>
                <a:sym typeface="Wingdings" charset="2"/>
              </a:rPr>
              <a:t>  	           </a:t>
            </a:r>
            <a:r>
              <a:rPr kumimoji="0" lang="en-US" altLang="zh-CN" sz="2000" b="1" dirty="0">
                <a:solidFill>
                  <a:srgbClr val="002060"/>
                </a:solidFill>
                <a:effectLst>
                  <a:outerShdw blurRad="38100" dist="38100" dir="2700000" algn="tl">
                    <a:srgbClr val="C0C0C0"/>
                  </a:outerShdw>
                </a:effectLst>
              </a:rPr>
              <a:t>Mg(OH)Cl + 5H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O↑+ </a:t>
            </a:r>
            <a:r>
              <a:rPr kumimoji="0" lang="en-US" altLang="zh-CN" sz="2000" b="1" dirty="0" err="1">
                <a:solidFill>
                  <a:srgbClr val="002060"/>
                </a:solidFill>
                <a:effectLst>
                  <a:outerShdw blurRad="38100" dist="38100" dir="2700000" algn="tl">
                    <a:srgbClr val="C0C0C0"/>
                  </a:outerShdw>
                </a:effectLst>
              </a:rPr>
              <a:t>HCl</a:t>
            </a:r>
            <a:r>
              <a:rPr kumimoji="0" lang="en-US" altLang="zh-CN" sz="2000" b="1" dirty="0">
                <a:solidFill>
                  <a:srgbClr val="002060"/>
                </a:solidFill>
                <a:effectLst>
                  <a:outerShdw blurRad="38100" dist="38100" dir="2700000" algn="tl">
                    <a:srgbClr val="C0C0C0"/>
                  </a:outerShdw>
                </a:effectLst>
              </a:rPr>
              <a:t>↑</a:t>
            </a:r>
          </a:p>
          <a:p>
            <a:pPr eaLnBrk="1" hangingPunct="1">
              <a:lnSpc>
                <a:spcPct val="120000"/>
              </a:lnSpc>
              <a:spcBef>
                <a:spcPct val="50000"/>
              </a:spcBef>
            </a:pPr>
            <a:r>
              <a:rPr kumimoji="0" lang="zh-CN" altLang="en-US" sz="2000" b="1" dirty="0">
                <a:solidFill>
                  <a:srgbClr val="002060"/>
                </a:solidFill>
                <a:effectLst>
                  <a:outerShdw blurRad="38100" dist="38100" dir="2700000" algn="tl">
                    <a:srgbClr val="C0C0C0"/>
                  </a:outerShdw>
                </a:effectLst>
              </a:rPr>
              <a:t>因此，要将这一类水合盐转化为无水盐，不能用直接加热的方法，而应在</a:t>
            </a:r>
            <a:r>
              <a:rPr kumimoji="0" lang="en-US" altLang="zh-CN" sz="2000" b="1" dirty="0" err="1">
                <a:solidFill>
                  <a:srgbClr val="002060"/>
                </a:solidFill>
                <a:effectLst>
                  <a:outerShdw blurRad="38100" dist="38100" dir="2700000" algn="tl">
                    <a:srgbClr val="C0C0C0"/>
                  </a:outerShdw>
                </a:effectLst>
              </a:rPr>
              <a:t>HCl</a:t>
            </a:r>
            <a:r>
              <a:rPr kumimoji="0" lang="zh-CN" altLang="en-US" sz="2000" b="1" dirty="0">
                <a:solidFill>
                  <a:srgbClr val="002060"/>
                </a:solidFill>
                <a:effectLst>
                  <a:outerShdw blurRad="38100" dist="38100" dir="2700000" algn="tl">
                    <a:srgbClr val="C0C0C0"/>
                  </a:outerShdw>
                </a:effectLst>
              </a:rPr>
              <a:t>气氛下加热或者与</a:t>
            </a:r>
            <a:r>
              <a:rPr kumimoji="0" lang="en-US" altLang="zh-CN" sz="2000" b="1" dirty="0">
                <a:solidFill>
                  <a:srgbClr val="002060"/>
                </a:solidFill>
                <a:effectLst>
                  <a:outerShdw blurRad="38100" dist="38100" dir="2700000" algn="tl">
                    <a:srgbClr val="C0C0C0"/>
                  </a:outerShdw>
                </a:effectLst>
              </a:rPr>
              <a:t>NH</a:t>
            </a:r>
            <a:r>
              <a:rPr kumimoji="0" lang="en-US" altLang="zh-CN" sz="2000" b="1" baseline="-25000" dirty="0">
                <a:solidFill>
                  <a:srgbClr val="002060"/>
                </a:solidFill>
                <a:effectLst>
                  <a:outerShdw blurRad="38100" dist="38100" dir="2700000" algn="tl">
                    <a:srgbClr val="C0C0C0"/>
                  </a:outerShdw>
                </a:effectLst>
              </a:rPr>
              <a:t>4</a:t>
            </a:r>
            <a:r>
              <a:rPr kumimoji="0" lang="en-US" altLang="zh-CN" sz="2000" b="1" dirty="0">
                <a:solidFill>
                  <a:srgbClr val="002060"/>
                </a:solidFill>
                <a:effectLst>
                  <a:outerShdw blurRad="38100" dist="38100" dir="2700000" algn="tl">
                    <a:srgbClr val="C0C0C0"/>
                  </a:outerShdw>
                </a:effectLst>
              </a:rPr>
              <a:t>Cl</a:t>
            </a:r>
            <a:r>
              <a:rPr kumimoji="0" lang="zh-CN" altLang="en-US" sz="2000" b="1" dirty="0">
                <a:solidFill>
                  <a:srgbClr val="002060"/>
                </a:solidFill>
                <a:effectLst>
                  <a:outerShdw blurRad="38100" dist="38100" dir="2700000" algn="tl">
                    <a:srgbClr val="C0C0C0"/>
                  </a:outerShdw>
                </a:effectLst>
              </a:rPr>
              <a:t>混合加热，</a:t>
            </a:r>
            <a:r>
              <a:rPr kumimoji="0" lang="en-US" altLang="zh-CN" sz="2000" b="1" dirty="0" err="1">
                <a:solidFill>
                  <a:srgbClr val="002060"/>
                </a:solidFill>
                <a:effectLst>
                  <a:outerShdw blurRad="38100" dist="38100" dir="2700000" algn="tl">
                    <a:srgbClr val="C0C0C0"/>
                  </a:outerShdw>
                </a:effectLst>
              </a:rPr>
              <a:t>HCl</a:t>
            </a:r>
            <a:r>
              <a:rPr kumimoji="0" lang="zh-CN" altLang="en-US" sz="2000" b="1" dirty="0">
                <a:solidFill>
                  <a:srgbClr val="002060"/>
                </a:solidFill>
                <a:effectLst>
                  <a:outerShdw blurRad="38100" dist="38100" dir="2700000" algn="tl">
                    <a:srgbClr val="C0C0C0"/>
                  </a:outerShdw>
                </a:effectLst>
              </a:rPr>
              <a:t>气体的存在或产生抑制了水解反应的发生：</a:t>
            </a:r>
          </a:p>
          <a:p>
            <a:pPr eaLnBrk="1" hangingPunct="1">
              <a:lnSpc>
                <a:spcPct val="120000"/>
              </a:lnSpc>
              <a:spcBef>
                <a:spcPct val="50000"/>
              </a:spcBef>
            </a:pPr>
            <a:r>
              <a:rPr kumimoji="0" lang="zh-CN" altLang="en-US" sz="2000" b="1" dirty="0">
                <a:solidFill>
                  <a:srgbClr val="002060"/>
                </a:solidFill>
                <a:effectLst>
                  <a:outerShdw blurRad="38100" dist="38100" dir="2700000" algn="tl">
                    <a:srgbClr val="C0C0C0"/>
                  </a:outerShdw>
                </a:effectLst>
              </a:rPr>
              <a:t>		     </a:t>
            </a:r>
            <a:r>
              <a:rPr kumimoji="0" lang="en-US" altLang="zh-CN" sz="2000" b="1" dirty="0">
                <a:solidFill>
                  <a:srgbClr val="002060"/>
                </a:solidFill>
                <a:effectLst>
                  <a:outerShdw blurRad="38100" dist="38100" dir="2700000" algn="tl">
                    <a:srgbClr val="C0C0C0"/>
                  </a:outerShdw>
                </a:effectLst>
              </a:rPr>
              <a:t>LiCl</a:t>
            </a:r>
            <a:r>
              <a:rPr kumimoji="0" lang="en-US" altLang="zh-CN" sz="2000" b="1" dirty="0">
                <a:solidFill>
                  <a:srgbClr val="002060"/>
                </a:solidFill>
                <a:effectLst>
                  <a:outerShdw blurRad="38100" dist="38100" dir="2700000" algn="tl">
                    <a:srgbClr val="C0C0C0"/>
                  </a:outerShdw>
                </a:effectLst>
                <a:sym typeface="Symbol" charset="2"/>
              </a:rPr>
              <a:t></a:t>
            </a:r>
            <a:r>
              <a:rPr kumimoji="0" lang="en-US" altLang="zh-CN" sz="2000" b="1" dirty="0">
                <a:solidFill>
                  <a:srgbClr val="002060"/>
                </a:solidFill>
                <a:effectLst>
                  <a:outerShdw blurRad="38100" dist="38100" dir="2700000" algn="tl">
                    <a:srgbClr val="C0C0C0"/>
                  </a:outerShdw>
                </a:effectLst>
              </a:rPr>
              <a:t>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O  </a:t>
            </a:r>
            <a:r>
              <a:rPr kumimoji="0" lang="en-US" altLang="zh-CN" sz="2000" b="1" dirty="0">
                <a:solidFill>
                  <a:srgbClr val="002060"/>
                </a:solidFill>
                <a:effectLst>
                  <a:outerShdw blurRad="38100" dist="38100" dir="2700000" algn="tl">
                    <a:srgbClr val="C0C0C0"/>
                  </a:outerShdw>
                </a:effectLst>
                <a:sym typeface="Wingdings" charset="2"/>
              </a:rPr>
              <a:t>   	            </a:t>
            </a:r>
            <a:r>
              <a:rPr kumimoji="0" lang="en-US" altLang="zh-CN" sz="2000" b="1" dirty="0" err="1">
                <a:solidFill>
                  <a:srgbClr val="002060"/>
                </a:solidFill>
                <a:effectLst>
                  <a:outerShdw blurRad="38100" dist="38100" dir="2700000" algn="tl">
                    <a:srgbClr val="C0C0C0"/>
                  </a:outerShdw>
                </a:effectLst>
              </a:rPr>
              <a:t>LiCl</a:t>
            </a:r>
            <a:r>
              <a:rPr kumimoji="0" lang="en-US" altLang="zh-CN" sz="2000" b="1" dirty="0">
                <a:solidFill>
                  <a:srgbClr val="002060"/>
                </a:solidFill>
                <a:effectLst>
                  <a:outerShdw blurRad="38100" dist="38100" dir="2700000" algn="tl">
                    <a:srgbClr val="C0C0C0"/>
                  </a:outerShdw>
                </a:effectLst>
              </a:rPr>
              <a:t> + 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O   </a:t>
            </a:r>
          </a:p>
          <a:p>
            <a:pPr eaLnBrk="1" hangingPunct="1">
              <a:lnSpc>
                <a:spcPct val="180000"/>
              </a:lnSpc>
              <a:spcBef>
                <a:spcPts val="1200"/>
              </a:spcBef>
            </a:pPr>
            <a:r>
              <a:rPr kumimoji="0" lang="en-US" altLang="zh-CN" sz="2000" b="1" dirty="0">
                <a:solidFill>
                  <a:srgbClr val="002060"/>
                </a:solidFill>
                <a:effectLst>
                  <a:outerShdw blurRad="38100" dist="38100" dir="2700000" algn="tl">
                    <a:srgbClr val="C0C0C0"/>
                  </a:outerShdw>
                </a:effectLst>
              </a:rPr>
              <a:t>		MgCl</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sym typeface="Symbol" charset="2"/>
              </a:rPr>
              <a:t></a:t>
            </a:r>
            <a:r>
              <a:rPr kumimoji="0" lang="en-US" altLang="zh-CN" sz="2000" b="1" dirty="0">
                <a:solidFill>
                  <a:srgbClr val="002060"/>
                </a:solidFill>
                <a:effectLst>
                  <a:outerShdw blurRad="38100" dist="38100" dir="2700000" algn="tl">
                    <a:srgbClr val="C0C0C0"/>
                  </a:outerShdw>
                </a:effectLst>
              </a:rPr>
              <a:t>6H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O  </a:t>
            </a:r>
            <a:r>
              <a:rPr kumimoji="0" lang="en-US" altLang="zh-CN" sz="2000" b="1" dirty="0">
                <a:solidFill>
                  <a:srgbClr val="002060"/>
                </a:solidFill>
                <a:effectLst>
                  <a:outerShdw blurRad="38100" dist="38100" dir="2700000" algn="tl">
                    <a:srgbClr val="C0C0C0"/>
                  </a:outerShdw>
                </a:effectLst>
                <a:sym typeface="Wingdings" charset="2"/>
              </a:rPr>
              <a:t>  	            </a:t>
            </a:r>
            <a:r>
              <a:rPr kumimoji="0" lang="en-US" altLang="zh-CN" sz="2000" b="1" dirty="0">
                <a:solidFill>
                  <a:srgbClr val="002060"/>
                </a:solidFill>
                <a:effectLst>
                  <a:outerShdw blurRad="38100" dist="38100" dir="2700000" algn="tl">
                    <a:srgbClr val="C0C0C0"/>
                  </a:outerShdw>
                </a:effectLst>
              </a:rPr>
              <a:t>MgCl</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 + 6H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O </a:t>
            </a:r>
          </a:p>
        </p:txBody>
      </p:sp>
      <p:sp>
        <p:nvSpPr>
          <p:cNvPr id="4" name="Text Box 2">
            <a:extLst>
              <a:ext uri="{FF2B5EF4-FFF2-40B4-BE49-F238E27FC236}">
                <a16:creationId xmlns:a16="http://schemas.microsoft.com/office/drawing/2014/main" id="{E58F1390-5141-5B45-8644-80E3E194D6C1}"/>
              </a:ext>
            </a:extLst>
          </p:cNvPr>
          <p:cNvSpPr txBox="1">
            <a:spLocks noChangeArrowheads="1"/>
          </p:cNvSpPr>
          <p:nvPr/>
        </p:nvSpPr>
        <p:spPr bwMode="auto">
          <a:xfrm>
            <a:off x="2484444" y="241484"/>
            <a:ext cx="4537075" cy="52322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00FF"/>
              </a:buClr>
              <a:buFont typeface="Wingdings" charset="2"/>
              <a:buNone/>
            </a:pPr>
            <a:r>
              <a:rPr kumimoji="0" lang="en-US" altLang="zh-CN" sz="2800" b="1" i="1" dirty="0">
                <a:solidFill>
                  <a:srgbClr val="C00000"/>
                </a:solidFill>
                <a:effectLst>
                  <a:outerShdw blurRad="38100" dist="38100" dir="2700000" algn="tl">
                    <a:srgbClr val="C0C0C0"/>
                  </a:outerShdw>
                </a:effectLst>
              </a:rPr>
              <a:t>s</a:t>
            </a:r>
            <a:r>
              <a:rPr kumimoji="0" lang="zh-CN" altLang="en-US" sz="2800" b="1" i="1" dirty="0">
                <a:solidFill>
                  <a:srgbClr val="C00000"/>
                </a:solidFill>
                <a:effectLst>
                  <a:outerShdw blurRad="38100" dist="38100" dir="2700000" algn="tl">
                    <a:srgbClr val="C0C0C0"/>
                  </a:outerShdw>
                </a:effectLst>
              </a:rPr>
              <a:t> </a:t>
            </a:r>
            <a:r>
              <a:rPr kumimoji="0" lang="zh-CN" altLang="en-US" sz="2800" b="1" dirty="0">
                <a:solidFill>
                  <a:srgbClr val="C00000"/>
                </a:solidFill>
                <a:effectLst>
                  <a:outerShdw blurRad="38100" dist="38100" dir="2700000" algn="tl">
                    <a:srgbClr val="C0C0C0"/>
                  </a:outerShdw>
                </a:effectLst>
              </a:rPr>
              <a:t>区元素盐类的水解性</a:t>
            </a:r>
          </a:p>
        </p:txBody>
      </p:sp>
      <p:grpSp>
        <p:nvGrpSpPr>
          <p:cNvPr id="5" name="Group 21">
            <a:extLst>
              <a:ext uri="{FF2B5EF4-FFF2-40B4-BE49-F238E27FC236}">
                <a16:creationId xmlns:a16="http://schemas.microsoft.com/office/drawing/2014/main" id="{81DAD30C-62EA-7840-9F60-84B8275BB24D}"/>
              </a:ext>
            </a:extLst>
          </p:cNvPr>
          <p:cNvGrpSpPr>
            <a:grpSpLocks/>
          </p:cNvGrpSpPr>
          <p:nvPr/>
        </p:nvGrpSpPr>
        <p:grpSpPr bwMode="auto">
          <a:xfrm>
            <a:off x="3456043" y="5015409"/>
            <a:ext cx="1016000" cy="828676"/>
            <a:chOff x="2627" y="3724"/>
            <a:chExt cx="640" cy="522"/>
          </a:xfrm>
        </p:grpSpPr>
        <p:sp>
          <p:nvSpPr>
            <p:cNvPr id="6" name="Line 36">
              <a:extLst>
                <a:ext uri="{FF2B5EF4-FFF2-40B4-BE49-F238E27FC236}">
                  <a16:creationId xmlns:a16="http://schemas.microsoft.com/office/drawing/2014/main" id="{50A2A384-A1E2-4A45-AE68-28D1C8BBC1EA}"/>
                </a:ext>
              </a:extLst>
            </p:cNvPr>
            <p:cNvSpPr>
              <a:spLocks noChangeShapeType="1"/>
            </p:cNvSpPr>
            <p:nvPr/>
          </p:nvSpPr>
          <p:spPr bwMode="auto">
            <a:xfrm>
              <a:off x="2627" y="3951"/>
              <a:ext cx="640"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 name="Line 37">
              <a:extLst>
                <a:ext uri="{FF2B5EF4-FFF2-40B4-BE49-F238E27FC236}">
                  <a16:creationId xmlns:a16="http://schemas.microsoft.com/office/drawing/2014/main" id="{9010B754-BA1C-BB4F-B410-344544BE7B77}"/>
                </a:ext>
              </a:extLst>
            </p:cNvPr>
            <p:cNvSpPr>
              <a:spLocks noChangeShapeType="1"/>
            </p:cNvSpPr>
            <p:nvPr/>
          </p:nvSpPr>
          <p:spPr bwMode="auto">
            <a:xfrm flipH="1">
              <a:off x="2627" y="3997"/>
              <a:ext cx="640"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38">
              <a:extLst>
                <a:ext uri="{FF2B5EF4-FFF2-40B4-BE49-F238E27FC236}">
                  <a16:creationId xmlns:a16="http://schemas.microsoft.com/office/drawing/2014/main" id="{C4B1D0B2-553C-714D-8DA6-2A99848D92C9}"/>
                </a:ext>
              </a:extLst>
            </p:cNvPr>
            <p:cNvSpPr txBox="1">
              <a:spLocks noChangeArrowheads="1"/>
            </p:cNvSpPr>
            <p:nvPr/>
          </p:nvSpPr>
          <p:spPr bwMode="auto">
            <a:xfrm>
              <a:off x="2819" y="3724"/>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sz="2000" b="1">
                  <a:solidFill>
                    <a:schemeClr val="tx2"/>
                  </a:solidFill>
                  <a:sym typeface="Symbol" charset="2"/>
                </a:rPr>
                <a:t></a:t>
              </a:r>
            </a:p>
          </p:txBody>
        </p:sp>
        <p:sp>
          <p:nvSpPr>
            <p:cNvPr id="9" name="Rectangle 39">
              <a:extLst>
                <a:ext uri="{FF2B5EF4-FFF2-40B4-BE49-F238E27FC236}">
                  <a16:creationId xmlns:a16="http://schemas.microsoft.com/office/drawing/2014/main" id="{5EAE6AA4-E133-E34E-A20E-4657953C6588}"/>
                </a:ext>
              </a:extLst>
            </p:cNvPr>
            <p:cNvSpPr>
              <a:spLocks noChangeArrowheads="1"/>
            </p:cNvSpPr>
            <p:nvPr/>
          </p:nvSpPr>
          <p:spPr bwMode="auto">
            <a:xfrm>
              <a:off x="2678" y="3994"/>
              <a:ext cx="574"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2" rIns="91425" bIns="45712">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sz="2000" b="1" dirty="0">
                  <a:solidFill>
                    <a:srgbClr val="FF0000"/>
                  </a:solidFill>
                  <a:ea typeface="宋体" charset="0"/>
                  <a:cs typeface="Times New Roman" charset="0"/>
                </a:rPr>
                <a:t>NH</a:t>
              </a:r>
              <a:r>
                <a:rPr kumimoji="0" lang="en-US" altLang="zh-CN" sz="2000" b="1" baseline="-25000" dirty="0">
                  <a:solidFill>
                    <a:srgbClr val="FF0000"/>
                  </a:solidFill>
                  <a:ea typeface="宋体" charset="0"/>
                  <a:cs typeface="Times New Roman" charset="0"/>
                </a:rPr>
                <a:t>4</a:t>
              </a:r>
              <a:r>
                <a:rPr kumimoji="0" lang="en-US" altLang="zh-CN" sz="2000" b="1" dirty="0">
                  <a:solidFill>
                    <a:srgbClr val="FF0000"/>
                  </a:solidFill>
                  <a:ea typeface="宋体" charset="0"/>
                  <a:cs typeface="Times New Roman" charset="0"/>
                </a:rPr>
                <a:t>Cl</a:t>
              </a:r>
            </a:p>
          </p:txBody>
        </p:sp>
      </p:grpSp>
      <p:grpSp>
        <p:nvGrpSpPr>
          <p:cNvPr id="10" name="Group 22">
            <a:extLst>
              <a:ext uri="{FF2B5EF4-FFF2-40B4-BE49-F238E27FC236}">
                <a16:creationId xmlns:a16="http://schemas.microsoft.com/office/drawing/2014/main" id="{EDEA938F-01A9-9A49-ABCA-9EDB45603D10}"/>
              </a:ext>
            </a:extLst>
          </p:cNvPr>
          <p:cNvGrpSpPr>
            <a:grpSpLocks/>
          </p:cNvGrpSpPr>
          <p:nvPr/>
        </p:nvGrpSpPr>
        <p:grpSpPr bwMode="auto">
          <a:xfrm>
            <a:off x="3483824" y="4368059"/>
            <a:ext cx="1017588" cy="790575"/>
            <a:chOff x="2579" y="3297"/>
            <a:chExt cx="641" cy="498"/>
          </a:xfrm>
        </p:grpSpPr>
        <p:sp>
          <p:nvSpPr>
            <p:cNvPr id="11" name="Text Box 38">
              <a:extLst>
                <a:ext uri="{FF2B5EF4-FFF2-40B4-BE49-F238E27FC236}">
                  <a16:creationId xmlns:a16="http://schemas.microsoft.com/office/drawing/2014/main" id="{CE9A71FA-6848-9144-B4F8-AD69B8416AD4}"/>
                </a:ext>
              </a:extLst>
            </p:cNvPr>
            <p:cNvSpPr txBox="1">
              <a:spLocks noChangeArrowheads="1"/>
            </p:cNvSpPr>
            <p:nvPr/>
          </p:nvSpPr>
          <p:spPr bwMode="auto">
            <a:xfrm>
              <a:off x="2770" y="3297"/>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sz="2000" b="1" dirty="0">
                  <a:solidFill>
                    <a:schemeClr val="tx2"/>
                  </a:solidFill>
                  <a:sym typeface="Symbol" charset="2"/>
                </a:rPr>
                <a:t></a:t>
              </a:r>
            </a:p>
          </p:txBody>
        </p:sp>
        <p:sp>
          <p:nvSpPr>
            <p:cNvPr id="12" name="Rectangle 39">
              <a:extLst>
                <a:ext uri="{FF2B5EF4-FFF2-40B4-BE49-F238E27FC236}">
                  <a16:creationId xmlns:a16="http://schemas.microsoft.com/office/drawing/2014/main" id="{BADF73C5-3BC9-E44C-95E0-1808E8415E1A}"/>
                </a:ext>
              </a:extLst>
            </p:cNvPr>
            <p:cNvSpPr>
              <a:spLocks noChangeArrowheads="1"/>
            </p:cNvSpPr>
            <p:nvPr/>
          </p:nvSpPr>
          <p:spPr bwMode="auto">
            <a:xfrm>
              <a:off x="2682" y="3543"/>
              <a:ext cx="40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5" tIns="45712" rIns="91425" bIns="45712">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sz="2000" b="1" dirty="0">
                  <a:solidFill>
                    <a:srgbClr val="FF0000"/>
                  </a:solidFill>
                  <a:ea typeface="宋体" charset="0"/>
                  <a:cs typeface="Times New Roman" charset="0"/>
                </a:rPr>
                <a:t>HCl</a:t>
              </a:r>
            </a:p>
          </p:txBody>
        </p:sp>
        <p:sp>
          <p:nvSpPr>
            <p:cNvPr id="13" name="Line 36">
              <a:extLst>
                <a:ext uri="{FF2B5EF4-FFF2-40B4-BE49-F238E27FC236}">
                  <a16:creationId xmlns:a16="http://schemas.microsoft.com/office/drawing/2014/main" id="{A6E242E2-694C-A045-8F1D-32D955EB0E2E}"/>
                </a:ext>
              </a:extLst>
            </p:cNvPr>
            <p:cNvSpPr>
              <a:spLocks noChangeShapeType="1"/>
            </p:cNvSpPr>
            <p:nvPr/>
          </p:nvSpPr>
          <p:spPr bwMode="auto">
            <a:xfrm>
              <a:off x="2579" y="3521"/>
              <a:ext cx="641"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 name="Line 37">
              <a:extLst>
                <a:ext uri="{FF2B5EF4-FFF2-40B4-BE49-F238E27FC236}">
                  <a16:creationId xmlns:a16="http://schemas.microsoft.com/office/drawing/2014/main" id="{8968C72F-7925-F743-8D3B-B16F9CE66143}"/>
                </a:ext>
              </a:extLst>
            </p:cNvPr>
            <p:cNvSpPr>
              <a:spLocks noChangeShapeType="1"/>
            </p:cNvSpPr>
            <p:nvPr/>
          </p:nvSpPr>
          <p:spPr bwMode="auto">
            <a:xfrm flipH="1">
              <a:off x="2579" y="3567"/>
              <a:ext cx="641"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19">
            <a:extLst>
              <a:ext uri="{FF2B5EF4-FFF2-40B4-BE49-F238E27FC236}">
                <a16:creationId xmlns:a16="http://schemas.microsoft.com/office/drawing/2014/main" id="{7979D15E-5353-874D-86B6-8B9ACD1069A7}"/>
              </a:ext>
            </a:extLst>
          </p:cNvPr>
          <p:cNvGrpSpPr>
            <a:grpSpLocks/>
          </p:cNvGrpSpPr>
          <p:nvPr/>
        </p:nvGrpSpPr>
        <p:grpSpPr bwMode="auto">
          <a:xfrm>
            <a:off x="2509838" y="2620972"/>
            <a:ext cx="1016000" cy="466725"/>
            <a:chOff x="1988" y="2184"/>
            <a:chExt cx="640" cy="294"/>
          </a:xfrm>
        </p:grpSpPr>
        <p:sp>
          <p:nvSpPr>
            <p:cNvPr id="16" name="Text Box 8">
              <a:extLst>
                <a:ext uri="{FF2B5EF4-FFF2-40B4-BE49-F238E27FC236}">
                  <a16:creationId xmlns:a16="http://schemas.microsoft.com/office/drawing/2014/main" id="{A929D75F-7F9E-8A4F-9D5A-196E373E91EB}"/>
                </a:ext>
              </a:extLst>
            </p:cNvPr>
            <p:cNvSpPr txBox="1">
              <a:spLocks noChangeArrowheads="1"/>
            </p:cNvSpPr>
            <p:nvPr/>
          </p:nvSpPr>
          <p:spPr bwMode="auto">
            <a:xfrm>
              <a:off x="2182" y="218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b="1">
                  <a:solidFill>
                    <a:schemeClr val="tx2"/>
                  </a:solidFill>
                  <a:sym typeface="Symbol" charset="2"/>
                </a:rPr>
                <a:t></a:t>
              </a:r>
            </a:p>
          </p:txBody>
        </p:sp>
        <p:sp>
          <p:nvSpPr>
            <p:cNvPr id="17" name="Line 36">
              <a:extLst>
                <a:ext uri="{FF2B5EF4-FFF2-40B4-BE49-F238E27FC236}">
                  <a16:creationId xmlns:a16="http://schemas.microsoft.com/office/drawing/2014/main" id="{9211F23E-D575-CF48-A9B0-808018B1B1DB}"/>
                </a:ext>
              </a:extLst>
            </p:cNvPr>
            <p:cNvSpPr>
              <a:spLocks noChangeShapeType="1"/>
            </p:cNvSpPr>
            <p:nvPr/>
          </p:nvSpPr>
          <p:spPr bwMode="auto">
            <a:xfrm>
              <a:off x="1988" y="2432"/>
              <a:ext cx="640"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8" name="Line 37">
              <a:extLst>
                <a:ext uri="{FF2B5EF4-FFF2-40B4-BE49-F238E27FC236}">
                  <a16:creationId xmlns:a16="http://schemas.microsoft.com/office/drawing/2014/main" id="{91652EA8-0C5A-1E42-9216-A23FD1C22CCA}"/>
                </a:ext>
              </a:extLst>
            </p:cNvPr>
            <p:cNvSpPr>
              <a:spLocks noChangeShapeType="1"/>
            </p:cNvSpPr>
            <p:nvPr/>
          </p:nvSpPr>
          <p:spPr bwMode="auto">
            <a:xfrm flipH="1">
              <a:off x="1988" y="2478"/>
              <a:ext cx="640"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9" name="Group 20">
            <a:extLst>
              <a:ext uri="{FF2B5EF4-FFF2-40B4-BE49-F238E27FC236}">
                <a16:creationId xmlns:a16="http://schemas.microsoft.com/office/drawing/2014/main" id="{08A5D476-2C09-5D46-96FC-C004D78BD773}"/>
              </a:ext>
            </a:extLst>
          </p:cNvPr>
          <p:cNvGrpSpPr>
            <a:grpSpLocks/>
          </p:cNvGrpSpPr>
          <p:nvPr/>
        </p:nvGrpSpPr>
        <p:grpSpPr bwMode="auto">
          <a:xfrm>
            <a:off x="2478088" y="2082803"/>
            <a:ext cx="1022350" cy="501651"/>
            <a:chOff x="1801" y="1312"/>
            <a:chExt cx="644" cy="316"/>
          </a:xfrm>
        </p:grpSpPr>
        <p:sp>
          <p:nvSpPr>
            <p:cNvPr id="20" name="Text Box 8">
              <a:extLst>
                <a:ext uri="{FF2B5EF4-FFF2-40B4-BE49-F238E27FC236}">
                  <a16:creationId xmlns:a16="http://schemas.microsoft.com/office/drawing/2014/main" id="{79FE7A4E-F815-D14F-98A5-3A90C837109D}"/>
                </a:ext>
              </a:extLst>
            </p:cNvPr>
            <p:cNvSpPr txBox="1">
              <a:spLocks noChangeArrowheads="1"/>
            </p:cNvSpPr>
            <p:nvPr/>
          </p:nvSpPr>
          <p:spPr bwMode="auto">
            <a:xfrm>
              <a:off x="1979" y="1312"/>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b="1">
                  <a:solidFill>
                    <a:schemeClr val="tx2"/>
                  </a:solidFill>
                  <a:sym typeface="Symbol" charset="2"/>
                </a:rPr>
                <a:t></a:t>
              </a:r>
            </a:p>
          </p:txBody>
        </p:sp>
        <p:sp>
          <p:nvSpPr>
            <p:cNvPr id="21" name="Line 36">
              <a:extLst>
                <a:ext uri="{FF2B5EF4-FFF2-40B4-BE49-F238E27FC236}">
                  <a16:creationId xmlns:a16="http://schemas.microsoft.com/office/drawing/2014/main" id="{34632479-F2B4-7247-9E81-5E73CDDCD464}"/>
                </a:ext>
              </a:extLst>
            </p:cNvPr>
            <p:cNvSpPr>
              <a:spLocks noChangeShapeType="1"/>
            </p:cNvSpPr>
            <p:nvPr/>
          </p:nvSpPr>
          <p:spPr bwMode="auto">
            <a:xfrm>
              <a:off x="1805" y="1585"/>
              <a:ext cx="640"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 name="Line 37">
              <a:extLst>
                <a:ext uri="{FF2B5EF4-FFF2-40B4-BE49-F238E27FC236}">
                  <a16:creationId xmlns:a16="http://schemas.microsoft.com/office/drawing/2014/main" id="{6274E9A3-F40C-2943-A281-1A2AE8702E93}"/>
                </a:ext>
              </a:extLst>
            </p:cNvPr>
            <p:cNvSpPr>
              <a:spLocks noChangeShapeType="1"/>
            </p:cNvSpPr>
            <p:nvPr/>
          </p:nvSpPr>
          <p:spPr bwMode="auto">
            <a:xfrm flipH="1">
              <a:off x="1801" y="1628"/>
              <a:ext cx="640" cy="0"/>
            </a:xfrm>
            <a:prstGeom prst="line">
              <a:avLst/>
            </a:prstGeom>
            <a:noFill/>
            <a:ln w="19050">
              <a:solidFill>
                <a:srgbClr val="00206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23" name="矩形 22">
            <a:extLst>
              <a:ext uri="{FF2B5EF4-FFF2-40B4-BE49-F238E27FC236}">
                <a16:creationId xmlns:a16="http://schemas.microsoft.com/office/drawing/2014/main" id="{C4807414-DCC6-E94E-92BF-F1136AFAD87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4841452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51E843D5-F7D2-4543-A9FE-61DF0657D12F}"/>
              </a:ext>
            </a:extLst>
          </p:cNvPr>
          <p:cNvSpPr>
            <a:spLocks noGrp="1"/>
          </p:cNvSpPr>
          <p:nvPr>
            <p:ph type="sldNum" sz="quarter" idx="10"/>
          </p:nvPr>
        </p:nvSpPr>
        <p:spPr/>
        <p:txBody>
          <a:bodyPr/>
          <a:lstStyle/>
          <a:p>
            <a:pPr>
              <a:defRPr/>
            </a:pPr>
            <a:fld id="{F4E841EE-66BC-2C44-B4ED-9E7099E14CB5}" type="slidenum">
              <a:rPr lang="en-US" altLang="zh-CN" smtClean="0"/>
              <a:pPr>
                <a:defRPr/>
              </a:pPr>
              <a:t>54</a:t>
            </a:fld>
            <a:endParaRPr lang="en-US" altLang="zh-CN"/>
          </a:p>
        </p:txBody>
      </p:sp>
      <p:sp>
        <p:nvSpPr>
          <p:cNvPr id="3" name="Text Box 7">
            <a:extLst>
              <a:ext uri="{FF2B5EF4-FFF2-40B4-BE49-F238E27FC236}">
                <a16:creationId xmlns:a16="http://schemas.microsoft.com/office/drawing/2014/main" id="{8A35E42A-3677-EE4A-A787-968976BB25C4}"/>
              </a:ext>
            </a:extLst>
          </p:cNvPr>
          <p:cNvSpPr txBox="1">
            <a:spLocks noChangeArrowheads="1"/>
          </p:cNvSpPr>
          <p:nvPr/>
        </p:nvSpPr>
        <p:spPr bwMode="auto">
          <a:xfrm>
            <a:off x="35496" y="1158999"/>
            <a:ext cx="9001000" cy="5078313"/>
          </a:xfrm>
          <a:prstGeom prst="rect">
            <a:avLst/>
          </a:prstGeom>
          <a:noFill/>
          <a:ln w="9525" algn="ctr">
            <a:noFill/>
            <a:miter lim="800000"/>
            <a:headEnd/>
            <a:tailEnd/>
          </a:ln>
          <a:effectLst/>
        </p:spPr>
        <p:txBody>
          <a:bodyPr wrap="square">
            <a:spAutoFit/>
          </a:bodyPr>
          <a:lstStyle>
            <a:lvl1pPr marL="363538" indent="-363538"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spcBef>
                <a:spcPct val="50000"/>
              </a:spcBef>
            </a:pPr>
            <a:r>
              <a:rPr kumimoji="0" lang="en-US" altLang="zh-CN" dirty="0">
                <a:ln w="0"/>
                <a:effectLst>
                  <a:outerShdw blurRad="38100" dist="19050" dir="2700000" algn="tl" rotWithShape="0">
                    <a:schemeClr val="dk1">
                      <a:alpha val="40000"/>
                    </a:schemeClr>
                  </a:outerShdw>
                </a:effectLst>
              </a:rPr>
              <a:t>1)   </a:t>
            </a:r>
            <a:r>
              <a:rPr kumimoji="0" lang="zh-CN" altLang="en-US" dirty="0">
                <a:ln w="0"/>
                <a:effectLst>
                  <a:outerShdw blurRad="38100" dist="19050" dir="2700000" algn="tl" rotWithShape="0">
                    <a:schemeClr val="dk1">
                      <a:alpha val="40000"/>
                    </a:schemeClr>
                  </a:outerShdw>
                </a:effectLst>
              </a:rPr>
              <a:t>绝大多数的</a:t>
            </a:r>
            <a:r>
              <a:rPr kumimoji="0" lang="en-US" altLang="zh-CN" dirty="0">
                <a:ln w="0"/>
                <a:effectLst>
                  <a:outerShdw blurRad="38100" dist="19050" dir="2700000" algn="tl" rotWithShape="0">
                    <a:schemeClr val="dk1">
                      <a:alpha val="40000"/>
                    </a:schemeClr>
                  </a:outerShdw>
                </a:effectLst>
              </a:rPr>
              <a:t>IA</a:t>
            </a:r>
            <a:r>
              <a:rPr kumimoji="0" lang="zh-CN" altLang="en-US" dirty="0">
                <a:ln w="0"/>
                <a:effectLst>
                  <a:outerShdw blurRad="38100" dist="19050" dir="2700000" algn="tl" rotWithShape="0">
                    <a:schemeClr val="dk1">
                      <a:alpha val="40000"/>
                    </a:schemeClr>
                  </a:outerShdw>
                </a:effectLst>
              </a:rPr>
              <a:t>族的盐类易溶于水，如</a:t>
            </a:r>
            <a:r>
              <a:rPr kumimoji="0" lang="en-US" altLang="zh-CN" dirty="0" err="1">
                <a:ln w="0"/>
                <a:effectLst>
                  <a:outerShdw blurRad="38100" dist="19050" dir="2700000" algn="tl" rotWithShape="0">
                    <a:schemeClr val="dk1">
                      <a:alpha val="40000"/>
                    </a:schemeClr>
                  </a:outerShdw>
                </a:effectLst>
              </a:rPr>
              <a:t>NaCl</a:t>
            </a:r>
            <a:r>
              <a:rPr kumimoji="0" lang="zh-CN" altLang="en-US" dirty="0">
                <a:ln w="0"/>
                <a:effectLst>
                  <a:outerShdw blurRad="38100" dist="19050" dir="2700000" algn="tl" rotWithShape="0">
                    <a:schemeClr val="dk1">
                      <a:alpha val="40000"/>
                    </a:schemeClr>
                  </a:outerShdw>
                </a:effectLst>
              </a:rPr>
              <a:t>、</a:t>
            </a:r>
            <a:r>
              <a:rPr kumimoji="0" lang="en-US" altLang="zh-CN" dirty="0" err="1">
                <a:ln w="0"/>
                <a:effectLst>
                  <a:outerShdw blurRad="38100" dist="19050" dir="2700000" algn="tl" rotWithShape="0">
                    <a:schemeClr val="dk1">
                      <a:alpha val="40000"/>
                    </a:schemeClr>
                  </a:outerShdw>
                </a:effectLst>
              </a:rPr>
              <a:t>KBr</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NaNO</a:t>
            </a:r>
            <a:r>
              <a:rPr kumimoji="0" lang="en-US" altLang="zh-CN" baseline="-25000" dirty="0">
                <a:ln w="0"/>
                <a:effectLst>
                  <a:outerShdw blurRad="38100" dist="19050" dir="2700000" algn="tl" rotWithShape="0">
                    <a:schemeClr val="dk1">
                      <a:alpha val="40000"/>
                    </a:schemeClr>
                  </a:outerShdw>
                </a:effectLst>
              </a:rPr>
              <a:t>3</a:t>
            </a:r>
            <a:r>
              <a:rPr kumimoji="0" lang="zh-CN" altLang="en-US" dirty="0">
                <a:ln w="0"/>
                <a:effectLst>
                  <a:outerShdw blurRad="38100" dist="19050" dir="2700000" algn="tl" rotWithShape="0">
                    <a:schemeClr val="dk1">
                      <a:alpha val="40000"/>
                    </a:schemeClr>
                  </a:outerShdw>
                </a:effectLst>
              </a:rPr>
              <a:t>和</a:t>
            </a:r>
            <a:r>
              <a:rPr kumimoji="0" lang="en-US" altLang="zh-CN" dirty="0">
                <a:ln w="0"/>
                <a:effectLst>
                  <a:outerShdw blurRad="38100" dist="19050" dir="2700000" algn="tl" rotWithShape="0">
                    <a:schemeClr val="dk1">
                      <a:alpha val="40000"/>
                    </a:schemeClr>
                  </a:outerShdw>
                </a:effectLst>
              </a:rPr>
              <a:t>Na</a:t>
            </a:r>
            <a:r>
              <a:rPr kumimoji="0" lang="en-US" altLang="zh-CN" baseline="-25000" dirty="0">
                <a:ln w="0"/>
                <a:effectLst>
                  <a:outerShdw blurRad="38100" dist="19050" dir="2700000" algn="tl" rotWithShape="0">
                    <a:schemeClr val="dk1">
                      <a:alpha val="40000"/>
                    </a:schemeClr>
                  </a:outerShdw>
                </a:effectLst>
              </a:rPr>
              <a:t>2</a:t>
            </a:r>
            <a:r>
              <a:rPr kumimoji="0" lang="en-US" altLang="zh-CN" dirty="0">
                <a:ln w="0"/>
                <a:effectLst>
                  <a:outerShdw blurRad="38100" dist="19050" dir="2700000" algn="tl" rotWithShape="0">
                    <a:schemeClr val="dk1">
                      <a:alpha val="40000"/>
                    </a:schemeClr>
                  </a:outerShdw>
                </a:effectLst>
              </a:rPr>
              <a:t>SO</a:t>
            </a:r>
            <a:r>
              <a:rPr kumimoji="0" lang="en-US" altLang="zh-CN" baseline="-25000" dirty="0">
                <a:ln w="0"/>
                <a:effectLst>
                  <a:outerShdw blurRad="38100" dist="19050" dir="2700000" algn="tl" rotWithShape="0">
                    <a:schemeClr val="dk1">
                      <a:alpha val="40000"/>
                    </a:schemeClr>
                  </a:outerShdw>
                </a:effectLst>
              </a:rPr>
              <a:t>4</a:t>
            </a:r>
            <a:r>
              <a:rPr kumimoji="0" lang="zh-CN" altLang="en-US" dirty="0">
                <a:ln w="0"/>
                <a:effectLst>
                  <a:outerShdw blurRad="38100" dist="19050" dir="2700000" algn="tl" rotWithShape="0">
                    <a:schemeClr val="dk1">
                      <a:alpha val="40000"/>
                    </a:schemeClr>
                  </a:outerShdw>
                </a:effectLst>
              </a:rPr>
              <a:t>等，也有少数是微溶盐，如：</a:t>
            </a:r>
            <a:r>
              <a:rPr kumimoji="0" lang="en-US" altLang="zh-CN" dirty="0" err="1">
                <a:ln w="0"/>
                <a:effectLst>
                  <a:outerShdw blurRad="38100" dist="19050" dir="2700000" algn="tl" rotWithShape="0">
                    <a:schemeClr val="dk1">
                      <a:alpha val="40000"/>
                    </a:schemeClr>
                  </a:outerShdw>
                </a:effectLst>
              </a:rPr>
              <a:t>LiF</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Li</a:t>
            </a:r>
            <a:r>
              <a:rPr kumimoji="0" lang="en-US" altLang="zh-CN" baseline="-25000" dirty="0">
                <a:ln w="0"/>
                <a:effectLst>
                  <a:outerShdw blurRad="38100" dist="19050" dir="2700000" algn="tl" rotWithShape="0">
                    <a:schemeClr val="dk1">
                      <a:alpha val="40000"/>
                    </a:schemeClr>
                  </a:outerShdw>
                </a:effectLst>
              </a:rPr>
              <a:t>2</a:t>
            </a:r>
            <a:r>
              <a:rPr kumimoji="0" lang="en-US" altLang="zh-CN" dirty="0">
                <a:ln w="0"/>
                <a:effectLst>
                  <a:outerShdw blurRad="38100" dist="19050" dir="2700000" algn="tl" rotWithShape="0">
                    <a:schemeClr val="dk1">
                      <a:alpha val="40000"/>
                    </a:schemeClr>
                  </a:outerShdw>
                </a:effectLst>
              </a:rPr>
              <a:t>CO</a:t>
            </a:r>
            <a:r>
              <a:rPr kumimoji="0" lang="en-US" altLang="zh-CN" baseline="-25000" dirty="0">
                <a:ln w="0"/>
                <a:effectLst>
                  <a:outerShdw blurRad="38100" dist="19050" dir="2700000" algn="tl" rotWithShape="0">
                    <a:schemeClr val="dk1">
                      <a:alpha val="40000"/>
                    </a:schemeClr>
                  </a:outerShdw>
                </a:effectLst>
              </a:rPr>
              <a:t>3</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Li</a:t>
            </a:r>
            <a:r>
              <a:rPr kumimoji="0" lang="en-US" altLang="zh-CN" baseline="-25000" dirty="0">
                <a:ln w="0"/>
                <a:effectLst>
                  <a:outerShdw blurRad="38100" dist="19050" dir="2700000" algn="tl" rotWithShape="0">
                    <a:schemeClr val="dk1">
                      <a:alpha val="40000"/>
                    </a:schemeClr>
                  </a:outerShdw>
                </a:effectLst>
              </a:rPr>
              <a:t>3</a:t>
            </a:r>
            <a:r>
              <a:rPr kumimoji="0" lang="en-US" altLang="zh-CN" dirty="0">
                <a:ln w="0"/>
                <a:effectLst>
                  <a:outerShdw blurRad="38100" dist="19050" dir="2700000" algn="tl" rotWithShape="0">
                    <a:schemeClr val="dk1">
                      <a:alpha val="40000"/>
                    </a:schemeClr>
                  </a:outerShdw>
                </a:effectLst>
              </a:rPr>
              <a:t>PO</a:t>
            </a:r>
            <a:r>
              <a:rPr kumimoji="0" lang="en-US" altLang="zh-CN" baseline="-25000" dirty="0">
                <a:ln w="0"/>
                <a:effectLst>
                  <a:outerShdw blurRad="38100" dist="19050" dir="2700000" algn="tl" rotWithShape="0">
                    <a:schemeClr val="dk1">
                      <a:alpha val="40000"/>
                    </a:schemeClr>
                  </a:outerShdw>
                </a:effectLst>
              </a:rPr>
              <a:t>4</a:t>
            </a:r>
            <a:r>
              <a:rPr kumimoji="0" lang="zh-CN" altLang="en-US" dirty="0">
                <a:ln w="0"/>
                <a:effectLst>
                  <a:outerShdw blurRad="38100" dist="19050" dir="2700000" algn="tl" rotWithShape="0">
                    <a:schemeClr val="dk1">
                      <a:alpha val="40000"/>
                    </a:schemeClr>
                  </a:outerShdw>
                </a:effectLst>
              </a:rPr>
              <a:t>、</a:t>
            </a:r>
            <a:r>
              <a:rPr kumimoji="0" lang="en-US" altLang="zh-CN" dirty="0" err="1">
                <a:ln w="0"/>
                <a:effectLst>
                  <a:outerShdw blurRad="38100" dist="19050" dir="2700000" algn="tl" rotWithShape="0">
                    <a:schemeClr val="dk1">
                      <a:alpha val="40000"/>
                    </a:schemeClr>
                  </a:outerShdw>
                </a:effectLst>
              </a:rPr>
              <a:t>NaSb</a:t>
            </a:r>
            <a:r>
              <a:rPr kumimoji="0" lang="en-US" altLang="zh-CN" dirty="0">
                <a:ln w="0"/>
                <a:effectLst>
                  <a:outerShdw blurRad="38100" dist="19050" dir="2700000" algn="tl" rotWithShape="0">
                    <a:schemeClr val="dk1">
                      <a:alpha val="40000"/>
                    </a:schemeClr>
                  </a:outerShdw>
                </a:effectLst>
              </a:rPr>
              <a:t>(OH)</a:t>
            </a:r>
            <a:r>
              <a:rPr kumimoji="0" lang="en-US" altLang="zh-CN" baseline="-25000" dirty="0">
                <a:ln w="0"/>
                <a:effectLst>
                  <a:outerShdw blurRad="38100" dist="19050" dir="2700000" algn="tl" rotWithShape="0">
                    <a:schemeClr val="dk1">
                      <a:alpha val="40000"/>
                    </a:schemeClr>
                  </a:outerShdw>
                </a:effectLst>
              </a:rPr>
              <a:t>6</a:t>
            </a:r>
            <a:r>
              <a:rPr kumimoji="0" lang="zh-CN" altLang="en-US" dirty="0">
                <a:ln w="0"/>
                <a:effectLst>
                  <a:outerShdw blurRad="38100" dist="19050" dir="2700000" algn="tl" rotWithShape="0">
                    <a:schemeClr val="dk1">
                      <a:alpha val="40000"/>
                    </a:schemeClr>
                  </a:outerShdw>
                </a:effectLst>
              </a:rPr>
              <a:t>和</a:t>
            </a:r>
            <a:r>
              <a:rPr kumimoji="0" lang="en-US" altLang="zh-CN" dirty="0">
                <a:ln w="0"/>
                <a:effectLst>
                  <a:outerShdw blurRad="38100" dist="19050" dir="2700000" algn="tl" rotWithShape="0">
                    <a:schemeClr val="dk1">
                      <a:alpha val="40000"/>
                    </a:schemeClr>
                  </a:outerShdw>
                </a:effectLst>
              </a:rPr>
              <a:t>KB(C</a:t>
            </a:r>
            <a:r>
              <a:rPr kumimoji="0" lang="en-US" altLang="zh-CN" baseline="-25000" dirty="0">
                <a:ln w="0"/>
                <a:effectLst>
                  <a:outerShdw blurRad="38100" dist="19050" dir="2700000" algn="tl" rotWithShape="0">
                    <a:schemeClr val="dk1">
                      <a:alpha val="40000"/>
                    </a:schemeClr>
                  </a:outerShdw>
                </a:effectLst>
              </a:rPr>
              <a:t>6</a:t>
            </a:r>
            <a:r>
              <a:rPr kumimoji="0" lang="en-US" altLang="zh-CN" dirty="0">
                <a:ln w="0"/>
                <a:effectLst>
                  <a:outerShdw blurRad="38100" dist="19050" dir="2700000" algn="tl" rotWithShape="0">
                    <a:schemeClr val="dk1">
                      <a:alpha val="40000"/>
                    </a:schemeClr>
                  </a:outerShdw>
                </a:effectLst>
              </a:rPr>
              <a:t>H</a:t>
            </a:r>
            <a:r>
              <a:rPr kumimoji="0" lang="en-US" altLang="zh-CN" baseline="-25000" dirty="0">
                <a:ln w="0"/>
                <a:effectLst>
                  <a:outerShdw blurRad="38100" dist="19050" dir="2700000" algn="tl" rotWithShape="0">
                    <a:schemeClr val="dk1">
                      <a:alpha val="40000"/>
                    </a:schemeClr>
                  </a:outerShdw>
                </a:effectLst>
              </a:rPr>
              <a:t>5</a:t>
            </a:r>
            <a:r>
              <a:rPr kumimoji="0" lang="en-US" altLang="zh-CN" dirty="0">
                <a:ln w="0"/>
                <a:effectLst>
                  <a:outerShdw blurRad="38100" dist="19050" dir="2700000" algn="tl" rotWithShape="0">
                    <a:schemeClr val="dk1">
                      <a:alpha val="40000"/>
                    </a:schemeClr>
                  </a:outerShdw>
                </a:effectLst>
              </a:rPr>
              <a:t>)</a:t>
            </a:r>
            <a:r>
              <a:rPr kumimoji="0" lang="en-US" altLang="zh-CN" baseline="-25000" dirty="0">
                <a:ln w="0"/>
                <a:effectLst>
                  <a:outerShdw blurRad="38100" dist="19050" dir="2700000" algn="tl" rotWithShape="0">
                    <a:schemeClr val="dk1">
                      <a:alpha val="40000"/>
                    </a:schemeClr>
                  </a:outerShdw>
                </a:effectLst>
              </a:rPr>
              <a:t>4</a:t>
            </a:r>
            <a:r>
              <a:rPr kumimoji="0" lang="zh-CN" altLang="en-US" dirty="0">
                <a:ln w="0"/>
                <a:effectLst>
                  <a:outerShdw blurRad="38100" dist="19050" dir="2700000" algn="tl" rotWithShape="0">
                    <a:schemeClr val="dk1">
                      <a:alpha val="40000"/>
                    </a:schemeClr>
                  </a:outerShdw>
                </a:effectLst>
              </a:rPr>
              <a:t>等；</a:t>
            </a:r>
          </a:p>
          <a:p>
            <a:pPr eaLnBrk="1" hangingPunct="1">
              <a:lnSpc>
                <a:spcPct val="120000"/>
              </a:lnSpc>
              <a:spcBef>
                <a:spcPct val="50000"/>
              </a:spcBef>
            </a:pPr>
            <a:r>
              <a:rPr kumimoji="0" lang="en-US" altLang="zh-CN" dirty="0">
                <a:ln w="0"/>
                <a:effectLst>
                  <a:outerShdw blurRad="38100" dist="19050" dir="2700000" algn="tl" rotWithShape="0">
                    <a:schemeClr val="dk1">
                      <a:alpha val="40000"/>
                    </a:schemeClr>
                  </a:outerShdw>
                </a:effectLst>
              </a:rPr>
              <a:t>2)   IIA</a:t>
            </a:r>
            <a:r>
              <a:rPr kumimoji="0" lang="zh-CN" altLang="en-US" dirty="0">
                <a:ln w="0"/>
                <a:effectLst>
                  <a:outerShdw blurRad="38100" dist="19050" dir="2700000" algn="tl" rotWithShape="0">
                    <a:schemeClr val="dk1">
                      <a:alpha val="40000"/>
                    </a:schemeClr>
                  </a:outerShdw>
                </a:effectLst>
              </a:rPr>
              <a:t>族元素的氯化物、溴化物、硝酸盐易溶于水，碳酸盐、草酸盐难溶，</a:t>
            </a:r>
            <a:r>
              <a:rPr kumimoji="0" lang="en-US" altLang="zh-CN" dirty="0">
                <a:ln w="0"/>
                <a:effectLst>
                  <a:outerShdw blurRad="38100" dist="19050" dir="2700000" algn="tl" rotWithShape="0">
                    <a:schemeClr val="dk1">
                      <a:alpha val="40000"/>
                    </a:schemeClr>
                  </a:outerShdw>
                </a:effectLst>
              </a:rPr>
              <a:t>MgSO</a:t>
            </a:r>
            <a:r>
              <a:rPr kumimoji="0" lang="en-US" altLang="zh-CN" baseline="-25000" dirty="0">
                <a:ln w="0"/>
                <a:effectLst>
                  <a:outerShdw blurRad="38100" dist="19050" dir="2700000" algn="tl" rotWithShape="0">
                    <a:schemeClr val="dk1">
                      <a:alpha val="40000"/>
                    </a:schemeClr>
                  </a:outerShdw>
                </a:effectLst>
              </a:rPr>
              <a:t>4</a:t>
            </a:r>
            <a:r>
              <a:rPr kumimoji="0" lang="zh-CN" altLang="en-US" dirty="0">
                <a:ln w="0"/>
                <a:effectLst>
                  <a:outerShdw blurRad="38100" dist="19050" dir="2700000" algn="tl" rotWithShape="0">
                    <a:schemeClr val="dk1">
                      <a:alpha val="40000"/>
                    </a:schemeClr>
                  </a:outerShdw>
                </a:effectLst>
              </a:rPr>
              <a:t>可溶、</a:t>
            </a:r>
            <a:r>
              <a:rPr kumimoji="0" lang="en-US" altLang="zh-CN" dirty="0">
                <a:ln w="0"/>
                <a:effectLst>
                  <a:outerShdw blurRad="38100" dist="19050" dir="2700000" algn="tl" rotWithShape="0">
                    <a:schemeClr val="dk1">
                      <a:alpha val="40000"/>
                    </a:schemeClr>
                  </a:outerShdw>
                </a:effectLst>
              </a:rPr>
              <a:t>CaSO</a:t>
            </a:r>
            <a:r>
              <a:rPr kumimoji="0" lang="en-US" altLang="zh-CN" baseline="-25000" dirty="0">
                <a:ln w="0"/>
                <a:effectLst>
                  <a:outerShdw blurRad="38100" dist="19050" dir="2700000" algn="tl" rotWithShape="0">
                    <a:schemeClr val="dk1">
                      <a:alpha val="40000"/>
                    </a:schemeClr>
                  </a:outerShdw>
                </a:effectLst>
              </a:rPr>
              <a:t>4</a:t>
            </a:r>
            <a:r>
              <a:rPr kumimoji="0" lang="zh-CN" altLang="en-US" dirty="0">
                <a:ln w="0"/>
                <a:effectLst>
                  <a:outerShdw blurRad="38100" dist="19050" dir="2700000" algn="tl" rotWithShape="0">
                    <a:schemeClr val="dk1">
                      <a:alpha val="40000"/>
                    </a:schemeClr>
                  </a:outerShdw>
                </a:effectLst>
              </a:rPr>
              <a:t>微溶，而</a:t>
            </a:r>
            <a:r>
              <a:rPr kumimoji="0" lang="en-US" altLang="zh-CN" dirty="0">
                <a:ln w="0"/>
                <a:effectLst>
                  <a:outerShdw blurRad="38100" dist="19050" dir="2700000" algn="tl" rotWithShape="0">
                    <a:schemeClr val="dk1">
                      <a:alpha val="40000"/>
                    </a:schemeClr>
                  </a:outerShdw>
                </a:effectLst>
              </a:rPr>
              <a:t>SrSO</a:t>
            </a:r>
            <a:r>
              <a:rPr kumimoji="0" lang="en-US" altLang="zh-CN" baseline="-25000" dirty="0">
                <a:ln w="0"/>
                <a:effectLst>
                  <a:outerShdw blurRad="38100" dist="19050" dir="2700000" algn="tl" rotWithShape="0">
                    <a:schemeClr val="dk1">
                      <a:alpha val="40000"/>
                    </a:schemeClr>
                  </a:outerShdw>
                </a:effectLst>
              </a:rPr>
              <a:t>4</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BaSO</a:t>
            </a:r>
            <a:r>
              <a:rPr kumimoji="0" lang="en-US" altLang="zh-CN" baseline="-25000" dirty="0">
                <a:ln w="0"/>
                <a:effectLst>
                  <a:outerShdw blurRad="38100" dist="19050" dir="2700000" algn="tl" rotWithShape="0">
                    <a:schemeClr val="dk1">
                      <a:alpha val="40000"/>
                    </a:schemeClr>
                  </a:outerShdw>
                </a:effectLst>
              </a:rPr>
              <a:t>4</a:t>
            </a:r>
            <a:r>
              <a:rPr kumimoji="0" lang="zh-CN" altLang="en-US" dirty="0">
                <a:ln w="0"/>
                <a:effectLst>
                  <a:outerShdw blurRad="38100" dist="19050" dir="2700000" algn="tl" rotWithShape="0">
                    <a:schemeClr val="dk1">
                      <a:alpha val="40000"/>
                    </a:schemeClr>
                  </a:outerShdw>
                </a:effectLst>
              </a:rPr>
              <a:t>难溶；</a:t>
            </a:r>
          </a:p>
          <a:p>
            <a:pPr eaLnBrk="1" hangingPunct="1">
              <a:lnSpc>
                <a:spcPct val="120000"/>
              </a:lnSpc>
              <a:spcBef>
                <a:spcPct val="50000"/>
              </a:spcBef>
            </a:pPr>
            <a:r>
              <a:rPr kumimoji="0" lang="en-US" altLang="zh-CN" dirty="0">
                <a:ln w="0"/>
                <a:effectLst>
                  <a:outerShdw blurRad="38100" dist="19050" dir="2700000" algn="tl" rotWithShape="0">
                    <a:schemeClr val="dk1">
                      <a:alpha val="40000"/>
                    </a:schemeClr>
                  </a:outerShdw>
                </a:effectLst>
              </a:rPr>
              <a:t>3)   IIA</a:t>
            </a:r>
            <a:r>
              <a:rPr kumimoji="0" lang="zh-CN" altLang="en-US" dirty="0">
                <a:ln w="0"/>
                <a:effectLst>
                  <a:outerShdw blurRad="38100" dist="19050" dir="2700000" algn="tl" rotWithShape="0">
                    <a:schemeClr val="dk1">
                      <a:alpha val="40000"/>
                    </a:schemeClr>
                  </a:outerShdw>
                </a:effectLst>
              </a:rPr>
              <a:t>族元素氢氧化物的溶解性：</a:t>
            </a:r>
            <a:r>
              <a:rPr kumimoji="0" lang="en-US" altLang="zh-CN" dirty="0">
                <a:ln w="0"/>
                <a:effectLst>
                  <a:outerShdw blurRad="38100" dist="19050" dir="2700000" algn="tl" rotWithShape="0">
                    <a:schemeClr val="dk1">
                      <a:alpha val="40000"/>
                    </a:schemeClr>
                  </a:outerShdw>
                </a:effectLst>
              </a:rPr>
              <a:t>Mg(OH)</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不溶，</a:t>
            </a:r>
            <a:r>
              <a:rPr kumimoji="0" lang="en-US" altLang="zh-CN" dirty="0">
                <a:ln w="0"/>
                <a:effectLst>
                  <a:outerShdw blurRad="38100" dist="19050" dir="2700000" algn="tl" rotWithShape="0">
                    <a:schemeClr val="dk1">
                      <a:alpha val="40000"/>
                    </a:schemeClr>
                  </a:outerShdw>
                </a:effectLst>
              </a:rPr>
              <a:t>Ca(OH)</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a:t>
            </a:r>
            <a:r>
              <a:rPr kumimoji="0" lang="en-US" altLang="zh-CN" dirty="0" err="1">
                <a:ln w="0"/>
                <a:effectLst>
                  <a:outerShdw blurRad="38100" dist="19050" dir="2700000" algn="tl" rotWithShape="0">
                    <a:schemeClr val="dk1">
                      <a:alpha val="40000"/>
                    </a:schemeClr>
                  </a:outerShdw>
                </a:effectLst>
              </a:rPr>
              <a:t>Sr</a:t>
            </a:r>
            <a:r>
              <a:rPr kumimoji="0" lang="en-US" altLang="zh-CN" dirty="0">
                <a:ln w="0"/>
                <a:effectLst>
                  <a:outerShdw blurRad="38100" dist="19050" dir="2700000" algn="tl" rotWithShape="0">
                    <a:schemeClr val="dk1">
                      <a:alpha val="40000"/>
                    </a:schemeClr>
                  </a:outerShdw>
                </a:effectLst>
              </a:rPr>
              <a:t>(OH)</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微溶，</a:t>
            </a:r>
            <a:r>
              <a:rPr kumimoji="0" lang="en-US" altLang="zh-CN" dirty="0">
                <a:ln w="0"/>
                <a:effectLst>
                  <a:outerShdw blurRad="38100" dist="19050" dir="2700000" algn="tl" rotWithShape="0">
                    <a:schemeClr val="dk1">
                      <a:alpha val="40000"/>
                    </a:schemeClr>
                  </a:outerShdw>
                </a:effectLst>
              </a:rPr>
              <a:t>Ba(OH)</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可溶；</a:t>
            </a:r>
          </a:p>
          <a:p>
            <a:pPr eaLnBrk="1" hangingPunct="1">
              <a:lnSpc>
                <a:spcPct val="120000"/>
              </a:lnSpc>
              <a:spcBef>
                <a:spcPct val="50000"/>
              </a:spcBef>
            </a:pPr>
            <a:r>
              <a:rPr kumimoji="0" lang="en-US" altLang="zh-CN" dirty="0">
                <a:ln w="0"/>
                <a:effectLst>
                  <a:outerShdw blurRad="38100" dist="19050" dir="2700000" algn="tl" rotWithShape="0">
                    <a:schemeClr val="dk1">
                      <a:alpha val="40000"/>
                    </a:schemeClr>
                  </a:outerShdw>
                </a:effectLst>
              </a:rPr>
              <a:t>4)   </a:t>
            </a:r>
            <a:r>
              <a:rPr kumimoji="0" lang="zh-CN" altLang="en-US" dirty="0">
                <a:ln w="0"/>
                <a:effectLst>
                  <a:outerShdw blurRad="38100" dist="19050" dir="2700000" algn="tl" rotWithShape="0">
                    <a:schemeClr val="dk1">
                      <a:alpha val="40000"/>
                    </a:schemeClr>
                  </a:outerShdw>
                </a:effectLst>
              </a:rPr>
              <a:t>氟化物的溶解性变化规律：</a:t>
            </a:r>
            <a:r>
              <a:rPr kumimoji="0" lang="en-US" altLang="zh-CN" dirty="0">
                <a:ln w="0"/>
                <a:effectLst>
                  <a:outerShdw blurRad="38100" dist="19050" dir="2700000" algn="tl" rotWithShape="0">
                    <a:schemeClr val="dk1">
                      <a:alpha val="40000"/>
                    </a:schemeClr>
                  </a:outerShdw>
                </a:effectLst>
              </a:rPr>
              <a:t>MgF</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CaF</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a:t>
            </a:r>
            <a:r>
              <a:rPr kumimoji="0" lang="en-US" altLang="zh-CN" dirty="0">
                <a:ln w="0"/>
                <a:effectLst>
                  <a:outerShdw blurRad="38100" dist="19050" dir="2700000" algn="tl" rotWithShape="0">
                    <a:schemeClr val="dk1">
                      <a:alpha val="40000"/>
                    </a:schemeClr>
                  </a:outerShdw>
                </a:effectLst>
              </a:rPr>
              <a:t>SrF</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难溶，而</a:t>
            </a:r>
            <a:r>
              <a:rPr kumimoji="0" lang="en-US" altLang="zh-CN" dirty="0">
                <a:ln w="0"/>
                <a:effectLst>
                  <a:outerShdw blurRad="38100" dist="19050" dir="2700000" algn="tl" rotWithShape="0">
                    <a:schemeClr val="dk1">
                      <a:alpha val="40000"/>
                    </a:schemeClr>
                  </a:outerShdw>
                </a:effectLst>
              </a:rPr>
              <a:t>BaF</a:t>
            </a:r>
            <a:r>
              <a:rPr kumimoji="0" lang="en-US" altLang="zh-CN" baseline="-25000" dirty="0">
                <a:ln w="0"/>
                <a:effectLst>
                  <a:outerShdw blurRad="38100" dist="19050" dir="2700000" algn="tl" rotWithShape="0">
                    <a:schemeClr val="dk1">
                      <a:alpha val="40000"/>
                    </a:schemeClr>
                  </a:outerShdw>
                </a:effectLst>
              </a:rPr>
              <a:t>2</a:t>
            </a:r>
            <a:r>
              <a:rPr kumimoji="0" lang="zh-CN" altLang="en-US" dirty="0">
                <a:ln w="0"/>
                <a:effectLst>
                  <a:outerShdw blurRad="38100" dist="19050" dir="2700000" algn="tl" rotWithShape="0">
                    <a:schemeClr val="dk1">
                      <a:alpha val="40000"/>
                    </a:schemeClr>
                  </a:outerShdw>
                </a:effectLst>
              </a:rPr>
              <a:t>微溶</a:t>
            </a:r>
            <a:r>
              <a:rPr kumimoji="0" lang="en-US" altLang="zh-CN" dirty="0">
                <a:ln w="0"/>
                <a:effectLst>
                  <a:outerShdw blurRad="38100" dist="19050" dir="2700000" algn="tl" rotWithShape="0">
                    <a:schemeClr val="dk1">
                      <a:alpha val="40000"/>
                    </a:schemeClr>
                  </a:outerShdw>
                </a:effectLst>
              </a:rPr>
              <a:t>, </a:t>
            </a:r>
            <a:r>
              <a:rPr kumimoji="0" lang="zh-CN" altLang="en-US" dirty="0">
                <a:ln w="0"/>
                <a:effectLst>
                  <a:outerShdw blurRad="38100" dist="19050" dir="2700000" algn="tl" rotWithShape="0">
                    <a:schemeClr val="dk1">
                      <a:alpha val="40000"/>
                    </a:schemeClr>
                  </a:outerShdw>
                </a:effectLst>
              </a:rPr>
              <a:t>即</a:t>
            </a:r>
            <a:r>
              <a:rPr kumimoji="0" lang="en-US" altLang="zh-CN" dirty="0">
                <a:ln w="0"/>
                <a:effectLst>
                  <a:outerShdw blurRad="38100" dist="19050" dir="2700000" algn="tl" rotWithShape="0">
                    <a:schemeClr val="dk1">
                      <a:alpha val="40000"/>
                    </a:schemeClr>
                  </a:outerShdw>
                </a:effectLst>
              </a:rPr>
              <a:t>IIA</a:t>
            </a:r>
            <a:r>
              <a:rPr kumimoji="0" lang="zh-CN" altLang="en-US" dirty="0">
                <a:ln w="0"/>
                <a:effectLst>
                  <a:outerShdw blurRad="38100" dist="19050" dir="2700000" algn="tl" rotWithShape="0">
                    <a:schemeClr val="dk1">
                      <a:alpha val="40000"/>
                    </a:schemeClr>
                  </a:outerShdw>
                </a:effectLst>
              </a:rPr>
              <a:t>族元素氢氧化物和氟化物溶解度随阳离子半径的增大而呈现增大的趋势。</a:t>
            </a:r>
          </a:p>
        </p:txBody>
      </p:sp>
      <p:sp>
        <p:nvSpPr>
          <p:cNvPr id="4" name="Text Box 2">
            <a:extLst>
              <a:ext uri="{FF2B5EF4-FFF2-40B4-BE49-F238E27FC236}">
                <a16:creationId xmlns:a16="http://schemas.microsoft.com/office/drawing/2014/main" id="{56E2C575-0972-1346-9937-7FB4205F6EAE}"/>
              </a:ext>
            </a:extLst>
          </p:cNvPr>
          <p:cNvSpPr txBox="1">
            <a:spLocks noChangeArrowheads="1"/>
          </p:cNvSpPr>
          <p:nvPr/>
        </p:nvSpPr>
        <p:spPr bwMode="auto">
          <a:xfrm>
            <a:off x="2195288" y="260648"/>
            <a:ext cx="4752976" cy="52322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00FF"/>
              </a:buClr>
              <a:buFont typeface="Wingdings" charset="2"/>
              <a:buNone/>
            </a:pPr>
            <a:r>
              <a:rPr kumimoji="0" lang="en-US" altLang="zh-CN" sz="2800" b="1" i="1" dirty="0">
                <a:solidFill>
                  <a:srgbClr val="C00000"/>
                </a:solidFill>
                <a:effectLst>
                  <a:outerShdw blurRad="38100" dist="38100" dir="2700000" algn="tl">
                    <a:srgbClr val="C0C0C0"/>
                  </a:outerShdw>
                </a:effectLst>
              </a:rPr>
              <a:t>s</a:t>
            </a:r>
            <a:r>
              <a:rPr kumimoji="0" lang="zh-CN" altLang="en-US" sz="2800" b="1" i="1" dirty="0">
                <a:solidFill>
                  <a:srgbClr val="C00000"/>
                </a:solidFill>
                <a:effectLst>
                  <a:outerShdw blurRad="38100" dist="38100" dir="2700000" algn="tl">
                    <a:srgbClr val="C0C0C0"/>
                  </a:outerShdw>
                </a:effectLst>
              </a:rPr>
              <a:t> </a:t>
            </a:r>
            <a:r>
              <a:rPr kumimoji="0" lang="zh-CN" altLang="en-US" sz="2800" b="1" dirty="0">
                <a:solidFill>
                  <a:srgbClr val="C00000"/>
                </a:solidFill>
                <a:effectLst>
                  <a:outerShdw blurRad="38100" dist="38100" dir="2700000" algn="tl">
                    <a:srgbClr val="C0C0C0"/>
                  </a:outerShdw>
                </a:effectLst>
              </a:rPr>
              <a:t>区元素盐类的溶解性</a:t>
            </a:r>
          </a:p>
        </p:txBody>
      </p:sp>
      <p:sp>
        <p:nvSpPr>
          <p:cNvPr id="5" name="矩形 4">
            <a:extLst>
              <a:ext uri="{FF2B5EF4-FFF2-40B4-BE49-F238E27FC236}">
                <a16:creationId xmlns:a16="http://schemas.microsoft.com/office/drawing/2014/main" id="{BEE8FE0C-E021-F249-A933-6561CBA66D1F}"/>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66349292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730D2BAC-EA4D-8444-B954-299C3B585B38}"/>
              </a:ext>
            </a:extLst>
          </p:cNvPr>
          <p:cNvSpPr>
            <a:spLocks noGrp="1"/>
          </p:cNvSpPr>
          <p:nvPr>
            <p:ph type="sldNum" sz="quarter" idx="10"/>
          </p:nvPr>
        </p:nvSpPr>
        <p:spPr/>
        <p:txBody>
          <a:bodyPr/>
          <a:lstStyle/>
          <a:p>
            <a:pPr>
              <a:defRPr/>
            </a:pPr>
            <a:fld id="{F4E841EE-66BC-2C44-B4ED-9E7099E14CB5}" type="slidenum">
              <a:rPr lang="en-US" altLang="zh-CN" smtClean="0"/>
              <a:pPr>
                <a:defRPr/>
              </a:pPr>
              <a:t>55</a:t>
            </a:fld>
            <a:endParaRPr lang="en-US" altLang="zh-CN"/>
          </a:p>
        </p:txBody>
      </p:sp>
      <p:sp>
        <p:nvSpPr>
          <p:cNvPr id="3" name="矩形 2">
            <a:extLst>
              <a:ext uri="{FF2B5EF4-FFF2-40B4-BE49-F238E27FC236}">
                <a16:creationId xmlns:a16="http://schemas.microsoft.com/office/drawing/2014/main" id="{03FFB7B9-2666-7F4D-AF22-12338354AD60}"/>
              </a:ext>
            </a:extLst>
          </p:cNvPr>
          <p:cNvSpPr/>
          <p:nvPr/>
        </p:nvSpPr>
        <p:spPr>
          <a:xfrm>
            <a:off x="1043608" y="188640"/>
            <a:ext cx="7164288" cy="624595"/>
          </a:xfrm>
          <a:prstGeom prst="rect">
            <a:avLst/>
          </a:prstGeom>
        </p:spPr>
        <p:txBody>
          <a:bodyPr wrap="square">
            <a:spAutoFit/>
          </a:bodyPr>
          <a:lstStyle/>
          <a:p>
            <a:pPr algn="ctr" eaLnBrk="1" hangingPunct="1">
              <a:lnSpc>
                <a:spcPct val="120000"/>
              </a:lnSpc>
              <a:spcAft>
                <a:spcPct val="20000"/>
              </a:spcAft>
              <a:defRPr/>
            </a:pPr>
            <a:r>
              <a:rPr lang="en-US" altLang="zh-Hans" sz="3200" i="1" dirty="0">
                <a:solidFill>
                  <a:srgbClr val="C00000"/>
                </a:solidFill>
                <a:latin typeface="Arial" panose="020B0604020202020204" pitchFamily="34" charset="0"/>
                <a:ea typeface="+mj-ea"/>
                <a:cs typeface="Arial" panose="020B0604020202020204" pitchFamily="34" charset="0"/>
              </a:rPr>
              <a:t>s</a:t>
            </a:r>
            <a:r>
              <a:rPr lang="zh-CN" altLang="en-US" sz="3200" dirty="0">
                <a:solidFill>
                  <a:srgbClr val="C00000"/>
                </a:solidFill>
                <a:latin typeface="Arial" panose="020B0604020202020204" pitchFamily="34" charset="0"/>
                <a:ea typeface="+mj-ea"/>
                <a:cs typeface="Arial" panose="020B0604020202020204" pitchFamily="34" charset="0"/>
              </a:rPr>
              <a:t> </a:t>
            </a:r>
            <a:r>
              <a:rPr lang="zh-Hans" altLang="en-US" sz="3200" dirty="0">
                <a:solidFill>
                  <a:srgbClr val="C00000"/>
                </a:solidFill>
                <a:latin typeface="Arial" panose="020B0604020202020204" pitchFamily="34" charset="0"/>
                <a:ea typeface="+mj-ea"/>
                <a:cs typeface="Arial" panose="020B0604020202020204" pitchFamily="34" charset="0"/>
              </a:rPr>
              <a:t>区元素的重要化合物和应用</a:t>
            </a:r>
            <a:endParaRPr lang="zh-CN" altLang="en-US" sz="3200" dirty="0">
              <a:solidFill>
                <a:srgbClr val="C00000"/>
              </a:solidFill>
              <a:latin typeface="Arial" panose="020B0604020202020204" pitchFamily="34" charset="0"/>
              <a:ea typeface="+mj-ea"/>
              <a:cs typeface="Arial" panose="020B0604020202020204" pitchFamily="34" charset="0"/>
            </a:endParaRPr>
          </a:p>
        </p:txBody>
      </p:sp>
      <p:sp>
        <p:nvSpPr>
          <p:cNvPr id="4" name="矩形 3">
            <a:extLst>
              <a:ext uri="{FF2B5EF4-FFF2-40B4-BE49-F238E27FC236}">
                <a16:creationId xmlns:a16="http://schemas.microsoft.com/office/drawing/2014/main" id="{18A8B843-F391-FB43-925A-106FD3F29671}"/>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Rectangle 4">
            <a:extLst>
              <a:ext uri="{FF2B5EF4-FFF2-40B4-BE49-F238E27FC236}">
                <a16:creationId xmlns:a16="http://schemas.microsoft.com/office/drawing/2014/main" id="{951F4B04-7C15-9C4A-983B-1E8C98337ECB}"/>
              </a:ext>
            </a:extLst>
          </p:cNvPr>
          <p:cNvSpPr>
            <a:spLocks noChangeArrowheads="1"/>
          </p:cNvSpPr>
          <p:nvPr/>
        </p:nvSpPr>
        <p:spPr bwMode="auto">
          <a:xfrm>
            <a:off x="172687" y="1146432"/>
            <a:ext cx="381520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800" b="1"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800" b="1" dirty="0">
                <a:latin typeface="Times New Roman" panose="02020603050405020304" pitchFamily="18" charset="0"/>
                <a:ea typeface="黑体" panose="02010609060101010101" pitchFamily="49" charset="-122"/>
                <a:cs typeface="Times New Roman" panose="02020603050405020304" pitchFamily="18" charset="0"/>
              </a:rPr>
              <a:t>典型晶体结构 </a:t>
            </a:r>
          </a:p>
        </p:txBody>
      </p:sp>
      <p:sp>
        <p:nvSpPr>
          <p:cNvPr id="6" name="Rectangle 6">
            <a:extLst>
              <a:ext uri="{FF2B5EF4-FFF2-40B4-BE49-F238E27FC236}">
                <a16:creationId xmlns:a16="http://schemas.microsoft.com/office/drawing/2014/main" id="{38366731-4491-E34A-B2C1-087CD08730C1}"/>
              </a:ext>
            </a:extLst>
          </p:cNvPr>
          <p:cNvSpPr>
            <a:spLocks noChangeArrowheads="1"/>
          </p:cNvSpPr>
          <p:nvPr/>
        </p:nvSpPr>
        <p:spPr bwMode="auto">
          <a:xfrm>
            <a:off x="172687" y="2077700"/>
            <a:ext cx="309103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600"/>
              </a:spcBef>
              <a:buFontTx/>
              <a:buNone/>
            </a:pPr>
            <a:r>
              <a:rPr lang="en-US" altLang="zh-CN"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Cl</a:t>
            </a:r>
            <a:r>
              <a:rPr lang="en-US" altLang="zh-CN" sz="2000" b="1" baseline="30000"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立方密堆积</a:t>
            </a:r>
            <a:r>
              <a:rPr lang="en-US" altLang="zh-CN"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err="1">
                <a:solidFill>
                  <a:srgbClr val="000066"/>
                </a:solidFill>
                <a:latin typeface="Times New Roman" panose="02020603050405020304" pitchFamily="18" charset="0"/>
                <a:ea typeface="黑体" panose="02010609060101010101" pitchFamily="49" charset="-122"/>
                <a:cs typeface="Times New Roman" panose="02020603050405020304" pitchFamily="18" charset="0"/>
              </a:rPr>
              <a:t>fcc</a:t>
            </a:r>
            <a:r>
              <a:rPr lang="en-US" altLang="zh-CN"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Na</a:t>
            </a:r>
            <a:r>
              <a:rPr lang="en-US" altLang="zh-CN" sz="2000" b="1" baseline="30000"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占据八面体空隙；</a:t>
            </a:r>
            <a:r>
              <a:rPr lang="en-US" altLang="zh-CN" sz="2000" b="1" dirty="0" err="1">
                <a:solidFill>
                  <a:srgbClr val="000066"/>
                </a:solidFill>
                <a:latin typeface="Times New Roman" panose="02020603050405020304" pitchFamily="18" charset="0"/>
                <a:ea typeface="黑体" panose="02010609060101010101" pitchFamily="49" charset="-122"/>
                <a:cs typeface="Times New Roman" panose="02020603050405020304" pitchFamily="18" charset="0"/>
              </a:rPr>
              <a:t>LiF</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err="1">
                <a:solidFill>
                  <a:srgbClr val="000066"/>
                </a:solidFill>
                <a:latin typeface="Times New Roman" panose="02020603050405020304" pitchFamily="18" charset="0"/>
                <a:ea typeface="黑体" panose="02010609060101010101" pitchFamily="49" charset="-122"/>
                <a:cs typeface="Times New Roman" panose="02020603050405020304" pitchFamily="18" charset="0"/>
              </a:rPr>
              <a:t>NaBr</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err="1">
                <a:solidFill>
                  <a:srgbClr val="000066"/>
                </a:solidFill>
                <a:latin typeface="Times New Roman" panose="02020603050405020304" pitchFamily="18" charset="0"/>
                <a:ea typeface="黑体" panose="02010609060101010101" pitchFamily="49" charset="-122"/>
                <a:cs typeface="Times New Roman" panose="02020603050405020304" pitchFamily="18" charset="0"/>
              </a:rPr>
              <a:t>BaO</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等为该结构；</a:t>
            </a:r>
            <a:endParaRPr lang="zh-CN" altLang="en-US" sz="2000"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Picture 8" descr="XCH001_009">
            <a:extLst>
              <a:ext uri="{FF2B5EF4-FFF2-40B4-BE49-F238E27FC236}">
                <a16:creationId xmlns:a16="http://schemas.microsoft.com/office/drawing/2014/main" id="{9BB423BB-75C3-174D-B278-5ED74F89FE5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4516" y="3399225"/>
            <a:ext cx="2748424" cy="2253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XCH001_010">
            <a:extLst>
              <a:ext uri="{FF2B5EF4-FFF2-40B4-BE49-F238E27FC236}">
                <a16:creationId xmlns:a16="http://schemas.microsoft.com/office/drawing/2014/main" id="{55A61BCC-C60D-264A-B9CC-F7DC799697F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376472" y="3399225"/>
            <a:ext cx="2595562" cy="2307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6">
            <a:extLst>
              <a:ext uri="{FF2B5EF4-FFF2-40B4-BE49-F238E27FC236}">
                <a16:creationId xmlns:a16="http://schemas.microsoft.com/office/drawing/2014/main" id="{7E5678BF-7879-6442-A43A-F1C9F7408E90}"/>
              </a:ext>
            </a:extLst>
          </p:cNvPr>
          <p:cNvSpPr>
            <a:spLocks noChangeArrowheads="1"/>
          </p:cNvSpPr>
          <p:nvPr/>
        </p:nvSpPr>
        <p:spPr bwMode="auto">
          <a:xfrm>
            <a:off x="3347864" y="2108038"/>
            <a:ext cx="314694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600"/>
              </a:spcBef>
              <a:buFontTx/>
              <a:buNone/>
            </a:pPr>
            <a:r>
              <a:rPr lang="en-US" altLang="zh-CN"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Cl</a:t>
            </a:r>
            <a:r>
              <a:rPr lang="en-US" altLang="zh-CN" sz="2000" b="1" baseline="30000"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立方体顶点，</a:t>
            </a:r>
            <a:r>
              <a:rPr lang="en-US" altLang="zh-CN"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Cs</a:t>
            </a:r>
            <a:r>
              <a:rPr lang="en-US" altLang="zh-CN" sz="2000" b="1" baseline="30000"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占据立方体空隙；</a:t>
            </a:r>
            <a:r>
              <a:rPr lang="en-US" altLang="zh-CN" sz="2000" b="1" dirty="0" err="1">
                <a:solidFill>
                  <a:srgbClr val="000066"/>
                </a:solidFill>
                <a:latin typeface="Times New Roman" panose="02020603050405020304" pitchFamily="18" charset="0"/>
                <a:ea typeface="黑体" panose="02010609060101010101" pitchFamily="49" charset="-122"/>
                <a:cs typeface="Times New Roman" panose="02020603050405020304" pitchFamily="18" charset="0"/>
              </a:rPr>
              <a:t>CsCl</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err="1">
                <a:solidFill>
                  <a:srgbClr val="000066"/>
                </a:solidFill>
                <a:latin typeface="Times New Roman" panose="02020603050405020304" pitchFamily="18" charset="0"/>
                <a:ea typeface="黑体" panose="02010609060101010101" pitchFamily="49" charset="-122"/>
                <a:cs typeface="Times New Roman" panose="02020603050405020304" pitchFamily="18" charset="0"/>
              </a:rPr>
              <a:t>CsBr</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err="1">
                <a:solidFill>
                  <a:srgbClr val="000066"/>
                </a:solidFill>
                <a:latin typeface="Times New Roman" panose="02020603050405020304" pitchFamily="18" charset="0"/>
                <a:ea typeface="黑体" panose="02010609060101010101" pitchFamily="49" charset="-122"/>
                <a:cs typeface="Times New Roman" panose="02020603050405020304" pitchFamily="18" charset="0"/>
              </a:rPr>
              <a:t>CsI</a:t>
            </a:r>
            <a:r>
              <a:rPr lang="zh-CN" altLang="en-US"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rPr>
              <a:t>等为该结构；</a:t>
            </a:r>
            <a:endParaRPr lang="en-US" altLang="zh-CN" sz="2000" b="1" dirty="0">
              <a:solidFill>
                <a:srgbClr val="000066"/>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Picture 7">
            <a:extLst>
              <a:ext uri="{FF2B5EF4-FFF2-40B4-BE49-F238E27FC236}">
                <a16:creationId xmlns:a16="http://schemas.microsoft.com/office/drawing/2014/main" id="{C32992FC-CA8C-134F-91F3-CBF83E51EAC9}"/>
              </a:ext>
            </a:extLst>
          </p:cNvPr>
          <p:cNvPicPr>
            <a:picLocks noChangeAspect="1" noChangeArrowheads="1"/>
          </p:cNvPicPr>
          <p:nvPr/>
        </p:nvPicPr>
        <p:blipFill>
          <a:blip r:embed="rId5">
            <a:extLst>
              <a:ext uri="{28A0092B-C50C-407E-A947-70E740481C1C}">
                <a14:useLocalDpi xmlns:a14="http://schemas.microsoft.com/office/drawing/2010/main"/>
              </a:ext>
            </a:extLst>
          </a:blip>
          <a:srcRect b="-3588"/>
          <a:stretch>
            <a:fillRect/>
          </a:stretch>
        </p:blipFill>
        <p:spPr bwMode="auto">
          <a:xfrm>
            <a:off x="6625976" y="2343791"/>
            <a:ext cx="2358415" cy="2176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2">
            <a:extLst>
              <a:ext uri="{FF2B5EF4-FFF2-40B4-BE49-F238E27FC236}">
                <a16:creationId xmlns:a16="http://schemas.microsoft.com/office/drawing/2014/main" id="{4B135E65-9F97-4C45-9F75-C5711101E7D5}"/>
              </a:ext>
            </a:extLst>
          </p:cNvPr>
          <p:cNvSpPr>
            <a:spLocks noChangeArrowheads="1"/>
          </p:cNvSpPr>
          <p:nvPr/>
        </p:nvSpPr>
        <p:spPr bwMode="auto">
          <a:xfrm>
            <a:off x="6670857" y="1328128"/>
            <a:ext cx="231353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ts val="600"/>
              </a:spcBef>
              <a:buFontTx/>
              <a:buNone/>
            </a:pP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Ca</a:t>
            </a:r>
            <a:r>
              <a:rPr lang="en-US" altLang="zh-CN" sz="2000" b="1" baseline="30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面心立方堆积，</a:t>
            </a:r>
            <a:r>
              <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2000" b="1" baseline="30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占据八个四面体空隙</a:t>
            </a:r>
            <a:endParaRPr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2" name="Picture 4" descr="http://www.corstec.com/images/CaF2-1.jpg">
            <a:extLst>
              <a:ext uri="{FF2B5EF4-FFF2-40B4-BE49-F238E27FC236}">
                <a16:creationId xmlns:a16="http://schemas.microsoft.com/office/drawing/2014/main" id="{25F29A53-BFFA-E140-9D2B-669CB8EFE714}"/>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586503" y="4552749"/>
            <a:ext cx="2437359" cy="1686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805450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67DAD8CC-6224-554E-8416-BF6C504F3013}"/>
              </a:ext>
            </a:extLst>
          </p:cNvPr>
          <p:cNvSpPr>
            <a:spLocks noGrp="1"/>
          </p:cNvSpPr>
          <p:nvPr>
            <p:ph type="sldNum" sz="quarter" idx="10"/>
          </p:nvPr>
        </p:nvSpPr>
        <p:spPr/>
        <p:txBody>
          <a:bodyPr/>
          <a:lstStyle/>
          <a:p>
            <a:pPr>
              <a:defRPr/>
            </a:pPr>
            <a:fld id="{F4E841EE-66BC-2C44-B4ED-9E7099E14CB5}" type="slidenum">
              <a:rPr lang="en-US" altLang="zh-CN" smtClean="0"/>
              <a:pPr>
                <a:defRPr/>
              </a:pPr>
              <a:t>56</a:t>
            </a:fld>
            <a:endParaRPr lang="en-US" altLang="zh-CN"/>
          </a:p>
        </p:txBody>
      </p:sp>
      <p:pic>
        <p:nvPicPr>
          <p:cNvPr id="3" name="图片 2">
            <a:extLst>
              <a:ext uri="{FF2B5EF4-FFF2-40B4-BE49-F238E27FC236}">
                <a16:creationId xmlns:a16="http://schemas.microsoft.com/office/drawing/2014/main" id="{6EE2E970-AFAE-8548-9107-97ED2B27CD5A}"/>
              </a:ext>
            </a:extLst>
          </p:cNvPr>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1800225" y="1908175"/>
            <a:ext cx="554355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0940BDCF-ADC9-BF4D-B0E3-C0D17DEDC8FC}"/>
              </a:ext>
            </a:extLst>
          </p:cNvPr>
          <p:cNvSpPr>
            <a:spLocks noChangeArrowheads="1"/>
          </p:cNvSpPr>
          <p:nvPr/>
        </p:nvSpPr>
        <p:spPr bwMode="auto">
          <a:xfrm>
            <a:off x="270787" y="6071642"/>
            <a:ext cx="8062913" cy="493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r">
              <a:spcBef>
                <a:spcPct val="0"/>
              </a:spcBef>
              <a:buFontTx/>
              <a:buNone/>
            </a:pPr>
            <a:r>
              <a:rPr lang="en-US" altLang="zh-CN" sz="1600" dirty="0">
                <a:solidFill>
                  <a:srgbClr val="002060"/>
                </a:solidFill>
                <a:latin typeface="Times New Roman" panose="02020603050405020304" pitchFamily="18" charset="0"/>
                <a:cs typeface="Times New Roman" panose="02020603050405020304" pitchFamily="18" charset="0"/>
              </a:rPr>
              <a:t>W. Zhang, A.R. </a:t>
            </a:r>
            <a:r>
              <a:rPr lang="en-US" altLang="zh-CN" sz="1600" dirty="0" err="1">
                <a:solidFill>
                  <a:srgbClr val="002060"/>
                </a:solidFill>
                <a:latin typeface="Times New Roman" panose="02020603050405020304" pitchFamily="18" charset="0"/>
                <a:cs typeface="Times New Roman" panose="02020603050405020304" pitchFamily="18" charset="0"/>
              </a:rPr>
              <a:t>Oganov</a:t>
            </a:r>
            <a:r>
              <a:rPr lang="en-US" altLang="zh-CN" sz="1600" dirty="0">
                <a:solidFill>
                  <a:srgbClr val="002060"/>
                </a:solidFill>
                <a:latin typeface="Times New Roman" panose="02020603050405020304" pitchFamily="18" charset="0"/>
                <a:cs typeface="Times New Roman" panose="02020603050405020304" pitchFamily="18" charset="0"/>
              </a:rPr>
              <a:t>, A.F. </a:t>
            </a:r>
            <a:r>
              <a:rPr lang="en-US" altLang="zh-CN" sz="1600" dirty="0" err="1">
                <a:solidFill>
                  <a:srgbClr val="002060"/>
                </a:solidFill>
                <a:latin typeface="Times New Roman" panose="02020603050405020304" pitchFamily="18" charset="0"/>
                <a:cs typeface="Times New Roman" panose="02020603050405020304" pitchFamily="18" charset="0"/>
              </a:rPr>
              <a:t>Goncharov</a:t>
            </a:r>
            <a:r>
              <a:rPr lang="en-US" altLang="zh-CN" sz="1600" dirty="0">
                <a:solidFill>
                  <a:srgbClr val="002060"/>
                </a:solidFill>
                <a:latin typeface="Times New Roman" panose="02020603050405020304" pitchFamily="18" charset="0"/>
                <a:cs typeface="Times New Roman" panose="02020603050405020304" pitchFamily="18" charset="0"/>
              </a:rPr>
              <a:t>, Q. Zhu, S.E. </a:t>
            </a:r>
            <a:r>
              <a:rPr lang="en-US" altLang="zh-CN" sz="1600" dirty="0" err="1">
                <a:solidFill>
                  <a:srgbClr val="002060"/>
                </a:solidFill>
                <a:latin typeface="Times New Roman" panose="02020603050405020304" pitchFamily="18" charset="0"/>
                <a:cs typeface="Times New Roman" panose="02020603050405020304" pitchFamily="18" charset="0"/>
              </a:rPr>
              <a:t>Boulfelfel</a:t>
            </a:r>
            <a:r>
              <a:rPr lang="en-US" altLang="zh-CN" sz="1600" dirty="0">
                <a:solidFill>
                  <a:srgbClr val="002060"/>
                </a:solidFill>
                <a:latin typeface="Times New Roman" panose="02020603050405020304" pitchFamily="18" charset="0"/>
                <a:cs typeface="Times New Roman" panose="02020603050405020304" pitchFamily="18" charset="0"/>
              </a:rPr>
              <a:t>, A.O. </a:t>
            </a:r>
            <a:r>
              <a:rPr lang="en-US" altLang="zh-CN" sz="1600" dirty="0" err="1">
                <a:solidFill>
                  <a:srgbClr val="002060"/>
                </a:solidFill>
                <a:latin typeface="Times New Roman" panose="02020603050405020304" pitchFamily="18" charset="0"/>
                <a:cs typeface="Times New Roman" panose="02020603050405020304" pitchFamily="18" charset="0"/>
              </a:rPr>
              <a:t>Lyakhov</a:t>
            </a:r>
            <a:r>
              <a:rPr lang="en-US" altLang="zh-CN" sz="1600" dirty="0">
                <a:solidFill>
                  <a:srgbClr val="002060"/>
                </a:solidFill>
                <a:latin typeface="Times New Roman" panose="02020603050405020304" pitchFamily="18" charset="0"/>
                <a:cs typeface="Times New Roman" panose="02020603050405020304" pitchFamily="18" charset="0"/>
              </a:rPr>
              <a:t>, E. </a:t>
            </a:r>
            <a:r>
              <a:rPr lang="en-US" altLang="zh-CN" sz="1600" dirty="0" err="1">
                <a:solidFill>
                  <a:srgbClr val="002060"/>
                </a:solidFill>
                <a:latin typeface="Times New Roman" panose="02020603050405020304" pitchFamily="18" charset="0"/>
                <a:cs typeface="Times New Roman" panose="02020603050405020304" pitchFamily="18" charset="0"/>
              </a:rPr>
              <a:t>Stavrou</a:t>
            </a:r>
            <a:r>
              <a:rPr lang="en-US" altLang="zh-CN" sz="1600" dirty="0">
                <a:solidFill>
                  <a:srgbClr val="002060"/>
                </a:solidFill>
                <a:latin typeface="Times New Roman" panose="02020603050405020304" pitchFamily="18" charset="0"/>
                <a:cs typeface="Times New Roman" panose="02020603050405020304" pitchFamily="18" charset="0"/>
              </a:rPr>
              <a:t>, M. </a:t>
            </a:r>
            <a:r>
              <a:rPr lang="en-US" altLang="zh-CN" sz="1600" dirty="0" err="1">
                <a:solidFill>
                  <a:srgbClr val="002060"/>
                </a:solidFill>
                <a:latin typeface="Times New Roman" panose="02020603050405020304" pitchFamily="18" charset="0"/>
                <a:cs typeface="Times New Roman" panose="02020603050405020304" pitchFamily="18" charset="0"/>
              </a:rPr>
              <a:t>Somayazulu</a:t>
            </a:r>
            <a:r>
              <a:rPr lang="en-US" altLang="zh-CN" sz="1600" dirty="0">
                <a:solidFill>
                  <a:srgbClr val="002060"/>
                </a:solidFill>
                <a:latin typeface="Times New Roman" panose="02020603050405020304" pitchFamily="18" charset="0"/>
                <a:cs typeface="Times New Roman" panose="02020603050405020304" pitchFamily="18" charset="0"/>
              </a:rPr>
              <a:t>, V.B. </a:t>
            </a:r>
            <a:r>
              <a:rPr lang="en-US" altLang="zh-CN" sz="1600" dirty="0" err="1">
                <a:solidFill>
                  <a:srgbClr val="002060"/>
                </a:solidFill>
                <a:latin typeface="Times New Roman" panose="02020603050405020304" pitchFamily="18" charset="0"/>
                <a:cs typeface="Times New Roman" panose="02020603050405020304" pitchFamily="18" charset="0"/>
              </a:rPr>
              <a:t>Prakapenka</a:t>
            </a:r>
            <a:r>
              <a:rPr lang="en-US" altLang="zh-CN" sz="1600" dirty="0">
                <a:solidFill>
                  <a:srgbClr val="002060"/>
                </a:solidFill>
                <a:latin typeface="Times New Roman" panose="02020603050405020304" pitchFamily="18" charset="0"/>
                <a:cs typeface="Times New Roman" panose="02020603050405020304" pitchFamily="18" charset="0"/>
              </a:rPr>
              <a:t>, Z. </a:t>
            </a:r>
            <a:r>
              <a:rPr lang="en-US" altLang="zh-CN" sz="1600" dirty="0" err="1">
                <a:solidFill>
                  <a:srgbClr val="002060"/>
                </a:solidFill>
                <a:latin typeface="Times New Roman" panose="02020603050405020304" pitchFamily="18" charset="0"/>
                <a:cs typeface="Times New Roman" panose="02020603050405020304" pitchFamily="18" charset="0"/>
              </a:rPr>
              <a:t>Konôpková</a:t>
            </a:r>
            <a:r>
              <a:rPr lang="en-US" altLang="zh-CN" sz="1600" dirty="0">
                <a:solidFill>
                  <a:srgbClr val="002060"/>
                </a:solidFill>
                <a:latin typeface="Times New Roman" panose="02020603050405020304" pitchFamily="18" charset="0"/>
                <a:cs typeface="Times New Roman" panose="02020603050405020304" pitchFamily="18" charset="0"/>
              </a:rPr>
              <a:t>, </a:t>
            </a:r>
            <a:r>
              <a:rPr lang="zh-CN" altLang="zh-CN" sz="1600" i="1" dirty="0">
                <a:solidFill>
                  <a:srgbClr val="002060"/>
                </a:solidFill>
                <a:latin typeface="Times New Roman" panose="02020603050405020304" pitchFamily="18" charset="0"/>
                <a:cs typeface="Times New Roman" panose="02020603050405020304" pitchFamily="18" charset="0"/>
              </a:rPr>
              <a:t>Science</a:t>
            </a:r>
            <a:r>
              <a:rPr lang="en-US" altLang="zh-CN" sz="1600" dirty="0">
                <a:solidFill>
                  <a:srgbClr val="002060"/>
                </a:solidFill>
                <a:latin typeface="Times New Roman" panose="02020603050405020304" pitchFamily="18" charset="0"/>
                <a:cs typeface="Times New Roman" panose="02020603050405020304" pitchFamily="18" charset="0"/>
              </a:rPr>
              <a:t> </a:t>
            </a:r>
            <a:r>
              <a:rPr lang="zh-CN" altLang="zh-CN" sz="1600" b="1" dirty="0">
                <a:solidFill>
                  <a:srgbClr val="002060"/>
                </a:solidFill>
                <a:latin typeface="Times New Roman" panose="02020603050405020304" pitchFamily="18" charset="0"/>
                <a:ea typeface="inherit"/>
                <a:cs typeface="Times New Roman" panose="02020603050405020304" pitchFamily="18" charset="0"/>
              </a:rPr>
              <a:t>2013</a:t>
            </a:r>
            <a:r>
              <a:rPr lang="en-US" altLang="zh-CN" sz="1600" dirty="0">
                <a:solidFill>
                  <a:srgbClr val="002060"/>
                </a:solidFill>
                <a:latin typeface="Times New Roman" panose="02020603050405020304" pitchFamily="18" charset="0"/>
                <a:ea typeface="inherit"/>
                <a:cs typeface="Times New Roman" panose="02020603050405020304" pitchFamily="18" charset="0"/>
              </a:rPr>
              <a:t>, </a:t>
            </a:r>
            <a:r>
              <a:rPr lang="zh-CN" altLang="zh-CN" sz="1600" i="1" dirty="0">
                <a:solidFill>
                  <a:srgbClr val="002060"/>
                </a:solidFill>
                <a:latin typeface="Times New Roman" panose="02020603050405020304" pitchFamily="18" charset="0"/>
                <a:ea typeface="inherit"/>
                <a:cs typeface="Times New Roman" panose="02020603050405020304" pitchFamily="18" charset="0"/>
              </a:rPr>
              <a:t>342</a:t>
            </a:r>
            <a:r>
              <a:rPr lang="en-US" altLang="zh-CN" sz="1600" i="1" dirty="0">
                <a:solidFill>
                  <a:srgbClr val="002060"/>
                </a:solidFill>
                <a:latin typeface="Times New Roman" panose="02020603050405020304" pitchFamily="18" charset="0"/>
                <a:ea typeface="inherit"/>
                <a:cs typeface="Times New Roman" panose="02020603050405020304" pitchFamily="18" charset="0"/>
              </a:rPr>
              <a:t>(</a:t>
            </a:r>
            <a:r>
              <a:rPr lang="zh-CN" altLang="zh-CN" sz="1600" i="1" dirty="0">
                <a:solidFill>
                  <a:srgbClr val="002060"/>
                </a:solidFill>
                <a:latin typeface="Times New Roman" panose="02020603050405020304" pitchFamily="18" charset="0"/>
                <a:ea typeface="inherit"/>
                <a:cs typeface="Times New Roman" panose="02020603050405020304" pitchFamily="18" charset="0"/>
              </a:rPr>
              <a:t>6165</a:t>
            </a:r>
            <a:r>
              <a:rPr lang="en-US" altLang="zh-CN" sz="1600" i="1" dirty="0">
                <a:solidFill>
                  <a:srgbClr val="002060"/>
                </a:solidFill>
                <a:latin typeface="Times New Roman" panose="02020603050405020304" pitchFamily="18" charset="0"/>
                <a:ea typeface="inherit"/>
                <a:cs typeface="Times New Roman" panose="02020603050405020304" pitchFamily="18" charset="0"/>
              </a:rPr>
              <a:t>)</a:t>
            </a:r>
            <a:r>
              <a:rPr lang="en-US" altLang="zh-CN" sz="1600" b="1" dirty="0">
                <a:solidFill>
                  <a:srgbClr val="002060"/>
                </a:solidFill>
                <a:latin typeface="Times New Roman" panose="02020603050405020304" pitchFamily="18" charset="0"/>
                <a:ea typeface="inherit"/>
                <a:cs typeface="Times New Roman" panose="02020603050405020304" pitchFamily="18" charset="0"/>
              </a:rPr>
              <a:t>, </a:t>
            </a:r>
            <a:r>
              <a:rPr lang="en-US" altLang="zh-CN" sz="1600" dirty="0">
                <a:solidFill>
                  <a:srgbClr val="002060"/>
                </a:solidFill>
                <a:latin typeface="Times New Roman" panose="02020603050405020304" pitchFamily="18" charset="0"/>
                <a:ea typeface="inherit"/>
                <a:cs typeface="Times New Roman" panose="02020603050405020304" pitchFamily="18" charset="0"/>
              </a:rPr>
              <a:t>1459</a:t>
            </a:r>
            <a:r>
              <a:rPr lang="zh-CN" altLang="zh-CN" sz="1600" dirty="0">
                <a:solidFill>
                  <a:srgbClr val="002060"/>
                </a:solidFill>
                <a:latin typeface="Times New Roman" panose="02020603050405020304" pitchFamily="18" charset="0"/>
                <a:ea typeface="inherit"/>
                <a:cs typeface="Times New Roman" panose="02020603050405020304" pitchFamily="18" charset="0"/>
              </a:rPr>
              <a:t>-</a:t>
            </a:r>
            <a:r>
              <a:rPr lang="en-US" altLang="zh-CN" sz="1600" dirty="0">
                <a:solidFill>
                  <a:srgbClr val="002060"/>
                </a:solidFill>
                <a:latin typeface="Times New Roman" panose="02020603050405020304" pitchFamily="18" charset="0"/>
                <a:ea typeface="inherit"/>
                <a:cs typeface="Times New Roman" panose="02020603050405020304" pitchFamily="18" charset="0"/>
              </a:rPr>
              <a:t>1460.</a:t>
            </a:r>
            <a:r>
              <a:rPr lang="zh-CN" altLang="zh-CN" sz="1600" dirty="0">
                <a:solidFill>
                  <a:srgbClr val="002060"/>
                </a:solidFill>
                <a:latin typeface="Times New Roman" panose="02020603050405020304" pitchFamily="18" charset="0"/>
                <a:ea typeface="inherit"/>
                <a:cs typeface="Times New Roman" panose="02020603050405020304" pitchFamily="18" charset="0"/>
              </a:rPr>
              <a:t> </a:t>
            </a:r>
            <a:endParaRPr lang="zh-CN" altLang="zh-CN" sz="1600" dirty="0">
              <a:solidFill>
                <a:srgbClr val="002060"/>
              </a:solidFill>
              <a:latin typeface="Times New Roman" panose="02020603050405020304" pitchFamily="18" charset="0"/>
              <a:cs typeface="Times New Roman" panose="02020603050405020304" pitchFamily="18" charset="0"/>
            </a:endParaRPr>
          </a:p>
        </p:txBody>
      </p:sp>
      <p:sp>
        <p:nvSpPr>
          <p:cNvPr id="5" name="矩形 9">
            <a:extLst>
              <a:ext uri="{FF2B5EF4-FFF2-40B4-BE49-F238E27FC236}">
                <a16:creationId xmlns:a16="http://schemas.microsoft.com/office/drawing/2014/main" id="{AA1B4241-B3B2-8046-9114-A33CEF2940AE}"/>
              </a:ext>
            </a:extLst>
          </p:cNvPr>
          <p:cNvSpPr>
            <a:spLocks noChangeArrowheads="1"/>
          </p:cNvSpPr>
          <p:nvPr/>
        </p:nvSpPr>
        <p:spPr bwMode="auto">
          <a:xfrm>
            <a:off x="1826536" y="1318418"/>
            <a:ext cx="533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en-US" altLang="zh-CN" sz="2400" b="1">
                <a:solidFill>
                  <a:srgbClr val="002060"/>
                </a:solidFill>
              </a:rPr>
              <a:t>Reformulating Table Salt Under Pressure</a:t>
            </a:r>
            <a:endParaRPr lang="zh-CN" altLang="en-US" sz="2400">
              <a:solidFill>
                <a:srgbClr val="002060"/>
              </a:solidFill>
            </a:endParaRPr>
          </a:p>
        </p:txBody>
      </p:sp>
      <p:sp>
        <p:nvSpPr>
          <p:cNvPr id="6" name="矩形 6">
            <a:extLst>
              <a:ext uri="{FF2B5EF4-FFF2-40B4-BE49-F238E27FC236}">
                <a16:creationId xmlns:a16="http://schemas.microsoft.com/office/drawing/2014/main" id="{CB194ADC-7CC7-D845-9D5B-8FF6ADA2CD0F}"/>
              </a:ext>
            </a:extLst>
          </p:cNvPr>
          <p:cNvSpPr>
            <a:spLocks noChangeArrowheads="1"/>
          </p:cNvSpPr>
          <p:nvPr/>
        </p:nvSpPr>
        <p:spPr bwMode="auto">
          <a:xfrm>
            <a:off x="3190936" y="548680"/>
            <a:ext cx="2605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Clr>
                <a:srgbClr val="FF00FF"/>
              </a:buClr>
              <a:buNone/>
            </a:pPr>
            <a:r>
              <a:rPr lang="en-US" altLang="zh-CN" sz="2800" b="1" i="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800" b="1" dirty="0" err="1">
                <a:solidFill>
                  <a:srgbClr val="000099"/>
                </a:solidFill>
                <a:latin typeface="Times New Roman" panose="02020603050405020304" pitchFamily="18" charset="0"/>
                <a:ea typeface="黑体" panose="02010609060101010101" pitchFamily="49" charset="-122"/>
                <a:cs typeface="Times New Roman" panose="02020603050405020304" pitchFamily="18" charset="0"/>
              </a:rPr>
              <a:t>NaCl</a:t>
            </a:r>
            <a:r>
              <a:rPr lang="zh-CN" altLang="en-US" sz="2800" b="1" dirty="0">
                <a:solidFill>
                  <a:srgbClr val="000099"/>
                </a:solidFill>
                <a:latin typeface="Times New Roman" panose="02020603050405020304" pitchFamily="18" charset="0"/>
                <a:ea typeface="黑体" panose="02010609060101010101" pitchFamily="49" charset="-122"/>
                <a:cs typeface="Times New Roman" panose="02020603050405020304" pitchFamily="18" charset="0"/>
              </a:rPr>
              <a:t> 研究进展</a:t>
            </a:r>
          </a:p>
        </p:txBody>
      </p:sp>
      <p:sp>
        <p:nvSpPr>
          <p:cNvPr id="7" name="矩形 10">
            <a:extLst>
              <a:ext uri="{FF2B5EF4-FFF2-40B4-BE49-F238E27FC236}">
                <a16:creationId xmlns:a16="http://schemas.microsoft.com/office/drawing/2014/main" id="{C99093CE-A5A6-644C-879E-7F66D4E77248}"/>
              </a:ext>
            </a:extLst>
          </p:cNvPr>
          <p:cNvSpPr>
            <a:spLocks noChangeArrowheads="1"/>
          </p:cNvSpPr>
          <p:nvPr/>
        </p:nvSpPr>
        <p:spPr bwMode="auto">
          <a:xfrm>
            <a:off x="1120775" y="5424488"/>
            <a:ext cx="80232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en-US" altLang="zh-CN" sz="2000" b="1">
                <a:solidFill>
                  <a:srgbClr val="002060"/>
                </a:solidFill>
              </a:rPr>
              <a:t>new “crazy” compounds, such as NaCl</a:t>
            </a:r>
            <a:r>
              <a:rPr lang="en-US" altLang="zh-CN" sz="2000" b="1" baseline="-25000">
                <a:solidFill>
                  <a:srgbClr val="002060"/>
                </a:solidFill>
              </a:rPr>
              <a:t>7</a:t>
            </a:r>
            <a:r>
              <a:rPr lang="en-US" altLang="zh-CN" sz="2000" b="1">
                <a:solidFill>
                  <a:srgbClr val="002060"/>
                </a:solidFill>
              </a:rPr>
              <a:t>, Na</a:t>
            </a:r>
            <a:r>
              <a:rPr lang="en-US" altLang="zh-CN" sz="2000" b="1" baseline="-25000">
                <a:solidFill>
                  <a:srgbClr val="002060"/>
                </a:solidFill>
              </a:rPr>
              <a:t>3</a:t>
            </a:r>
            <a:r>
              <a:rPr lang="en-US" altLang="zh-CN" sz="2000" b="1">
                <a:solidFill>
                  <a:srgbClr val="002060"/>
                </a:solidFill>
              </a:rPr>
              <a:t>Cl</a:t>
            </a:r>
            <a:r>
              <a:rPr lang="en-US" altLang="zh-CN" sz="2000" b="1" baseline="-25000">
                <a:solidFill>
                  <a:srgbClr val="002060"/>
                </a:solidFill>
              </a:rPr>
              <a:t>2</a:t>
            </a:r>
            <a:r>
              <a:rPr lang="en-US" altLang="zh-CN" sz="2000" b="1">
                <a:solidFill>
                  <a:srgbClr val="002060"/>
                </a:solidFill>
              </a:rPr>
              <a:t>, Na</a:t>
            </a:r>
            <a:r>
              <a:rPr lang="en-US" altLang="zh-CN" sz="2000" b="1" baseline="-25000">
                <a:solidFill>
                  <a:srgbClr val="002060"/>
                </a:solidFill>
              </a:rPr>
              <a:t>2</a:t>
            </a:r>
            <a:r>
              <a:rPr lang="en-US" altLang="zh-CN" sz="2000" b="1">
                <a:solidFill>
                  <a:srgbClr val="002060"/>
                </a:solidFill>
              </a:rPr>
              <a:t>Cl, and Na</a:t>
            </a:r>
            <a:r>
              <a:rPr lang="en-US" altLang="zh-CN" sz="2000" b="1" baseline="-25000">
                <a:solidFill>
                  <a:srgbClr val="002060"/>
                </a:solidFill>
              </a:rPr>
              <a:t>3</a:t>
            </a:r>
            <a:r>
              <a:rPr lang="en-US" altLang="zh-CN" sz="2000" b="1">
                <a:solidFill>
                  <a:srgbClr val="002060"/>
                </a:solidFill>
              </a:rPr>
              <a:t>Cl…</a:t>
            </a:r>
            <a:endParaRPr lang="zh-CN" altLang="en-US" sz="2000" b="1">
              <a:solidFill>
                <a:srgbClr val="002060"/>
              </a:solidFill>
            </a:endParaRPr>
          </a:p>
        </p:txBody>
      </p:sp>
    </p:spTree>
    <p:extLst>
      <p:ext uri="{BB962C8B-B14F-4D97-AF65-F5344CB8AC3E}">
        <p14:creationId xmlns:p14="http://schemas.microsoft.com/office/powerpoint/2010/main" val="7845267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DAAB1ED5-1E32-8E4D-A3FF-9040A128B036}"/>
              </a:ext>
            </a:extLst>
          </p:cNvPr>
          <p:cNvSpPr>
            <a:spLocks noGrp="1"/>
          </p:cNvSpPr>
          <p:nvPr>
            <p:ph type="sldNum" sz="quarter" idx="10"/>
          </p:nvPr>
        </p:nvSpPr>
        <p:spPr/>
        <p:txBody>
          <a:bodyPr/>
          <a:lstStyle/>
          <a:p>
            <a:pPr>
              <a:defRPr/>
            </a:pPr>
            <a:fld id="{F4E841EE-66BC-2C44-B4ED-9E7099E14CB5}" type="slidenum">
              <a:rPr lang="en-US" altLang="zh-CN" smtClean="0"/>
              <a:pPr>
                <a:defRPr/>
              </a:pPr>
              <a:t>57</a:t>
            </a:fld>
            <a:endParaRPr lang="en-US" altLang="zh-CN"/>
          </a:p>
        </p:txBody>
      </p:sp>
      <p:sp>
        <p:nvSpPr>
          <p:cNvPr id="3" name="矩形 2">
            <a:extLst>
              <a:ext uri="{FF2B5EF4-FFF2-40B4-BE49-F238E27FC236}">
                <a16:creationId xmlns:a16="http://schemas.microsoft.com/office/drawing/2014/main" id="{B2CC6E6B-19B7-DE41-980E-1B809EB6A7C9}"/>
              </a:ext>
            </a:extLst>
          </p:cNvPr>
          <p:cNvSpPr/>
          <p:nvPr/>
        </p:nvSpPr>
        <p:spPr>
          <a:xfrm>
            <a:off x="179512" y="1083417"/>
            <a:ext cx="8817862" cy="2057551"/>
          </a:xfrm>
          <a:prstGeom prst="rect">
            <a:avLst/>
          </a:prstGeom>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spcBef>
                <a:spcPts val="600"/>
              </a:spcBef>
            </a:pPr>
            <a:r>
              <a:rPr kumimoji="0" lang="zh-CN" altLang="en-US" sz="2000" b="1" dirty="0">
                <a:solidFill>
                  <a:srgbClr val="002060"/>
                </a:solidFill>
                <a:effectLst>
                  <a:outerShdw blurRad="38100" dist="38100" dir="2700000" algn="tl">
                    <a:srgbClr val="C0C0C0"/>
                  </a:outerShdw>
                </a:effectLst>
              </a:rPr>
              <a:t>钙磷灰石，</a:t>
            </a:r>
            <a:r>
              <a:rPr kumimoji="0" lang="en-US" altLang="zh-CN" sz="2000" b="1" dirty="0" err="1">
                <a:solidFill>
                  <a:srgbClr val="002060"/>
                </a:solidFill>
                <a:effectLst>
                  <a:outerShdw blurRad="38100" dist="38100" dir="2700000" algn="tl">
                    <a:srgbClr val="C0C0C0"/>
                  </a:outerShdw>
                </a:effectLst>
              </a:rPr>
              <a:t>hydroxylapatite</a:t>
            </a:r>
            <a:r>
              <a:rPr kumimoji="0" lang="en-US" altLang="zh-CN" sz="2000" b="1" dirty="0">
                <a:solidFill>
                  <a:srgbClr val="002060"/>
                </a:solidFill>
                <a:effectLst>
                  <a:outerShdw blurRad="38100" dist="38100" dir="2700000" algn="tl">
                    <a:srgbClr val="C0C0C0"/>
                  </a:outerShdw>
                </a:effectLst>
              </a:rPr>
              <a:t> , Ca</a:t>
            </a:r>
            <a:r>
              <a:rPr kumimoji="0" lang="en-US" altLang="zh-CN" sz="2000" b="1" baseline="-25000" dirty="0">
                <a:solidFill>
                  <a:srgbClr val="002060"/>
                </a:solidFill>
                <a:effectLst>
                  <a:outerShdw blurRad="38100" dist="38100" dir="2700000" algn="tl">
                    <a:srgbClr val="C0C0C0"/>
                  </a:outerShdw>
                </a:effectLst>
              </a:rPr>
              <a:t>5</a:t>
            </a:r>
            <a:r>
              <a:rPr kumimoji="0" lang="en-US" altLang="zh-CN" sz="2000" b="1" dirty="0">
                <a:solidFill>
                  <a:srgbClr val="002060"/>
                </a:solidFill>
                <a:effectLst>
                  <a:outerShdw blurRad="38100" dist="38100" dir="2700000" algn="tl">
                    <a:srgbClr val="C0C0C0"/>
                  </a:outerShdw>
                </a:effectLst>
              </a:rPr>
              <a:t>(PO</a:t>
            </a:r>
            <a:r>
              <a:rPr kumimoji="0" lang="en-US" altLang="zh-CN" sz="2000" b="1" baseline="-25000" dirty="0">
                <a:solidFill>
                  <a:srgbClr val="002060"/>
                </a:solidFill>
                <a:effectLst>
                  <a:outerShdw blurRad="38100" dist="38100" dir="2700000" algn="tl">
                    <a:srgbClr val="C0C0C0"/>
                  </a:outerShdw>
                </a:effectLst>
              </a:rPr>
              <a:t>4</a:t>
            </a:r>
            <a:r>
              <a:rPr kumimoji="0" lang="en-US" altLang="zh-CN" sz="2000" b="1" dirty="0">
                <a:solidFill>
                  <a:srgbClr val="002060"/>
                </a:solidFill>
                <a:effectLst>
                  <a:outerShdw blurRad="38100" dist="38100" dir="2700000" algn="tl">
                    <a:srgbClr val="C0C0C0"/>
                  </a:outerShdw>
                </a:effectLst>
              </a:rPr>
              <a:t>)</a:t>
            </a:r>
            <a:r>
              <a:rPr kumimoji="0" lang="en-US" altLang="zh-CN" sz="2000" b="1" baseline="-25000" dirty="0">
                <a:solidFill>
                  <a:srgbClr val="002060"/>
                </a:solidFill>
                <a:effectLst>
                  <a:outerShdw blurRad="38100" dist="38100" dir="2700000" algn="tl">
                    <a:srgbClr val="C0C0C0"/>
                  </a:outerShdw>
                </a:effectLst>
              </a:rPr>
              <a:t>3</a:t>
            </a:r>
            <a:r>
              <a:rPr kumimoji="0" lang="en-US" altLang="zh-CN" sz="2000" b="1" dirty="0">
                <a:solidFill>
                  <a:srgbClr val="002060"/>
                </a:solidFill>
                <a:effectLst>
                  <a:outerShdw blurRad="38100" dist="38100" dir="2700000" algn="tl">
                    <a:srgbClr val="C0C0C0"/>
                  </a:outerShdw>
                </a:effectLst>
              </a:rPr>
              <a:t>(OH)</a:t>
            </a:r>
            <a:r>
              <a:rPr kumimoji="0" lang="zh-CN" altLang="en-US" sz="2000" b="1" dirty="0">
                <a:solidFill>
                  <a:srgbClr val="002060"/>
                </a:solidFill>
                <a:effectLst>
                  <a:outerShdw blurRad="38100" dist="38100" dir="2700000" algn="tl">
                    <a:srgbClr val="C0C0C0"/>
                  </a:outerShdw>
                </a:effectLst>
              </a:rPr>
              <a:t>的自然矿物化 </a:t>
            </a:r>
            <a:r>
              <a:rPr kumimoji="0" lang="en-US" altLang="zh-CN" sz="2000" b="1" dirty="0">
                <a:solidFill>
                  <a:srgbClr val="002060"/>
                </a:solidFill>
                <a:effectLst>
                  <a:outerShdw blurRad="38100" dist="38100" dir="2700000" algn="tl">
                    <a:srgbClr val="C0C0C0"/>
                  </a:outerShdw>
                </a:effectLst>
              </a:rPr>
              <a:t>(Ca</a:t>
            </a:r>
            <a:r>
              <a:rPr kumimoji="0" lang="en-US" altLang="zh-CN" sz="2000" b="1" baseline="-25000" dirty="0">
                <a:solidFill>
                  <a:srgbClr val="002060"/>
                </a:solidFill>
                <a:effectLst>
                  <a:outerShdw blurRad="38100" dist="38100" dir="2700000" algn="tl">
                    <a:srgbClr val="C0C0C0"/>
                  </a:outerShdw>
                </a:effectLst>
              </a:rPr>
              <a:t>10</a:t>
            </a:r>
            <a:r>
              <a:rPr kumimoji="0" lang="en-US" altLang="zh-CN" sz="2000" b="1" dirty="0">
                <a:solidFill>
                  <a:srgbClr val="002060"/>
                </a:solidFill>
                <a:effectLst>
                  <a:outerShdw blurRad="38100" dist="38100" dir="2700000" algn="tl">
                    <a:srgbClr val="C0C0C0"/>
                  </a:outerShdw>
                </a:effectLst>
              </a:rPr>
              <a:t>(PO</a:t>
            </a:r>
            <a:r>
              <a:rPr kumimoji="0" lang="en-US" altLang="zh-CN" sz="2000" b="1" baseline="-25000" dirty="0">
                <a:solidFill>
                  <a:srgbClr val="002060"/>
                </a:solidFill>
                <a:effectLst>
                  <a:outerShdw blurRad="38100" dist="38100" dir="2700000" algn="tl">
                    <a:srgbClr val="C0C0C0"/>
                  </a:outerShdw>
                </a:effectLst>
              </a:rPr>
              <a:t>4</a:t>
            </a:r>
            <a:r>
              <a:rPr kumimoji="0" lang="en-US" altLang="zh-CN" sz="2000" b="1" dirty="0">
                <a:solidFill>
                  <a:srgbClr val="002060"/>
                </a:solidFill>
                <a:effectLst>
                  <a:outerShdw blurRad="38100" dist="38100" dir="2700000" algn="tl">
                    <a:srgbClr val="C0C0C0"/>
                  </a:outerShdw>
                </a:effectLst>
              </a:rPr>
              <a:t>)</a:t>
            </a:r>
            <a:r>
              <a:rPr kumimoji="0" lang="en-US" altLang="zh-CN" sz="2000" b="1" baseline="-25000" dirty="0">
                <a:solidFill>
                  <a:srgbClr val="002060"/>
                </a:solidFill>
                <a:effectLst>
                  <a:outerShdw blurRad="38100" dist="38100" dir="2700000" algn="tl">
                    <a:srgbClr val="C0C0C0"/>
                  </a:outerShdw>
                </a:effectLst>
              </a:rPr>
              <a:t>6</a:t>
            </a:r>
            <a:r>
              <a:rPr kumimoji="0" lang="en-US" altLang="zh-CN" sz="2000" b="1" dirty="0">
                <a:solidFill>
                  <a:srgbClr val="002060"/>
                </a:solidFill>
                <a:effectLst>
                  <a:outerShdw blurRad="38100" dist="38100" dir="2700000" algn="tl">
                    <a:srgbClr val="C0C0C0"/>
                  </a:outerShdw>
                </a:effectLst>
              </a:rPr>
              <a:t>(OH)</a:t>
            </a:r>
            <a:r>
              <a:rPr kumimoji="0" lang="en-US" altLang="zh-CN" sz="2000" b="1" baseline="-25000" dirty="0">
                <a:solidFill>
                  <a:srgbClr val="002060"/>
                </a:solidFill>
                <a:effectLst>
                  <a:outerShdw blurRad="38100" dist="38100" dir="2700000" algn="tl">
                    <a:srgbClr val="C0C0C0"/>
                  </a:outerShdw>
                </a:effectLst>
              </a:rPr>
              <a:t>2</a:t>
            </a:r>
            <a:r>
              <a:rPr kumimoji="0" lang="en-US" altLang="zh-CN" sz="2000" b="1" dirty="0">
                <a:solidFill>
                  <a:srgbClr val="002060"/>
                </a:solidFill>
                <a:effectLst>
                  <a:outerShdw blurRad="38100" dist="38100" dir="2700000" algn="tl">
                    <a:srgbClr val="C0C0C0"/>
                  </a:outerShdw>
                </a:effectLst>
              </a:rPr>
              <a:t>)</a:t>
            </a:r>
            <a:r>
              <a:rPr kumimoji="0" lang="zh-CN" altLang="en-US" sz="2000" b="1" dirty="0">
                <a:solidFill>
                  <a:srgbClr val="002060"/>
                </a:solidFill>
                <a:effectLst>
                  <a:outerShdw blurRad="38100" dist="38100" dir="2700000" algn="tl">
                    <a:srgbClr val="C0C0C0"/>
                  </a:outerShdw>
                </a:effectLst>
              </a:rPr>
              <a:t> 突出它的由两部分组成：羟基与磷灰石。</a:t>
            </a:r>
            <a:endParaRPr kumimoji="0" lang="en-US" altLang="zh-CN" sz="2000" b="1" dirty="0">
              <a:solidFill>
                <a:srgbClr val="002060"/>
              </a:solidFill>
              <a:effectLst>
                <a:outerShdw blurRad="38100" dist="38100" dir="2700000" algn="tl">
                  <a:srgbClr val="C0C0C0"/>
                </a:outerShdw>
              </a:effectLst>
            </a:endParaRPr>
          </a:p>
          <a:p>
            <a:pPr eaLnBrk="1" hangingPunct="1">
              <a:lnSpc>
                <a:spcPct val="120000"/>
              </a:lnSpc>
              <a:spcBef>
                <a:spcPts val="600"/>
              </a:spcBef>
            </a:pPr>
            <a:r>
              <a:rPr kumimoji="0" lang="zh-CN" altLang="en-US" sz="2000" b="1" dirty="0">
                <a:solidFill>
                  <a:srgbClr val="002060"/>
                </a:solidFill>
                <a:effectLst>
                  <a:outerShdw blurRad="38100" dist="38100" dir="2700000" algn="tl">
                    <a:srgbClr val="C0C0C0"/>
                  </a:outerShdw>
                </a:effectLst>
              </a:rPr>
              <a:t>羟基磷灰石是脊椎动物骨骼和牙齿的主要组成，高达</a:t>
            </a:r>
            <a:r>
              <a:rPr kumimoji="0" lang="en-US" altLang="zh-CN" sz="2000" b="1" dirty="0">
                <a:solidFill>
                  <a:srgbClr val="002060"/>
                </a:solidFill>
                <a:effectLst>
                  <a:outerShdw blurRad="38100" dist="38100" dir="2700000" algn="tl">
                    <a:srgbClr val="C0C0C0"/>
                  </a:outerShdw>
                </a:effectLst>
              </a:rPr>
              <a:t>50%</a:t>
            </a:r>
            <a:r>
              <a:rPr kumimoji="0" lang="zh-CN" altLang="en-US" sz="2000" b="1" dirty="0">
                <a:solidFill>
                  <a:srgbClr val="002060"/>
                </a:solidFill>
                <a:effectLst>
                  <a:outerShdw blurRad="38100" dist="38100" dir="2700000" algn="tl">
                    <a:srgbClr val="C0C0C0"/>
                  </a:outerShdw>
                </a:effectLst>
              </a:rPr>
              <a:t>的骨骼都是由羟基磷灰石构成，人的牙釉质中羟基磷灰石的含量在</a:t>
            </a:r>
            <a:r>
              <a:rPr kumimoji="0" lang="en-US" altLang="zh-CN" sz="2000" b="1" dirty="0">
                <a:solidFill>
                  <a:srgbClr val="002060"/>
                </a:solidFill>
                <a:effectLst>
                  <a:outerShdw blurRad="38100" dist="38100" dir="2700000" algn="tl">
                    <a:srgbClr val="C0C0C0"/>
                  </a:outerShdw>
                </a:effectLst>
              </a:rPr>
              <a:t>96%</a:t>
            </a:r>
            <a:r>
              <a:rPr kumimoji="0" lang="zh-CN" altLang="en-US" sz="2000" b="1" dirty="0">
                <a:solidFill>
                  <a:srgbClr val="002060"/>
                </a:solidFill>
                <a:effectLst>
                  <a:outerShdw blurRad="38100" dist="38100" dir="2700000" algn="tl">
                    <a:srgbClr val="C0C0C0"/>
                  </a:outerShdw>
                </a:effectLst>
              </a:rPr>
              <a:t>以上。</a:t>
            </a:r>
            <a:endParaRPr kumimoji="0" lang="en-US" altLang="zh-CN" sz="2000" b="1" dirty="0">
              <a:solidFill>
                <a:srgbClr val="002060"/>
              </a:solidFill>
              <a:effectLst>
                <a:outerShdw blurRad="38100" dist="38100" dir="2700000" algn="tl">
                  <a:srgbClr val="C0C0C0"/>
                </a:outerShdw>
              </a:effectLst>
            </a:endParaRPr>
          </a:p>
          <a:p>
            <a:pPr eaLnBrk="1" hangingPunct="1">
              <a:lnSpc>
                <a:spcPct val="120000"/>
              </a:lnSpc>
              <a:spcBef>
                <a:spcPts val="600"/>
              </a:spcBef>
            </a:pPr>
            <a:r>
              <a:rPr kumimoji="0" lang="zh-CN" altLang="en-US" sz="2000" b="1" dirty="0">
                <a:solidFill>
                  <a:srgbClr val="002060"/>
                </a:solidFill>
                <a:effectLst>
                  <a:outerShdw blurRad="38100" dist="38100" dir="2700000" algn="tl">
                    <a:srgbClr val="C0C0C0"/>
                  </a:outerShdw>
                </a:effectLst>
              </a:rPr>
              <a:t>羟基磷灰石具有优良的生物相容性，并可作为一种骨骼或牙齿的诱导因子。</a:t>
            </a:r>
          </a:p>
        </p:txBody>
      </p:sp>
      <p:sp>
        <p:nvSpPr>
          <p:cNvPr id="5" name="TextBox 2">
            <a:extLst>
              <a:ext uri="{FF2B5EF4-FFF2-40B4-BE49-F238E27FC236}">
                <a16:creationId xmlns:a16="http://schemas.microsoft.com/office/drawing/2014/main" id="{5E2A6AFA-4509-C84B-8652-9AC65C5455B4}"/>
              </a:ext>
            </a:extLst>
          </p:cNvPr>
          <p:cNvSpPr txBox="1"/>
          <p:nvPr/>
        </p:nvSpPr>
        <p:spPr>
          <a:xfrm>
            <a:off x="1403356" y="188640"/>
            <a:ext cx="6958013" cy="609398"/>
          </a:xfrm>
          <a:prstGeom prst="rect">
            <a:avLst/>
          </a:prstGeom>
          <a:noFill/>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lnSpc>
                <a:spcPct val="120000"/>
              </a:lnSpc>
            </a:pPr>
            <a:r>
              <a:rPr kumimoji="0" lang="zh-CN" altLang="en-US" sz="2800" b="1">
                <a:solidFill>
                  <a:srgbClr val="C00000"/>
                </a:solidFill>
                <a:effectLst>
                  <a:outerShdw blurRad="38100" dist="38100" dir="2700000" algn="tl">
                    <a:srgbClr val="C0C0C0"/>
                  </a:outerShdw>
                </a:effectLst>
              </a:rPr>
              <a:t>生物陶瓷材料：羟基磷灰石 </a:t>
            </a:r>
          </a:p>
        </p:txBody>
      </p:sp>
      <p:pic>
        <p:nvPicPr>
          <p:cNvPr id="6" name="Picture 3" descr="http://www.lbl.gov/tt/images/tech_images/2080fig2.jpg">
            <a:extLst>
              <a:ext uri="{FF2B5EF4-FFF2-40B4-BE49-F238E27FC236}">
                <a16:creationId xmlns:a16="http://schemas.microsoft.com/office/drawing/2014/main" id="{75E34C3C-4475-364F-88C2-A6CC25CB33D9}"/>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922177" y="4815651"/>
            <a:ext cx="1808890" cy="1570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a:extLst>
              <a:ext uri="{FF2B5EF4-FFF2-40B4-BE49-F238E27FC236}">
                <a16:creationId xmlns:a16="http://schemas.microsoft.com/office/drawing/2014/main" id="{B909C531-C5C0-F545-B6D5-278192B4628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9" name="图片 8">
            <a:extLst>
              <a:ext uri="{FF2B5EF4-FFF2-40B4-BE49-F238E27FC236}">
                <a16:creationId xmlns:a16="http://schemas.microsoft.com/office/drawing/2014/main" id="{D68CB8C1-FF66-7EF4-1B03-66951F02DB48}"/>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473243" y="3390901"/>
            <a:ext cx="3036581" cy="21037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矩形 9">
            <a:extLst>
              <a:ext uri="{FF2B5EF4-FFF2-40B4-BE49-F238E27FC236}">
                <a16:creationId xmlns:a16="http://schemas.microsoft.com/office/drawing/2014/main" id="{C8D12E38-55B6-76B7-756D-953DD75281DE}"/>
              </a:ext>
            </a:extLst>
          </p:cNvPr>
          <p:cNvSpPr>
            <a:spLocks noChangeArrowheads="1"/>
          </p:cNvSpPr>
          <p:nvPr/>
        </p:nvSpPr>
        <p:spPr bwMode="auto">
          <a:xfrm>
            <a:off x="64596" y="5589240"/>
            <a:ext cx="378732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en-US" altLang="zh-CN" sz="1800" b="1" dirty="0">
                <a:solidFill>
                  <a:srgbClr val="002060"/>
                </a:solidFill>
                <a:ea typeface="宋体" charset="0"/>
                <a:cs typeface="Times New Roman" charset="0"/>
              </a:rPr>
              <a:t>Hydroxyapatite or Ca</a:t>
            </a:r>
            <a:r>
              <a:rPr kumimoji="0" lang="en-US" altLang="zh-CN" sz="1800" b="1" baseline="-25000" dirty="0">
                <a:solidFill>
                  <a:srgbClr val="002060"/>
                </a:solidFill>
                <a:ea typeface="宋体" charset="0"/>
                <a:cs typeface="Times New Roman" charset="0"/>
              </a:rPr>
              <a:t>10</a:t>
            </a:r>
            <a:r>
              <a:rPr kumimoji="0" lang="en-US" altLang="zh-CN" sz="1800" b="1" dirty="0">
                <a:solidFill>
                  <a:srgbClr val="002060"/>
                </a:solidFill>
                <a:ea typeface="宋体" charset="0"/>
                <a:cs typeface="Times New Roman" charset="0"/>
              </a:rPr>
              <a:t>(PO</a:t>
            </a:r>
            <a:r>
              <a:rPr kumimoji="0" lang="en-US" altLang="zh-CN" sz="1800" b="1" baseline="-25000" dirty="0">
                <a:solidFill>
                  <a:srgbClr val="002060"/>
                </a:solidFill>
                <a:ea typeface="宋体" charset="0"/>
                <a:cs typeface="Times New Roman" charset="0"/>
              </a:rPr>
              <a:t>4</a:t>
            </a:r>
            <a:r>
              <a:rPr kumimoji="0" lang="en-US" altLang="zh-CN" sz="1800" b="1" dirty="0">
                <a:solidFill>
                  <a:srgbClr val="002060"/>
                </a:solidFill>
                <a:ea typeface="宋体" charset="0"/>
                <a:cs typeface="Times New Roman" charset="0"/>
              </a:rPr>
              <a:t>)</a:t>
            </a:r>
            <a:r>
              <a:rPr kumimoji="0" lang="en-US" altLang="zh-CN" sz="1800" b="1" baseline="-25000" dirty="0">
                <a:solidFill>
                  <a:srgbClr val="002060"/>
                </a:solidFill>
                <a:ea typeface="宋体" charset="0"/>
                <a:cs typeface="Times New Roman" charset="0"/>
              </a:rPr>
              <a:t>6</a:t>
            </a:r>
            <a:r>
              <a:rPr kumimoji="0" lang="en-US" altLang="zh-CN" sz="1800" b="1" dirty="0">
                <a:solidFill>
                  <a:srgbClr val="002060"/>
                </a:solidFill>
                <a:ea typeface="宋体" charset="0"/>
                <a:cs typeface="Times New Roman" charset="0"/>
              </a:rPr>
              <a:t>(OH)</a:t>
            </a:r>
            <a:r>
              <a:rPr kumimoji="0" lang="en-US" altLang="zh-CN" sz="1800" b="1" baseline="-25000" dirty="0">
                <a:solidFill>
                  <a:srgbClr val="002060"/>
                </a:solidFill>
                <a:ea typeface="宋体" charset="0"/>
                <a:cs typeface="Times New Roman" charset="0"/>
              </a:rPr>
              <a:t>2</a:t>
            </a:r>
            <a:r>
              <a:rPr kumimoji="0" lang="en-US" altLang="zh-CN" sz="1800" b="1" dirty="0">
                <a:solidFill>
                  <a:srgbClr val="002060"/>
                </a:solidFill>
                <a:ea typeface="宋体" charset="0"/>
                <a:cs typeface="Times New Roman" charset="0"/>
              </a:rPr>
              <a:t> partly bound with some organic material (mostly collagen)</a:t>
            </a:r>
            <a:endParaRPr kumimoji="0" lang="zh-CN" altLang="en-US" sz="1800" b="1" dirty="0">
              <a:solidFill>
                <a:srgbClr val="002060"/>
              </a:solidFill>
              <a:ea typeface="宋体" charset="0"/>
              <a:cs typeface="Times New Roman" charset="0"/>
            </a:endParaRPr>
          </a:p>
        </p:txBody>
      </p:sp>
      <p:pic>
        <p:nvPicPr>
          <p:cNvPr id="11" name="图片 10">
            <a:extLst>
              <a:ext uri="{FF2B5EF4-FFF2-40B4-BE49-F238E27FC236}">
                <a16:creationId xmlns:a16="http://schemas.microsoft.com/office/drawing/2014/main" id="{0A488EC7-A234-5082-8DE7-DC63F888737E}"/>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3851920" y="3477203"/>
            <a:ext cx="2718367" cy="2413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矩形 11">
            <a:extLst>
              <a:ext uri="{FF2B5EF4-FFF2-40B4-BE49-F238E27FC236}">
                <a16:creationId xmlns:a16="http://schemas.microsoft.com/office/drawing/2014/main" id="{AFD7BA10-24A7-FA0A-BF02-FECF115CBED6}"/>
              </a:ext>
            </a:extLst>
          </p:cNvPr>
          <p:cNvSpPr>
            <a:spLocks noChangeArrowheads="1"/>
          </p:cNvSpPr>
          <p:nvPr/>
        </p:nvSpPr>
        <p:spPr bwMode="auto">
          <a:xfrm>
            <a:off x="3635898" y="5975682"/>
            <a:ext cx="33123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en-US" altLang="zh-CN" sz="1800" b="1" i="1" dirty="0">
                <a:solidFill>
                  <a:srgbClr val="002060"/>
                </a:solidFill>
                <a:ea typeface="宋体" charset="0"/>
                <a:cs typeface="Times New Roman" charset="0"/>
              </a:rPr>
              <a:t>Bone</a:t>
            </a:r>
            <a:r>
              <a:rPr kumimoji="0" lang="en-US" altLang="zh-CN" sz="1800" b="1" dirty="0">
                <a:solidFill>
                  <a:srgbClr val="002060"/>
                </a:solidFill>
                <a:ea typeface="宋体" charset="0"/>
                <a:cs typeface="Times New Roman" charset="0"/>
              </a:rPr>
              <a:t>, </a:t>
            </a:r>
            <a:r>
              <a:rPr kumimoji="0" lang="en-US" altLang="zh-CN" sz="1800" b="1" i="1" dirty="0">
                <a:solidFill>
                  <a:srgbClr val="002060"/>
                </a:solidFill>
                <a:ea typeface="宋体" charset="0"/>
                <a:cs typeface="Times New Roman" charset="0"/>
              </a:rPr>
              <a:t>31</a:t>
            </a:r>
            <a:r>
              <a:rPr kumimoji="0" lang="en-US" altLang="zh-CN" sz="1800" b="1" dirty="0">
                <a:solidFill>
                  <a:srgbClr val="002060"/>
                </a:solidFill>
                <a:ea typeface="宋体" charset="0"/>
                <a:cs typeface="Times New Roman" charset="0"/>
              </a:rPr>
              <a:t>(4), 479–487, 2002</a:t>
            </a:r>
          </a:p>
        </p:txBody>
      </p:sp>
      <p:pic>
        <p:nvPicPr>
          <p:cNvPr id="13" name="Picture 2" descr="http://t3.gstatic.com/images?q=tbn:ANd9GcRSNKyD3LOLGZscG4eqOYhqFxudWdoUfCXg3eFXVKRe4MCjPg91">
            <a:extLst>
              <a:ext uri="{FF2B5EF4-FFF2-40B4-BE49-F238E27FC236}">
                <a16:creationId xmlns:a16="http://schemas.microsoft.com/office/drawing/2014/main" id="{88BA8E50-FA8B-AB05-54A2-A831E48926F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969984" y="3561684"/>
            <a:ext cx="1761083" cy="1202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745651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39E624F1-9321-E042-9AB7-AFAA8085853C}"/>
              </a:ext>
            </a:extLst>
          </p:cNvPr>
          <p:cNvSpPr>
            <a:spLocks noGrp="1"/>
          </p:cNvSpPr>
          <p:nvPr>
            <p:ph type="sldNum" sz="quarter" idx="10"/>
          </p:nvPr>
        </p:nvSpPr>
        <p:spPr/>
        <p:txBody>
          <a:bodyPr/>
          <a:lstStyle/>
          <a:p>
            <a:pPr>
              <a:defRPr/>
            </a:pPr>
            <a:fld id="{F4E841EE-66BC-2C44-B4ED-9E7099E14CB5}" type="slidenum">
              <a:rPr lang="en-US" altLang="zh-CN" smtClean="0"/>
              <a:pPr>
                <a:defRPr/>
              </a:pPr>
              <a:t>58</a:t>
            </a:fld>
            <a:endParaRPr lang="en-US" altLang="zh-CN"/>
          </a:p>
        </p:txBody>
      </p:sp>
      <p:sp>
        <p:nvSpPr>
          <p:cNvPr id="3" name="TextBox 1">
            <a:extLst>
              <a:ext uri="{FF2B5EF4-FFF2-40B4-BE49-F238E27FC236}">
                <a16:creationId xmlns:a16="http://schemas.microsoft.com/office/drawing/2014/main" id="{2EADAFD3-BCA6-E343-B1B3-E0271EB78134}"/>
              </a:ext>
            </a:extLst>
          </p:cNvPr>
          <p:cNvSpPr txBox="1"/>
          <p:nvPr/>
        </p:nvSpPr>
        <p:spPr>
          <a:xfrm>
            <a:off x="1979712" y="260111"/>
            <a:ext cx="5303838" cy="523220"/>
          </a:xfrm>
          <a:prstGeom prst="rect">
            <a:avLst/>
          </a:prstGeom>
          <a:noFill/>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en-US" altLang="zh-CN" sz="2800" b="1">
                <a:solidFill>
                  <a:srgbClr val="C00000"/>
                </a:solidFill>
                <a:effectLst>
                  <a:outerShdw blurRad="38100" dist="38100" dir="2700000" algn="tl">
                    <a:srgbClr val="C0C0C0"/>
                  </a:outerShdw>
                </a:effectLst>
                <a:ea typeface="宋体" charset="0"/>
                <a:cs typeface="Times New Roman" charset="0"/>
              </a:rPr>
              <a:t>CaCO</a:t>
            </a:r>
            <a:r>
              <a:rPr kumimoji="0" lang="en-US" altLang="zh-CN" sz="2800" b="1" baseline="-25000">
                <a:solidFill>
                  <a:srgbClr val="C00000"/>
                </a:solidFill>
                <a:effectLst>
                  <a:outerShdw blurRad="38100" dist="38100" dir="2700000" algn="tl">
                    <a:srgbClr val="C0C0C0"/>
                  </a:outerShdw>
                </a:effectLst>
                <a:ea typeface="宋体" charset="0"/>
                <a:cs typeface="Times New Roman" charset="0"/>
              </a:rPr>
              <a:t>3</a:t>
            </a:r>
            <a:endParaRPr kumimoji="0" lang="zh-CN" altLang="en-US" sz="2800" b="1" baseline="-25000" dirty="0">
              <a:solidFill>
                <a:srgbClr val="C00000"/>
              </a:solidFill>
              <a:effectLst>
                <a:outerShdw blurRad="38100" dist="38100" dir="2700000" algn="tl">
                  <a:srgbClr val="C0C0C0"/>
                </a:outerShdw>
              </a:effectLst>
              <a:ea typeface="宋体" charset="0"/>
              <a:cs typeface="Times New Roman" charset="0"/>
            </a:endParaRPr>
          </a:p>
        </p:txBody>
      </p:sp>
      <p:pic>
        <p:nvPicPr>
          <p:cNvPr id="4" name="Picture 6" descr="File:Aragonite layers in a blue mussel shell.jpg">
            <a:hlinkClick r:id="rId3"/>
            <a:extLst>
              <a:ext uri="{FF2B5EF4-FFF2-40B4-BE49-F238E27FC236}">
                <a16:creationId xmlns:a16="http://schemas.microsoft.com/office/drawing/2014/main" id="{F68C76BD-9F3C-3648-A568-9A893C7BC89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76269" y="3873949"/>
            <a:ext cx="3242392" cy="25260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id="{F4CC0E93-F87A-CB4E-86FB-99D9E06E5ACB}"/>
              </a:ext>
            </a:extLst>
          </p:cNvPr>
          <p:cNvSpPr/>
          <p:nvPr/>
        </p:nvSpPr>
        <p:spPr>
          <a:xfrm>
            <a:off x="4405669" y="6386137"/>
            <a:ext cx="4366901" cy="400110"/>
          </a:xfrm>
          <a:prstGeom prst="rect">
            <a:avLst/>
          </a:prstGeom>
        </p:spPr>
        <p:txBody>
          <a:bodyPr wrap="none">
            <a:spAutoFit/>
          </a:bodyPr>
          <a:lstStyle/>
          <a:p>
            <a:pPr fontAlgn="auto">
              <a:spcBef>
                <a:spcPts val="0"/>
              </a:spcBef>
              <a:spcAft>
                <a:spcPts val="0"/>
              </a:spcAft>
              <a:defRPr/>
            </a:pPr>
            <a:r>
              <a:rPr kumimoji="0"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Aragonite layers in a blue mussel shell</a:t>
            </a:r>
            <a:endParaRPr kumimoji="0" lang="zh-CN" altLang="en-US" sz="2000"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pic>
        <p:nvPicPr>
          <p:cNvPr id="6" name="Picture 10" descr="http://upload.wikimedia.org/wikipedia/commons/thumb/0/08/NautilusCutawayLogarithmicSpiral.jpg/220px-NautilusCutawayLogarithmicSpiral.jpg">
            <a:hlinkClick r:id="rId5"/>
            <a:extLst>
              <a:ext uri="{FF2B5EF4-FFF2-40B4-BE49-F238E27FC236}">
                <a16:creationId xmlns:a16="http://schemas.microsoft.com/office/drawing/2014/main" id="{A42C3433-0B61-D64E-82C0-6DFF42D124F1}"/>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788024" y="1052060"/>
            <a:ext cx="4018883" cy="2799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4432B14C-E2A9-E447-9A88-9277FC03D013}"/>
              </a:ext>
            </a:extLst>
          </p:cNvPr>
          <p:cNvSpPr/>
          <p:nvPr/>
        </p:nvSpPr>
        <p:spPr>
          <a:xfrm>
            <a:off x="74613" y="1541493"/>
            <a:ext cx="4262705" cy="400110"/>
          </a:xfrm>
          <a:prstGeom prst="rect">
            <a:avLst/>
          </a:prstGeom>
        </p:spPr>
        <p:txBody>
          <a:bodyPr wrap="none">
            <a:spAutoFit/>
          </a:bodyPr>
          <a:lstStyle/>
          <a:p>
            <a:pPr fontAlgn="auto">
              <a:spcBef>
                <a:spcPts val="0"/>
              </a:spcBef>
              <a:spcAft>
                <a:spcPts val="0"/>
              </a:spcAft>
              <a:defRPr/>
            </a:pPr>
            <a:r>
              <a:rPr kumimoji="0"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Aragonite in natural </a:t>
            </a:r>
            <a:r>
              <a:rPr kumimoji="0" lang="en-US" altLang="zh-CN" sz="2000" b="1" dirty="0" err="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nanocomposite</a:t>
            </a:r>
            <a:r>
              <a:rPr kumimoji="0"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endParaRPr kumimoji="0"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矩形 7">
            <a:extLst>
              <a:ext uri="{FF2B5EF4-FFF2-40B4-BE49-F238E27FC236}">
                <a16:creationId xmlns:a16="http://schemas.microsoft.com/office/drawing/2014/main" id="{0EF3BD94-E6F1-464D-8993-A5C59156AE99}"/>
              </a:ext>
            </a:extLst>
          </p:cNvPr>
          <p:cNvSpPr/>
          <p:nvPr/>
        </p:nvSpPr>
        <p:spPr>
          <a:xfrm>
            <a:off x="74613" y="2378274"/>
            <a:ext cx="4497387" cy="3477875"/>
          </a:xfrm>
          <a:prstGeom prst="rect">
            <a:avLst/>
          </a:prstGeom>
        </p:spPr>
        <p:txBody>
          <a:bodyPr wrap="square">
            <a:spAutoFit/>
          </a:bodyPr>
          <a:lstStyle/>
          <a:p>
            <a:pPr algn="ctr" fontAlgn="auto">
              <a:spcBef>
                <a:spcPts val="0"/>
              </a:spcBef>
              <a:spcAft>
                <a:spcPts val="0"/>
              </a:spcAft>
              <a:defRPr/>
            </a:pPr>
            <a:r>
              <a:rPr kumimoji="0"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This ceramic/polymer composite material exhibits natural beauty</a:t>
            </a:r>
          </a:p>
          <a:p>
            <a:pPr algn="ctr" fontAlgn="auto">
              <a:spcBef>
                <a:spcPts val="0"/>
              </a:spcBef>
              <a:spcAft>
                <a:spcPts val="0"/>
              </a:spcAft>
              <a:defRPr/>
            </a:pPr>
            <a:r>
              <a:rPr kumimoji="0"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in conjunction with a nanostructure that affords high-quality mechanical properties. Compared to its constituent materials, the laminated structure achieves approximately a twofold increase in strength and a thousand</a:t>
            </a:r>
            <a:r>
              <a:rPr kumimoji="0"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0"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fold increase in toughness, owing to the interfaces between the ceramic matrix and the biopolymer assemblies.</a:t>
            </a:r>
            <a:endParaRPr kumimoji="0"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 name="矩形 8">
            <a:extLst>
              <a:ext uri="{FF2B5EF4-FFF2-40B4-BE49-F238E27FC236}">
                <a16:creationId xmlns:a16="http://schemas.microsoft.com/office/drawing/2014/main" id="{BB0643B6-5B58-554F-B8D8-262109E2006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040136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6BC481FC-479B-C940-9309-AAFC6007EC45}"/>
              </a:ext>
            </a:extLst>
          </p:cNvPr>
          <p:cNvSpPr>
            <a:spLocks noGrp="1"/>
          </p:cNvSpPr>
          <p:nvPr>
            <p:ph type="sldNum" sz="quarter" idx="10"/>
          </p:nvPr>
        </p:nvSpPr>
        <p:spPr/>
        <p:txBody>
          <a:bodyPr/>
          <a:lstStyle/>
          <a:p>
            <a:pPr>
              <a:defRPr/>
            </a:pPr>
            <a:fld id="{F4E841EE-66BC-2C44-B4ED-9E7099E14CB5}" type="slidenum">
              <a:rPr lang="en-US" altLang="zh-CN" smtClean="0"/>
              <a:pPr>
                <a:defRPr/>
              </a:pPr>
              <a:t>59</a:t>
            </a:fld>
            <a:endParaRPr lang="en-US" altLang="zh-CN"/>
          </a:p>
        </p:txBody>
      </p:sp>
      <p:grpSp>
        <p:nvGrpSpPr>
          <p:cNvPr id="3" name="组合 2">
            <a:extLst>
              <a:ext uri="{FF2B5EF4-FFF2-40B4-BE49-F238E27FC236}">
                <a16:creationId xmlns:a16="http://schemas.microsoft.com/office/drawing/2014/main" id="{600FB53E-41E4-F54E-AD4F-C9750E2A2727}"/>
              </a:ext>
            </a:extLst>
          </p:cNvPr>
          <p:cNvGrpSpPr>
            <a:grpSpLocks/>
          </p:cNvGrpSpPr>
          <p:nvPr/>
        </p:nvGrpSpPr>
        <p:grpSpPr bwMode="auto">
          <a:xfrm>
            <a:off x="-2151" y="1568218"/>
            <a:ext cx="9110655" cy="4281184"/>
            <a:chOff x="382257" y="1567674"/>
            <a:chExt cx="8294199" cy="4281926"/>
          </a:xfrm>
        </p:grpSpPr>
        <p:sp>
          <p:nvSpPr>
            <p:cNvPr id="4" name="矩形 3">
              <a:extLst>
                <a:ext uri="{FF2B5EF4-FFF2-40B4-BE49-F238E27FC236}">
                  <a16:creationId xmlns:a16="http://schemas.microsoft.com/office/drawing/2014/main" id="{A3C1F76A-7DE7-3D49-803D-3D65AC4D885D}"/>
                </a:ext>
              </a:extLst>
            </p:cNvPr>
            <p:cNvSpPr/>
            <p:nvPr/>
          </p:nvSpPr>
          <p:spPr>
            <a:xfrm>
              <a:off x="382257" y="4525932"/>
              <a:ext cx="8178179" cy="1323668"/>
            </a:xfrm>
            <a:prstGeom prst="rect">
              <a:avLst/>
            </a:prstGeom>
          </p:spPr>
          <p:txBody>
            <a:bodyPr wrap="square">
              <a:spAutoFit/>
            </a:bodyPr>
            <a:lstStyle/>
            <a:p>
              <a:pPr algn="ctr" fontAlgn="auto">
                <a:spcBef>
                  <a:spcPts val="0"/>
                </a:spcBef>
                <a:spcAft>
                  <a:spcPts val="0"/>
                </a:spcAft>
                <a:defRPr/>
              </a:pPr>
              <a:r>
                <a:rPr kumimoji="0"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SEM images of the nacreous fracture shell section taken at increasing magnification. The brick-and-mortar architecture is shown in (a) and (c). </a:t>
              </a:r>
              <a:r>
                <a:rPr kumimoji="0" lang="en-US" altLang="zh-CN" sz="2000" b="1" dirty="0" err="1">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Nanoscale</a:t>
              </a:r>
              <a:r>
                <a:rPr kumimoji="0" lang="en-US"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asperities on the aragonite platelet surface are readily </a:t>
              </a:r>
              <a:r>
                <a:rPr kumimoji="0" lang="it-IT" altLang="zh-CN"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observed in (b). </a:t>
              </a:r>
              <a:endParaRPr kumimoji="0" lang="zh-CN" altLang="en-US" sz="20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nvGrpSpPr>
            <p:cNvPr id="5" name="组合 4">
              <a:extLst>
                <a:ext uri="{FF2B5EF4-FFF2-40B4-BE49-F238E27FC236}">
                  <a16:creationId xmlns:a16="http://schemas.microsoft.com/office/drawing/2014/main" id="{1B6D710E-774A-1C4F-B20A-CA41EAF5A60C}"/>
                </a:ext>
              </a:extLst>
            </p:cNvPr>
            <p:cNvGrpSpPr>
              <a:grpSpLocks/>
            </p:cNvGrpSpPr>
            <p:nvPr/>
          </p:nvGrpSpPr>
          <p:grpSpPr bwMode="auto">
            <a:xfrm>
              <a:off x="400447" y="1567674"/>
              <a:ext cx="8276009" cy="2717818"/>
              <a:chOff x="251520" y="2103668"/>
              <a:chExt cx="8276009" cy="2717818"/>
            </a:xfrm>
          </p:grpSpPr>
          <p:grpSp>
            <p:nvGrpSpPr>
              <p:cNvPr id="6" name="组合 5">
                <a:extLst>
                  <a:ext uri="{FF2B5EF4-FFF2-40B4-BE49-F238E27FC236}">
                    <a16:creationId xmlns:a16="http://schemas.microsoft.com/office/drawing/2014/main" id="{F02A3B6B-1D7D-F149-B3B8-69F666909006}"/>
                  </a:ext>
                </a:extLst>
              </p:cNvPr>
              <p:cNvGrpSpPr>
                <a:grpSpLocks/>
              </p:cNvGrpSpPr>
              <p:nvPr/>
            </p:nvGrpSpPr>
            <p:grpSpPr bwMode="auto">
              <a:xfrm>
                <a:off x="251520" y="2103668"/>
                <a:ext cx="8276009" cy="2717818"/>
                <a:chOff x="323528" y="1522663"/>
                <a:chExt cx="8276009" cy="2717818"/>
              </a:xfrm>
            </p:grpSpPr>
            <p:pic>
              <p:nvPicPr>
                <p:cNvPr id="10" name="Picture 3">
                  <a:extLst>
                    <a:ext uri="{FF2B5EF4-FFF2-40B4-BE49-F238E27FC236}">
                      <a16:creationId xmlns:a16="http://schemas.microsoft.com/office/drawing/2014/main" id="{A7259377-6DAB-F644-9683-126EF734FF5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23528" y="1522663"/>
                  <a:ext cx="2643016" cy="2717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1" name="Picture 4">
                  <a:extLst>
                    <a:ext uri="{FF2B5EF4-FFF2-40B4-BE49-F238E27FC236}">
                      <a16:creationId xmlns:a16="http://schemas.microsoft.com/office/drawing/2014/main" id="{16EBDC24-202A-344B-8BA3-3DAF07B5015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131840" y="1560064"/>
                  <a:ext cx="2667950" cy="26804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12" name="Picture 5">
                  <a:extLst>
                    <a:ext uri="{FF2B5EF4-FFF2-40B4-BE49-F238E27FC236}">
                      <a16:creationId xmlns:a16="http://schemas.microsoft.com/office/drawing/2014/main" id="{2CC67F6C-2F8C-DE46-8988-459151505D0B}"/>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956521" y="1581836"/>
                  <a:ext cx="2643016" cy="2643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grpSp>
          <p:sp>
            <p:nvSpPr>
              <p:cNvPr id="7" name="TextBox 5">
                <a:extLst>
                  <a:ext uri="{FF2B5EF4-FFF2-40B4-BE49-F238E27FC236}">
                    <a16:creationId xmlns:a16="http://schemas.microsoft.com/office/drawing/2014/main" id="{4BAE203E-9FDD-6540-8B2C-66527DD5C514}"/>
                  </a:ext>
                </a:extLst>
              </p:cNvPr>
              <p:cNvSpPr txBox="1"/>
              <p:nvPr/>
            </p:nvSpPr>
            <p:spPr>
              <a:xfrm>
                <a:off x="300741" y="2103668"/>
                <a:ext cx="287960" cy="400179"/>
              </a:xfrm>
              <a:prstGeom prst="rect">
                <a:avLst/>
              </a:prstGeom>
              <a:noFill/>
            </p:spPr>
            <p:txBody>
              <a:bodyPr wrap="square">
                <a:spAutoFit/>
              </a:bodyPr>
              <a:lstStyle/>
              <a:p>
                <a:pPr fontAlgn="auto">
                  <a:spcBef>
                    <a:spcPts val="0"/>
                  </a:spcBef>
                  <a:spcAft>
                    <a:spcPts val="0"/>
                  </a:spcAft>
                  <a:defRPr/>
                </a:pPr>
                <a:r>
                  <a:rPr kumimoji="0" lang="en-US" altLang="zh-CN"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a</a:t>
                </a:r>
                <a:endParaRPr kumimoji="0" lang="zh-CN" altLang="en-US"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8" name="TextBox 6">
                <a:extLst>
                  <a:ext uri="{FF2B5EF4-FFF2-40B4-BE49-F238E27FC236}">
                    <a16:creationId xmlns:a16="http://schemas.microsoft.com/office/drawing/2014/main" id="{2603C664-5B02-744C-942E-9C92698EE5DA}"/>
                  </a:ext>
                </a:extLst>
              </p:cNvPr>
              <p:cNvSpPr txBox="1"/>
              <p:nvPr/>
            </p:nvSpPr>
            <p:spPr>
              <a:xfrm>
                <a:off x="3142300" y="2115016"/>
                <a:ext cx="359042" cy="400179"/>
              </a:xfrm>
              <a:prstGeom prst="rect">
                <a:avLst/>
              </a:prstGeom>
              <a:noFill/>
            </p:spPr>
            <p:txBody>
              <a:bodyPr>
                <a:spAutoFit/>
              </a:bodyPr>
              <a:lstStyle/>
              <a:p>
                <a:pPr fontAlgn="auto">
                  <a:spcBef>
                    <a:spcPts val="0"/>
                  </a:spcBef>
                  <a:spcAft>
                    <a:spcPts val="0"/>
                  </a:spcAft>
                  <a:defRPr/>
                </a:pPr>
                <a:r>
                  <a:rPr kumimoji="0" lang="en-US" altLang="zh-CN"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b</a:t>
                </a:r>
                <a:endParaRPr kumimoji="0" lang="zh-CN" altLang="en-US"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sp>
            <p:nvSpPr>
              <p:cNvPr id="9" name="TextBox 7">
                <a:extLst>
                  <a:ext uri="{FF2B5EF4-FFF2-40B4-BE49-F238E27FC236}">
                    <a16:creationId xmlns:a16="http://schemas.microsoft.com/office/drawing/2014/main" id="{36D7DE49-CCE1-2443-8F31-08D847DFE80A}"/>
                  </a:ext>
                </a:extLst>
              </p:cNvPr>
              <p:cNvSpPr txBox="1"/>
              <p:nvPr/>
            </p:nvSpPr>
            <p:spPr>
              <a:xfrm>
                <a:off x="5939896" y="2132480"/>
                <a:ext cx="360507" cy="400179"/>
              </a:xfrm>
              <a:prstGeom prst="rect">
                <a:avLst/>
              </a:prstGeom>
              <a:noFill/>
            </p:spPr>
            <p:txBody>
              <a:bodyPr>
                <a:spAutoFit/>
              </a:bodyPr>
              <a:lstStyle/>
              <a:p>
                <a:pPr fontAlgn="auto">
                  <a:spcBef>
                    <a:spcPts val="0"/>
                  </a:spcBef>
                  <a:spcAft>
                    <a:spcPts val="0"/>
                  </a:spcAft>
                  <a:defRPr/>
                </a:pPr>
                <a:r>
                  <a:rPr kumimoji="0" lang="en-US" altLang="zh-CN"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rPr>
                  <a:t>c</a:t>
                </a:r>
                <a:endParaRPr kumimoji="0" lang="zh-CN" altLang="en-US" sz="2000" b="1" dirty="0">
                  <a:solidFill>
                    <a:srgbClr val="FF0000"/>
                  </a:solidFill>
                  <a:effectLst>
                    <a:outerShdw blurRad="38100" dist="38100" dir="2700000" algn="tl">
                      <a:srgbClr val="000000">
                        <a:alpha val="43137"/>
                      </a:srgbClr>
                    </a:outerShdw>
                  </a:effectLst>
                  <a:latin typeface="Times New Roman" pitchFamily="18" charset="0"/>
                  <a:ea typeface="+mn-ea"/>
                  <a:cs typeface="Times New Roman" pitchFamily="18" charset="0"/>
                </a:endParaRPr>
              </a:p>
            </p:txBody>
          </p:sp>
        </p:grpSp>
      </p:grpSp>
      <p:sp>
        <p:nvSpPr>
          <p:cNvPr id="13" name="TextBox 11">
            <a:extLst>
              <a:ext uri="{FF2B5EF4-FFF2-40B4-BE49-F238E27FC236}">
                <a16:creationId xmlns:a16="http://schemas.microsoft.com/office/drawing/2014/main" id="{E6449C10-C356-EA45-AA9B-70E217FCC1C2}"/>
              </a:ext>
            </a:extLst>
          </p:cNvPr>
          <p:cNvSpPr txBox="1"/>
          <p:nvPr/>
        </p:nvSpPr>
        <p:spPr>
          <a:xfrm>
            <a:off x="1835696" y="235778"/>
            <a:ext cx="5303838" cy="523220"/>
          </a:xfrm>
          <a:prstGeom prst="rect">
            <a:avLst/>
          </a:prstGeom>
          <a:noFill/>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en-US" altLang="zh-CN" sz="2800" b="1">
                <a:solidFill>
                  <a:srgbClr val="C00000"/>
                </a:solidFill>
                <a:effectLst>
                  <a:outerShdw blurRad="38100" dist="38100" dir="2700000" algn="tl">
                    <a:srgbClr val="C0C0C0"/>
                  </a:outerShdw>
                </a:effectLst>
                <a:ea typeface="宋体" charset="0"/>
                <a:cs typeface="Times New Roman" charset="0"/>
              </a:rPr>
              <a:t>CaCO</a:t>
            </a:r>
            <a:r>
              <a:rPr kumimoji="0" lang="en-US" altLang="zh-CN" sz="2800" b="1" baseline="-25000">
                <a:solidFill>
                  <a:srgbClr val="C00000"/>
                </a:solidFill>
                <a:effectLst>
                  <a:outerShdw blurRad="38100" dist="38100" dir="2700000" algn="tl">
                    <a:srgbClr val="C0C0C0"/>
                  </a:outerShdw>
                </a:effectLst>
                <a:ea typeface="宋体" charset="0"/>
                <a:cs typeface="Times New Roman" charset="0"/>
              </a:rPr>
              <a:t>3</a:t>
            </a:r>
            <a:endParaRPr kumimoji="0" lang="zh-CN" altLang="en-US" sz="2800" b="1" baseline="-25000" dirty="0">
              <a:solidFill>
                <a:srgbClr val="C00000"/>
              </a:solidFill>
              <a:effectLst>
                <a:outerShdw blurRad="38100" dist="38100" dir="2700000" algn="tl">
                  <a:srgbClr val="C0C0C0"/>
                </a:outerShdw>
              </a:effectLst>
              <a:ea typeface="宋体" charset="0"/>
              <a:cs typeface="Times New Roman" charset="0"/>
            </a:endParaRPr>
          </a:p>
        </p:txBody>
      </p:sp>
      <p:sp>
        <p:nvSpPr>
          <p:cNvPr id="14" name="矩形 13">
            <a:extLst>
              <a:ext uri="{FF2B5EF4-FFF2-40B4-BE49-F238E27FC236}">
                <a16:creationId xmlns:a16="http://schemas.microsoft.com/office/drawing/2014/main" id="{49CEFA94-B614-2B45-B484-86885449047C}"/>
              </a:ext>
            </a:extLst>
          </p:cNvPr>
          <p:cNvSpPr/>
          <p:nvPr/>
        </p:nvSpPr>
        <p:spPr>
          <a:xfrm>
            <a:off x="6156325" y="6191251"/>
            <a:ext cx="2467342" cy="369332"/>
          </a:xfrm>
          <a:prstGeom prst="rect">
            <a:avLst/>
          </a:prstGeom>
        </p:spPr>
        <p:txBody>
          <a:bodyPr wrap="none">
            <a:spAutoFit/>
          </a:bodyPr>
          <a:lstStyle/>
          <a:p>
            <a:pPr fontAlgn="auto">
              <a:spcBef>
                <a:spcPts val="0"/>
              </a:spcBef>
              <a:spcAft>
                <a:spcPts val="0"/>
              </a:spcAft>
              <a:defRPr/>
            </a:pPr>
            <a:r>
              <a:rPr kumimoji="0" lang="it-IT" altLang="zh-CN" sz="1800" b="1" i="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Nano Lett</a:t>
            </a:r>
            <a:r>
              <a:rPr kumimoji="0" lang="it-IT" altLang="zh-CN"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a:t>
            </a:r>
            <a:r>
              <a:rPr kumimoji="0" lang="it-IT" altLang="zh-CN" sz="1800" b="1" i="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4</a:t>
            </a:r>
            <a:r>
              <a:rPr kumimoji="0" lang="it-IT" altLang="zh-CN" sz="1800" b="1" dirty="0">
                <a:solidFill>
                  <a:srgbClr val="002060"/>
                </a:solidFill>
                <a:effectLst>
                  <a:outerShdw blurRad="38100" dist="38100" dir="2700000" algn="tl">
                    <a:srgbClr val="000000">
                      <a:alpha val="43137"/>
                    </a:srgbClr>
                  </a:outerShdw>
                </a:effectLst>
                <a:latin typeface="Times New Roman" pitchFamily="18" charset="0"/>
                <a:ea typeface="+mn-ea"/>
                <a:cs typeface="Times New Roman" pitchFamily="18" charset="0"/>
              </a:rPr>
              <a:t>, 613, 2004</a:t>
            </a:r>
            <a:endParaRPr kumimoji="0" lang="zh-CN" altLang="en-US" sz="1800" dirty="0">
              <a:latin typeface="+mn-lt"/>
              <a:ea typeface="+mn-ea"/>
            </a:endParaRPr>
          </a:p>
        </p:txBody>
      </p:sp>
      <p:sp>
        <p:nvSpPr>
          <p:cNvPr id="15" name="矩形 14">
            <a:extLst>
              <a:ext uri="{FF2B5EF4-FFF2-40B4-BE49-F238E27FC236}">
                <a16:creationId xmlns:a16="http://schemas.microsoft.com/office/drawing/2014/main" id="{22C41A17-F0FE-B84F-94C6-52AA99330EDA}"/>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445410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74C100-1C71-648E-90A3-0CF9DC00CA87}"/>
              </a:ext>
            </a:extLst>
          </p:cNvPr>
          <p:cNvSpPr>
            <a:spLocks noGrp="1"/>
          </p:cNvSpPr>
          <p:nvPr>
            <p:ph type="sldNum" sz="quarter" idx="10"/>
          </p:nvPr>
        </p:nvSpPr>
        <p:spPr/>
        <p:txBody>
          <a:bodyPr/>
          <a:lstStyle/>
          <a:p>
            <a:pPr>
              <a:defRPr/>
            </a:pPr>
            <a:fld id="{F4E841EE-66BC-2C44-B4ED-9E7099E14CB5}" type="slidenum">
              <a:rPr lang="en-US" altLang="zh-CN" smtClean="0"/>
              <a:pPr>
                <a:defRPr/>
              </a:pPr>
              <a:t>6</a:t>
            </a:fld>
            <a:endParaRPr lang="en-US" altLang="zh-CN"/>
          </a:p>
        </p:txBody>
      </p:sp>
      <p:sp>
        <p:nvSpPr>
          <p:cNvPr id="3" name="文本框 2">
            <a:extLst>
              <a:ext uri="{FF2B5EF4-FFF2-40B4-BE49-F238E27FC236}">
                <a16:creationId xmlns:a16="http://schemas.microsoft.com/office/drawing/2014/main" id="{FB8B57F1-1EB8-009A-15F6-C01A75C91F8D}"/>
              </a:ext>
            </a:extLst>
          </p:cNvPr>
          <p:cNvSpPr txBox="1"/>
          <p:nvPr/>
        </p:nvSpPr>
        <p:spPr>
          <a:xfrm>
            <a:off x="321199" y="985131"/>
            <a:ext cx="8715297" cy="2803909"/>
          </a:xfrm>
          <a:prstGeom prst="rect">
            <a:avLst/>
          </a:prstGeom>
          <a:noFill/>
        </p:spPr>
        <p:txBody>
          <a:bodyPr wrap="square" rtlCol="0">
            <a:spAutoFit/>
          </a:bodyPr>
          <a:lstStyle/>
          <a:p>
            <a:pPr>
              <a:lnSpc>
                <a:spcPct val="150000"/>
              </a:lnSpc>
            </a:pPr>
            <a:r>
              <a:rPr kumimoji="1" lang="zh-CN" altLang="en-US" sz="2000" dirty="0"/>
              <a:t>五行：金木水火土</a:t>
            </a:r>
            <a:endParaRPr kumimoji="1" lang="en-US" altLang="zh-CN" sz="2000" dirty="0"/>
          </a:p>
          <a:p>
            <a:pPr>
              <a:lnSpc>
                <a:spcPct val="150000"/>
              </a:lnSpc>
            </a:pPr>
            <a:r>
              <a:rPr lang="en-US" altLang="zh-CN" sz="2000" dirty="0"/>
              <a:t>1789</a:t>
            </a:r>
            <a:r>
              <a:rPr lang="zh-CN" altLang="en-US" sz="2000" dirty="0"/>
              <a:t>：</a:t>
            </a:r>
            <a:r>
              <a:rPr lang="en-US" altLang="zh-CN" sz="2000" dirty="0"/>
              <a:t>33</a:t>
            </a:r>
            <a:r>
              <a:rPr lang="zh-CN" altLang="en-US" sz="2000" dirty="0"/>
              <a:t>种元素分成金属、非金属、气体和土质，拉瓦锡</a:t>
            </a:r>
            <a:endParaRPr lang="en-US" altLang="zh-CN" sz="2000" dirty="0"/>
          </a:p>
          <a:p>
            <a:pPr>
              <a:lnSpc>
                <a:spcPct val="150000"/>
              </a:lnSpc>
            </a:pPr>
            <a:r>
              <a:rPr kumimoji="1" lang="en-US" altLang="zh-CN" sz="2000" dirty="0"/>
              <a:t>1829</a:t>
            </a:r>
            <a:r>
              <a:rPr kumimoji="1" lang="zh-CN" altLang="en-US" sz="2000" dirty="0"/>
              <a:t>年：</a:t>
            </a:r>
            <a:r>
              <a:rPr lang="zh-CN" altLang="en-US" sz="2000" dirty="0"/>
              <a:t>三耦律，</a:t>
            </a:r>
            <a:r>
              <a:rPr lang="zh-CN" altLang="en-US" sz="2000" dirty="0">
                <a:latin typeface="Arial" panose="020B0604020202020204" pitchFamily="34" charset="0"/>
                <a:ea typeface="黑体" panose="02010609060101010101" pitchFamily="49" charset="-122"/>
                <a:cs typeface="Arial" panose="020B0604020202020204" pitchFamily="34" charset="0"/>
              </a:rPr>
              <a:t>锂钠钾；钙锶钡；氯溴碘；硫硒碲；</a:t>
            </a:r>
            <a:r>
              <a:rPr lang="zh-CN" altLang="en-US" sz="2000" dirty="0">
                <a:solidFill>
                  <a:srgbClr val="0000FF"/>
                </a:solidFill>
                <a:latin typeface="Arial" panose="020B0604020202020204" pitchFamily="34" charset="0"/>
                <a:ea typeface="黑体" panose="02010609060101010101" pitchFamily="49" charset="-122"/>
                <a:cs typeface="Arial" panose="020B0604020202020204" pitchFamily="34" charset="0"/>
              </a:rPr>
              <a:t>铬锰铁，</a:t>
            </a:r>
            <a:r>
              <a:rPr lang="zh-CN" altLang="en-US" sz="2000" dirty="0"/>
              <a:t>德贝莱纳</a:t>
            </a:r>
            <a:endParaRPr lang="en-US" altLang="zh-CN" sz="2000" dirty="0"/>
          </a:p>
          <a:p>
            <a:pPr>
              <a:lnSpc>
                <a:spcPct val="150000"/>
              </a:lnSpc>
            </a:pPr>
            <a:r>
              <a:rPr kumimoji="1" lang="en-US" altLang="zh-CN" sz="2000" dirty="0"/>
              <a:t>1843</a:t>
            </a:r>
            <a:r>
              <a:rPr kumimoji="1" lang="zh-CN" altLang="en-US" sz="2000" dirty="0"/>
              <a:t>年：拓展三耦律，</a:t>
            </a:r>
            <a:r>
              <a:rPr lang="zh-CN" altLang="en-US" sz="2000" dirty="0">
                <a:latin typeface="Arial" panose="020B0604020202020204" pitchFamily="34" charset="0"/>
                <a:ea typeface="黑体" panose="02010609060101010101" pitchFamily="49" charset="-122"/>
                <a:cs typeface="Arial" panose="020B0604020202020204" pitchFamily="34" charset="0"/>
              </a:rPr>
              <a:t>三个一组的</a:t>
            </a:r>
            <a:r>
              <a:rPr lang="en-US" altLang="zh-CN" sz="2000" dirty="0">
                <a:latin typeface="Arial" panose="020B0604020202020204" pitchFamily="34" charset="0"/>
                <a:ea typeface="黑体" panose="02010609060101010101" pitchFamily="49" charset="-122"/>
                <a:cs typeface="Arial" panose="020B0604020202020204" pitchFamily="34" charset="0"/>
              </a:rPr>
              <a:t>10</a:t>
            </a:r>
            <a:r>
              <a:rPr lang="zh-CN" altLang="en-US" sz="2000" dirty="0">
                <a:latin typeface="Arial" panose="020B0604020202020204" pitchFamily="34" charset="0"/>
                <a:ea typeface="黑体" panose="02010609060101010101" pitchFamily="49" charset="-122"/>
                <a:cs typeface="Arial" panose="020B0604020202020204" pitchFamily="34" charset="0"/>
              </a:rPr>
              <a:t>组，四个一组的</a:t>
            </a:r>
            <a:r>
              <a:rPr lang="en-US" altLang="zh-CN" sz="2000" dirty="0">
                <a:latin typeface="Arial" panose="020B0604020202020204" pitchFamily="34" charset="0"/>
                <a:ea typeface="黑体" panose="02010609060101010101" pitchFamily="49" charset="-122"/>
                <a:cs typeface="Arial" panose="020B0604020202020204" pitchFamily="34" charset="0"/>
              </a:rPr>
              <a:t>3</a:t>
            </a:r>
            <a:r>
              <a:rPr lang="zh-CN" altLang="en-US" sz="2000" dirty="0">
                <a:latin typeface="Arial" panose="020B0604020202020204" pitchFamily="34" charset="0"/>
                <a:ea typeface="黑体" panose="02010609060101010101" pitchFamily="49" charset="-122"/>
                <a:cs typeface="Arial" panose="020B0604020202020204" pitchFamily="34" charset="0"/>
              </a:rPr>
              <a:t>组，五个一组的</a:t>
            </a:r>
            <a:r>
              <a:rPr lang="en-US" altLang="zh-CN" sz="2000" dirty="0">
                <a:latin typeface="Arial" panose="020B0604020202020204" pitchFamily="34" charset="0"/>
                <a:ea typeface="黑体" panose="02010609060101010101" pitchFamily="49" charset="-122"/>
                <a:cs typeface="Arial" panose="020B0604020202020204" pitchFamily="34" charset="0"/>
              </a:rPr>
              <a:t>1</a:t>
            </a:r>
            <a:r>
              <a:rPr lang="zh-CN" altLang="en-US" sz="2000" dirty="0">
                <a:latin typeface="Arial" panose="020B0604020202020204" pitchFamily="34" charset="0"/>
                <a:ea typeface="黑体" panose="02010609060101010101" pitchFamily="49" charset="-122"/>
                <a:cs typeface="Arial" panose="020B0604020202020204" pitchFamily="34" charset="0"/>
              </a:rPr>
              <a:t>组</a:t>
            </a:r>
            <a:endParaRPr kumimoji="1" lang="en-US" altLang="zh-CN" sz="2000" dirty="0"/>
          </a:p>
          <a:p>
            <a:pPr>
              <a:lnSpc>
                <a:spcPct val="150000"/>
              </a:lnSpc>
            </a:pPr>
            <a:r>
              <a:rPr kumimoji="1" lang="en-US" altLang="zh-CN" sz="2000" dirty="0"/>
              <a:t>1864</a:t>
            </a:r>
            <a:r>
              <a:rPr kumimoji="1" lang="zh-CN" altLang="en-US" sz="2000" dirty="0"/>
              <a:t>年：</a:t>
            </a:r>
            <a:r>
              <a:rPr lang="en-US" altLang="zh-CN" sz="2000" dirty="0">
                <a:latin typeface="Arial" panose="020B0604020202020204" pitchFamily="34" charset="0"/>
                <a:ea typeface="黑体" panose="02010609060101010101" pitchFamily="49" charset="-122"/>
                <a:cs typeface="Arial" panose="020B0604020202020204" pitchFamily="34" charset="0"/>
              </a:rPr>
              <a:t> 49</a:t>
            </a:r>
            <a:r>
              <a:rPr lang="zh-CN" altLang="en-US" sz="2000" dirty="0">
                <a:latin typeface="Arial" panose="020B0604020202020204" pitchFamily="34" charset="0"/>
                <a:ea typeface="黑体" panose="02010609060101010101" pitchFamily="49" charset="-122"/>
                <a:cs typeface="Arial" panose="020B0604020202020204" pitchFamily="34" charset="0"/>
              </a:rPr>
              <a:t>个元素，相似元素相同化合价</a:t>
            </a:r>
            <a:endParaRPr lang="en-US" altLang="zh-CN" sz="2000" dirty="0">
              <a:latin typeface="Arial" panose="020B0604020202020204" pitchFamily="34" charset="0"/>
              <a:ea typeface="黑体" panose="02010609060101010101" pitchFamily="49" charset="-122"/>
              <a:cs typeface="Arial" panose="020B0604020202020204" pitchFamily="34" charset="0"/>
            </a:endParaRPr>
          </a:p>
          <a:p>
            <a:pPr>
              <a:lnSpc>
                <a:spcPct val="150000"/>
              </a:lnSpc>
            </a:pPr>
            <a:r>
              <a:rPr lang="en-US" altLang="zh-CN" sz="2000" dirty="0"/>
              <a:t>1865</a:t>
            </a:r>
            <a:r>
              <a:rPr lang="zh-CN" altLang="en-US" sz="2000" dirty="0"/>
              <a:t>年：八音律，原子量递增，预测锗，纽兰兹</a:t>
            </a:r>
            <a:endParaRPr kumimoji="1" lang="zh-CN" altLang="en-US" sz="2000" dirty="0"/>
          </a:p>
        </p:txBody>
      </p:sp>
      <p:sp>
        <p:nvSpPr>
          <p:cNvPr id="4" name="文本框 3">
            <a:extLst>
              <a:ext uri="{FF2B5EF4-FFF2-40B4-BE49-F238E27FC236}">
                <a16:creationId xmlns:a16="http://schemas.microsoft.com/office/drawing/2014/main" id="{67F9F63F-6E69-2D73-4E66-04F08BAD8A71}"/>
              </a:ext>
            </a:extLst>
          </p:cNvPr>
          <p:cNvSpPr txBox="1"/>
          <p:nvPr/>
        </p:nvSpPr>
        <p:spPr>
          <a:xfrm>
            <a:off x="7452321" y="3717032"/>
            <a:ext cx="1477328" cy="2990156"/>
          </a:xfrm>
          <a:prstGeom prst="rect">
            <a:avLst/>
          </a:prstGeom>
          <a:noFill/>
          <a:ln w="38100">
            <a:solidFill>
              <a:srgbClr val="C00000"/>
            </a:solidFill>
          </a:ln>
        </p:spPr>
        <p:txBody>
          <a:bodyPr vert="eaVert" wrap="square" rtlCol="0">
            <a:spAutoFit/>
          </a:bodyPr>
          <a:lstStyle/>
          <a:p>
            <a:r>
              <a:rPr lang="zh-CN" altLang="en-US" sz="2800" b="1" dirty="0">
                <a:latin typeface="仿宋" panose="02010609060101010101" pitchFamily="49" charset="-122"/>
                <a:ea typeface="仿宋" panose="02010609060101010101" pitchFamily="49" charset="-122"/>
              </a:rPr>
              <a:t>科学研究小提示</a:t>
            </a:r>
            <a:endParaRPr lang="en-US" altLang="zh-CN" sz="2800" dirty="0"/>
          </a:p>
          <a:p>
            <a:r>
              <a:rPr lang="zh-CN" altLang="en-US" sz="2800" dirty="0">
                <a:latin typeface="华文楷体" panose="02010600040101010101" pitchFamily="2" charset="-122"/>
                <a:ea typeface="华文楷体" panose="02010600040101010101" pitchFamily="2" charset="-122"/>
              </a:rPr>
              <a:t>对结果应有预期</a:t>
            </a:r>
            <a:endParaRPr lang="en-US" altLang="zh-CN" sz="2800" dirty="0">
              <a:latin typeface="华文楷体" panose="02010600040101010101" pitchFamily="2" charset="-122"/>
              <a:ea typeface="华文楷体" panose="02010600040101010101" pitchFamily="2" charset="-122"/>
            </a:endParaRPr>
          </a:p>
          <a:p>
            <a:r>
              <a:rPr lang="zh-CN" altLang="en-US" sz="2800" dirty="0">
                <a:latin typeface="华文楷体" panose="02010600040101010101" pitchFamily="2" charset="-122"/>
                <a:ea typeface="华文楷体" panose="02010600040101010101" pitchFamily="2" charset="-122"/>
              </a:rPr>
              <a:t>预期不可束缚结果</a:t>
            </a:r>
            <a:endParaRPr kumimoji="1" lang="zh-CN" altLang="en-US" sz="2800" dirty="0"/>
          </a:p>
        </p:txBody>
      </p:sp>
      <p:sp>
        <p:nvSpPr>
          <p:cNvPr id="7" name="矩形 6">
            <a:extLst>
              <a:ext uri="{FF2B5EF4-FFF2-40B4-BE49-F238E27FC236}">
                <a16:creationId xmlns:a16="http://schemas.microsoft.com/office/drawing/2014/main" id="{D9AFFBE1-9CD3-3110-68C3-74C7A81AD38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Text Box 2">
            <a:extLst>
              <a:ext uri="{FF2B5EF4-FFF2-40B4-BE49-F238E27FC236}">
                <a16:creationId xmlns:a16="http://schemas.microsoft.com/office/drawing/2014/main" id="{62FAD794-7225-2CA4-EC11-92BBFFDEA3A3}"/>
              </a:ext>
            </a:extLst>
          </p:cNvPr>
          <p:cNvSpPr txBox="1">
            <a:spLocks noChangeArrowheads="1"/>
          </p:cNvSpPr>
          <p:nvPr/>
        </p:nvSpPr>
        <p:spPr bwMode="auto">
          <a:xfrm>
            <a:off x="2771800" y="171460"/>
            <a:ext cx="4176464" cy="584775"/>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dirty="0">
                <a:solidFill>
                  <a:srgbClr val="CC0000"/>
                </a:solidFill>
                <a:effectLst>
                  <a:outerShdw blurRad="38100" dist="38100" dir="2700000" algn="tl">
                    <a:srgbClr val="C0C0C0"/>
                  </a:outerShdw>
                </a:effectLst>
                <a:ea typeface="黑体" panose="02010609060101010101" pitchFamily="49" charset="-122"/>
              </a:rPr>
              <a:t>元素周期律的前身</a:t>
            </a:r>
          </a:p>
        </p:txBody>
      </p:sp>
      <p:pic>
        <p:nvPicPr>
          <p:cNvPr id="9" name="图片 8">
            <a:extLst>
              <a:ext uri="{FF2B5EF4-FFF2-40B4-BE49-F238E27FC236}">
                <a16:creationId xmlns:a16="http://schemas.microsoft.com/office/drawing/2014/main" id="{F1007A5B-9CED-D819-672D-C5817F0132BA}"/>
              </a:ext>
            </a:extLst>
          </p:cNvPr>
          <p:cNvPicPr>
            <a:picLocks noChangeAspect="1"/>
          </p:cNvPicPr>
          <p:nvPr/>
        </p:nvPicPr>
        <p:blipFill>
          <a:blip r:embed="rId2"/>
          <a:stretch>
            <a:fillRect/>
          </a:stretch>
        </p:blipFill>
        <p:spPr>
          <a:xfrm>
            <a:off x="897515" y="4949905"/>
            <a:ext cx="5832648" cy="1674313"/>
          </a:xfrm>
          <a:prstGeom prst="rect">
            <a:avLst/>
          </a:prstGeom>
        </p:spPr>
      </p:pic>
      <p:sp>
        <p:nvSpPr>
          <p:cNvPr id="11" name="文本框 10">
            <a:extLst>
              <a:ext uri="{FF2B5EF4-FFF2-40B4-BE49-F238E27FC236}">
                <a16:creationId xmlns:a16="http://schemas.microsoft.com/office/drawing/2014/main" id="{9097C811-BAA0-BF40-DC73-0D19DFC87AE9}"/>
              </a:ext>
            </a:extLst>
          </p:cNvPr>
          <p:cNvSpPr txBox="1"/>
          <p:nvPr/>
        </p:nvSpPr>
        <p:spPr>
          <a:xfrm>
            <a:off x="897515" y="3923009"/>
            <a:ext cx="5699672" cy="954107"/>
          </a:xfrm>
          <a:prstGeom prst="rect">
            <a:avLst/>
          </a:prstGeom>
          <a:noFill/>
        </p:spPr>
        <p:txBody>
          <a:bodyPr wrap="square">
            <a:spAutoFit/>
          </a:bodyPr>
          <a:lstStyle/>
          <a:p>
            <a:r>
              <a:rPr lang="en-US" altLang="zh-CN" b="1" dirty="0">
                <a:solidFill>
                  <a:srgbClr val="FF0000"/>
                </a:solidFill>
                <a:latin typeface="Adobe Devanagari" panose="02040503050201020203" pitchFamily="18" charset="0"/>
                <a:cs typeface="Adobe Devanagari" panose="02040503050201020203" pitchFamily="18" charset="0"/>
              </a:rPr>
              <a:t>On the Law of Octaves</a:t>
            </a:r>
          </a:p>
          <a:p>
            <a:r>
              <a:rPr lang="en-US" altLang="zh-CN" sz="1600" dirty="0">
                <a:latin typeface="Adobe Devanagari" panose="02040503050201020203" pitchFamily="18" charset="0"/>
                <a:cs typeface="Adobe Devanagari" panose="02040503050201020203" pitchFamily="18" charset="0"/>
              </a:rPr>
              <a:t>John A. R. Newlands, Chemical News 12, 83 (Aug. 18, 1865).</a:t>
            </a:r>
          </a:p>
          <a:p>
            <a:r>
              <a:rPr lang="en-US" altLang="zh-CN" sz="1600" dirty="0">
                <a:latin typeface="Adobe Devanagari" panose="02040503050201020203" pitchFamily="18" charset="0"/>
                <a:cs typeface="Adobe Devanagari" panose="02040503050201020203" pitchFamily="18" charset="0"/>
              </a:rPr>
              <a:t>To the Editor of the CHEMICAL NEWS.</a:t>
            </a:r>
          </a:p>
        </p:txBody>
      </p:sp>
    </p:spTree>
    <p:extLst>
      <p:ext uri="{BB962C8B-B14F-4D97-AF65-F5344CB8AC3E}">
        <p14:creationId xmlns:p14="http://schemas.microsoft.com/office/powerpoint/2010/main" val="429212643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E1CD2564-C219-554F-859B-723A2E24CF68}"/>
              </a:ext>
            </a:extLst>
          </p:cNvPr>
          <p:cNvSpPr>
            <a:spLocks noGrp="1"/>
          </p:cNvSpPr>
          <p:nvPr>
            <p:ph type="sldNum" sz="quarter" idx="10"/>
          </p:nvPr>
        </p:nvSpPr>
        <p:spPr/>
        <p:txBody>
          <a:bodyPr/>
          <a:lstStyle/>
          <a:p>
            <a:pPr>
              <a:defRPr/>
            </a:pPr>
            <a:fld id="{F4E841EE-66BC-2C44-B4ED-9E7099E14CB5}" type="slidenum">
              <a:rPr lang="en-US" altLang="zh-CN" smtClean="0"/>
              <a:pPr>
                <a:defRPr/>
              </a:pPr>
              <a:t>60</a:t>
            </a:fld>
            <a:endParaRPr lang="en-US" altLang="zh-CN"/>
          </a:p>
        </p:txBody>
      </p:sp>
      <p:sp>
        <p:nvSpPr>
          <p:cNvPr id="4" name="Rectangle 24">
            <a:extLst>
              <a:ext uri="{FF2B5EF4-FFF2-40B4-BE49-F238E27FC236}">
                <a16:creationId xmlns:a16="http://schemas.microsoft.com/office/drawing/2014/main" id="{0EB2FB69-21E6-FC47-9365-4E49A49F7CF8}"/>
              </a:ext>
            </a:extLst>
          </p:cNvPr>
          <p:cNvSpPr>
            <a:spLocks noChangeArrowheads="1"/>
          </p:cNvSpPr>
          <p:nvPr/>
        </p:nvSpPr>
        <p:spPr bwMode="auto">
          <a:xfrm>
            <a:off x="2339752" y="181899"/>
            <a:ext cx="5128297"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Hans" altLang="en-US" dirty="0">
                <a:solidFill>
                  <a:srgbClr val="CC0000"/>
                </a:solidFill>
                <a:latin typeface="黑体" panose="02010609060101010101" pitchFamily="49" charset="-122"/>
                <a:ea typeface="黑体" panose="02010609060101010101" pitchFamily="49" charset="-122"/>
              </a:rPr>
              <a:t>碱和碱土金属离子的配合物</a:t>
            </a:r>
            <a:endParaRPr lang="zh-CN" altLang="en-US" dirty="0">
              <a:solidFill>
                <a:srgbClr val="CC0000"/>
              </a:solidFill>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756880AC-E9C5-2D44-AA23-4F023CB79C9D}"/>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7" name="Picture 7">
            <a:extLst>
              <a:ext uri="{FF2B5EF4-FFF2-40B4-BE49-F238E27FC236}">
                <a16:creationId xmlns:a16="http://schemas.microsoft.com/office/drawing/2014/main" id="{A080205A-2116-B44E-A65F-A19557D8052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716016" y="4568385"/>
            <a:ext cx="3520851" cy="2194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B6D20444-649D-EB4C-B6CC-7CEC59E23433}"/>
              </a:ext>
            </a:extLst>
          </p:cNvPr>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auto">
          <a:xfrm>
            <a:off x="613606" y="4986872"/>
            <a:ext cx="1277053" cy="1228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2245AF4A-6494-594B-87D0-2082EA804E69}"/>
              </a:ext>
            </a:extLst>
          </p:cNvPr>
          <p:cNvSpPr/>
          <p:nvPr/>
        </p:nvSpPr>
        <p:spPr>
          <a:xfrm>
            <a:off x="399024" y="6307078"/>
            <a:ext cx="1779654" cy="400110"/>
          </a:xfrm>
          <a:prstGeom prst="rect">
            <a:avLst/>
          </a:prstGeom>
        </p:spPr>
        <p:txBody>
          <a:bodyPr wrap="none">
            <a:spAutoFit/>
          </a:bodyPr>
          <a:lstStyle/>
          <a:p>
            <a:pPr>
              <a:defRPr/>
            </a:pPr>
            <a:r>
              <a:rPr lang="en-US" altLang="zh-CN" sz="20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2.2.1-cryptand</a:t>
            </a:r>
            <a:endParaRPr lang="zh-CN" altLang="en-US" sz="20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D0002835-8958-3148-A49D-A0C6941E6B0C}"/>
              </a:ext>
            </a:extLst>
          </p:cNvPr>
          <p:cNvPicPr>
            <a:picLocks noChangeAspect="1"/>
          </p:cNvPicPr>
          <p:nvPr/>
        </p:nvPicPr>
        <p:blipFill>
          <a:blip r:embed="rId5">
            <a:extLst>
              <a:ext uri="{28A0092B-C50C-407E-A947-70E740481C1C}">
                <a14:useLocalDpi xmlns:a14="http://schemas.microsoft.com/office/drawing/2010/main"/>
              </a:ext>
            </a:extLst>
          </a:blip>
          <a:srcRect/>
          <a:stretch>
            <a:fillRect/>
          </a:stretch>
        </p:blipFill>
        <p:spPr bwMode="auto">
          <a:xfrm>
            <a:off x="260914" y="1977964"/>
            <a:ext cx="1560459" cy="1501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a:extLst>
              <a:ext uri="{FF2B5EF4-FFF2-40B4-BE49-F238E27FC236}">
                <a16:creationId xmlns:a16="http://schemas.microsoft.com/office/drawing/2014/main" id="{7CD84833-66CB-484F-90F2-DEDE4C95ABDB}"/>
              </a:ext>
            </a:extLst>
          </p:cNvPr>
          <p:cNvSpPr/>
          <p:nvPr/>
        </p:nvSpPr>
        <p:spPr>
          <a:xfrm>
            <a:off x="346103" y="3500678"/>
            <a:ext cx="1419171" cy="400110"/>
          </a:xfrm>
          <a:prstGeom prst="rect">
            <a:avLst/>
          </a:prstGeom>
        </p:spPr>
        <p:txBody>
          <a:bodyPr wrap="none">
            <a:spAutoFit/>
          </a:bodyPr>
          <a:lstStyle/>
          <a:p>
            <a:pPr>
              <a:defRPr/>
            </a:pPr>
            <a:r>
              <a:rPr lang="en-US" altLang="zh-CN" sz="20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18-crown-6</a:t>
            </a:r>
            <a:endParaRPr lang="zh-CN" altLang="en-US" sz="20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2" name="图片 11">
            <a:extLst>
              <a:ext uri="{FF2B5EF4-FFF2-40B4-BE49-F238E27FC236}">
                <a16:creationId xmlns:a16="http://schemas.microsoft.com/office/drawing/2014/main" id="{19E08489-7EF3-4240-99C7-C16280872E95}"/>
              </a:ext>
            </a:extLst>
          </p:cNvPr>
          <p:cNvPicPr>
            <a:picLocks noChangeAspect="1"/>
          </p:cNvPicPr>
          <p:nvPr/>
        </p:nvPicPr>
        <p:blipFill>
          <a:blip r:embed="rId6">
            <a:extLst>
              <a:ext uri="{28A0092B-C50C-407E-A947-70E740481C1C}">
                <a14:useLocalDpi xmlns:a14="http://schemas.microsoft.com/office/drawing/2010/main"/>
              </a:ext>
            </a:extLst>
          </a:blip>
          <a:srcRect/>
          <a:stretch>
            <a:fillRect/>
          </a:stretch>
        </p:blipFill>
        <p:spPr bwMode="auto">
          <a:xfrm>
            <a:off x="2490694" y="5065502"/>
            <a:ext cx="2109732" cy="12731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矩形 12">
            <a:extLst>
              <a:ext uri="{FF2B5EF4-FFF2-40B4-BE49-F238E27FC236}">
                <a16:creationId xmlns:a16="http://schemas.microsoft.com/office/drawing/2014/main" id="{0FF8F297-7A1D-4643-9FB4-05A78CBC267B}"/>
              </a:ext>
            </a:extLst>
          </p:cNvPr>
          <p:cNvSpPr/>
          <p:nvPr/>
        </p:nvSpPr>
        <p:spPr>
          <a:xfrm>
            <a:off x="2655733" y="6338616"/>
            <a:ext cx="1779654" cy="400110"/>
          </a:xfrm>
          <a:prstGeom prst="rect">
            <a:avLst/>
          </a:prstGeom>
        </p:spPr>
        <p:txBody>
          <a:bodyPr wrap="none">
            <a:spAutoFit/>
          </a:bodyPr>
          <a:lstStyle/>
          <a:p>
            <a:pPr>
              <a:defRPr/>
            </a:pPr>
            <a:r>
              <a:rPr lang="en-US" altLang="zh-CN" sz="20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2.2.2-cryptand</a:t>
            </a:r>
            <a:endParaRPr lang="zh-CN" altLang="en-US" sz="2000" b="1" dirty="0">
              <a:solidFill>
                <a:srgbClr val="00206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AC6B77B7-67FD-0D4F-8C10-5698E80B32E5}"/>
              </a:ext>
            </a:extLst>
          </p:cNvPr>
          <p:cNvSpPr txBox="1">
            <a:spLocks noChangeArrowheads="1"/>
          </p:cNvSpPr>
          <p:nvPr/>
        </p:nvSpPr>
        <p:spPr bwMode="auto">
          <a:xfrm>
            <a:off x="252047" y="3952831"/>
            <a:ext cx="82803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10000"/>
              </a:lnSpc>
              <a:spcBef>
                <a:spcPts val="1200"/>
              </a:spcBef>
              <a:buFontTx/>
              <a:buNone/>
            </a:pPr>
            <a:r>
              <a:rPr lang="zh-CN" altLang="en-US" sz="2000" b="1" dirty="0">
                <a:solidFill>
                  <a:srgbClr val="002060"/>
                </a:solidFill>
                <a:latin typeface="黑体" panose="02010609060101010101" pitchFamily="49" charset="-122"/>
                <a:ea typeface="黑体" panose="02010609060101010101" pitchFamily="49" charset="-122"/>
              </a:rPr>
              <a:t>碱金属阳离子的穴醚配合物比冠醚配合物更稳定</a:t>
            </a:r>
            <a:r>
              <a:rPr lang="en-US" altLang="zh-CN" sz="2000" b="1" dirty="0">
                <a:solidFill>
                  <a:srgbClr val="002060"/>
                </a:solidFill>
                <a:latin typeface="黑体" panose="02010609060101010101" pitchFamily="49" charset="-122"/>
                <a:ea typeface="黑体" panose="02010609060101010101" pitchFamily="49" charset="-122"/>
              </a:rPr>
              <a:t>,</a:t>
            </a:r>
            <a:r>
              <a:rPr lang="zh-CN" altLang="en-US" sz="2000" b="1" dirty="0">
                <a:solidFill>
                  <a:srgbClr val="002060"/>
                </a:solidFill>
                <a:latin typeface="黑体" panose="02010609060101010101" pitchFamily="49" charset="-122"/>
                <a:ea typeface="黑体" panose="02010609060101010101" pitchFamily="49" charset="-122"/>
              </a:rPr>
              <a:t>可在水中稳定存在！</a:t>
            </a:r>
          </a:p>
        </p:txBody>
      </p:sp>
      <p:sp>
        <p:nvSpPr>
          <p:cNvPr id="15" name="矩形 14">
            <a:extLst>
              <a:ext uri="{FF2B5EF4-FFF2-40B4-BE49-F238E27FC236}">
                <a16:creationId xmlns:a16="http://schemas.microsoft.com/office/drawing/2014/main" id="{FCE4EF94-1B59-294A-BA93-0B52E4CFBC12}"/>
              </a:ext>
            </a:extLst>
          </p:cNvPr>
          <p:cNvSpPr>
            <a:spLocks noChangeArrowheads="1"/>
          </p:cNvSpPr>
          <p:nvPr/>
        </p:nvSpPr>
        <p:spPr bwMode="auto">
          <a:xfrm>
            <a:off x="1979240" y="2189950"/>
            <a:ext cx="6553200" cy="138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10000"/>
              </a:lnSpc>
              <a:spcBef>
                <a:spcPts val="1200"/>
              </a:spcBef>
              <a:buFontTx/>
              <a:buNone/>
            </a:pPr>
            <a:r>
              <a:rPr kumimoji="1"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冠醚与</a:t>
            </a:r>
            <a:r>
              <a:rPr kumimoji="1"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M</a:t>
            </a:r>
            <a:r>
              <a:rPr kumimoji="1" lang="en-US" altLang="zh-CN" sz="2000" b="1" baseline="30000"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kumimoji="1"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形成相对稳定的配合物</a:t>
            </a:r>
            <a:r>
              <a:rPr kumimoji="1"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110000"/>
              </a:lnSpc>
              <a:spcBef>
                <a:spcPts val="1200"/>
              </a:spcBef>
              <a:buFontTx/>
              <a:buNone/>
            </a:pPr>
            <a:r>
              <a:rPr kumimoji="1"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碱金属</a:t>
            </a:r>
            <a:r>
              <a:rPr kumimoji="1"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18-冠-6</a:t>
            </a:r>
            <a:r>
              <a:rPr kumimoji="1"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配合物在非水溶液中稳定</a:t>
            </a:r>
            <a:r>
              <a:rPr kumimoji="1" lang="en-US" altLang="zh-CN"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a:t>
            </a:r>
          </a:p>
          <a:p>
            <a:pPr>
              <a:lnSpc>
                <a:spcPct val="110000"/>
              </a:lnSpc>
              <a:spcBef>
                <a:spcPts val="1200"/>
              </a:spcBef>
              <a:buFontTx/>
              <a:buNone/>
            </a:pPr>
            <a:r>
              <a:rPr kumimoji="1" lang="zh-CN" altLang="en-US" sz="2000" b="1" dirty="0">
                <a:solidFill>
                  <a:srgbClr val="002060"/>
                </a:solidFill>
                <a:latin typeface="Times New Roman" panose="02020603050405020304" pitchFamily="18" charset="0"/>
                <a:ea typeface="黑体" panose="02010609060101010101" pitchFamily="49" charset="-122"/>
                <a:cs typeface="Times New Roman" panose="02020603050405020304" pitchFamily="18" charset="0"/>
              </a:rPr>
              <a:t>相转移剂！</a:t>
            </a:r>
          </a:p>
        </p:txBody>
      </p:sp>
      <p:sp>
        <p:nvSpPr>
          <p:cNvPr id="16" name="矩形 15">
            <a:extLst>
              <a:ext uri="{FF2B5EF4-FFF2-40B4-BE49-F238E27FC236}">
                <a16:creationId xmlns:a16="http://schemas.microsoft.com/office/drawing/2014/main" id="{69342D39-096A-054C-AF25-56089145B680}"/>
              </a:ext>
            </a:extLst>
          </p:cNvPr>
          <p:cNvSpPr/>
          <p:nvPr/>
        </p:nvSpPr>
        <p:spPr>
          <a:xfrm>
            <a:off x="346103" y="1035314"/>
            <a:ext cx="8046640" cy="861774"/>
          </a:xfrm>
          <a:prstGeom prst="rect">
            <a:avLst/>
          </a:prstGeom>
        </p:spPr>
        <p:txBody>
          <a:bodyPr wrap="square">
            <a:spAutoFit/>
          </a:bodyPr>
          <a:lstStyle/>
          <a:p>
            <a:pPr>
              <a:spcBef>
                <a:spcPct val="50000"/>
              </a:spcBef>
              <a:buFontTx/>
              <a:buNone/>
            </a:pPr>
            <a:r>
              <a:rPr lang="zh-CN" altLang="en-US" sz="2000" b="1" dirty="0">
                <a:solidFill>
                  <a:srgbClr val="002060"/>
                </a:solidFill>
              </a:rPr>
              <a:t>碱金属形成配合物的倾向最弱，只能形成大环配合物；</a:t>
            </a:r>
            <a:endParaRPr lang="en-US" altLang="zh-CN" sz="2000" b="1" dirty="0">
              <a:solidFill>
                <a:srgbClr val="002060"/>
              </a:solidFill>
            </a:endParaRPr>
          </a:p>
          <a:p>
            <a:pPr>
              <a:spcBef>
                <a:spcPct val="50000"/>
              </a:spcBef>
              <a:buFontTx/>
              <a:buNone/>
            </a:pPr>
            <a:r>
              <a:rPr lang="zh-CN" altLang="en-US" sz="2000" b="1" dirty="0">
                <a:solidFill>
                  <a:srgbClr val="002060"/>
                </a:solidFill>
              </a:rPr>
              <a:t>碱土金属形成配合物的能力比碱金属强；</a:t>
            </a:r>
          </a:p>
        </p:txBody>
      </p:sp>
    </p:spTree>
    <p:extLst>
      <p:ext uri="{BB962C8B-B14F-4D97-AF65-F5344CB8AC3E}">
        <p14:creationId xmlns:p14="http://schemas.microsoft.com/office/powerpoint/2010/main" val="10352251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灯片编号占位符 1">
            <a:extLst>
              <a:ext uri="{FF2B5EF4-FFF2-40B4-BE49-F238E27FC236}">
                <a16:creationId xmlns:a16="http://schemas.microsoft.com/office/drawing/2014/main" id="{FE600B88-FD65-A14C-9492-0854E9F4269E}"/>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7A7C2C7-C5FA-5340-83AA-33201D512901}" type="slidenum">
              <a:rPr lang="en-US" altLang="zh-CN" sz="1400" b="0">
                <a:solidFill>
                  <a:schemeClr val="tx1"/>
                </a:solidFill>
                <a:ea typeface="黑体" panose="02010609060101010101" pitchFamily="49" charset="-122"/>
              </a:rPr>
              <a:pPr>
                <a:spcBef>
                  <a:spcPct val="0"/>
                </a:spcBef>
                <a:buFontTx/>
                <a:buNone/>
              </a:pPr>
              <a:t>61</a:t>
            </a:fld>
            <a:endParaRPr lang="en-US" altLang="zh-CN" sz="1400" b="0">
              <a:solidFill>
                <a:schemeClr val="tx1"/>
              </a:solidFill>
              <a:ea typeface="黑体" panose="02010609060101010101" pitchFamily="49" charset="-122"/>
            </a:endParaRPr>
          </a:p>
        </p:txBody>
      </p:sp>
      <p:pic>
        <p:nvPicPr>
          <p:cNvPr id="43010" name="Picture 15" descr="pedersen">
            <a:extLst>
              <a:ext uri="{FF2B5EF4-FFF2-40B4-BE49-F238E27FC236}">
                <a16:creationId xmlns:a16="http://schemas.microsoft.com/office/drawing/2014/main" id="{289F834A-C614-FF40-A22A-3A8F43686D2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44222" y="2289474"/>
            <a:ext cx="129698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1" name="Text Box 16">
            <a:extLst>
              <a:ext uri="{FF2B5EF4-FFF2-40B4-BE49-F238E27FC236}">
                <a16:creationId xmlns:a16="http://schemas.microsoft.com/office/drawing/2014/main" id="{C4E966F7-70BC-5E46-BE3D-8029C91B8024}"/>
              </a:ext>
            </a:extLst>
          </p:cNvPr>
          <p:cNvSpPr txBox="1">
            <a:spLocks noChangeArrowheads="1"/>
          </p:cNvSpPr>
          <p:nvPr/>
        </p:nvSpPr>
        <p:spPr bwMode="auto">
          <a:xfrm>
            <a:off x="552084" y="4261126"/>
            <a:ext cx="2231603" cy="727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65000"/>
              </a:lnSpc>
              <a:spcBef>
                <a:spcPct val="50000"/>
              </a:spcBef>
              <a:buFontTx/>
              <a:buNone/>
            </a:pPr>
            <a:r>
              <a:rPr kumimoji="0" lang="en-US" altLang="zh-CN" sz="1400" i="1" dirty="0" err="1">
                <a:solidFill>
                  <a:schemeClr val="tx1"/>
                </a:solidFill>
                <a:latin typeface="楷体_GB2312" pitchFamily="49" charset="-122"/>
                <a:ea typeface="楷体_GB2312" pitchFamily="49" charset="-122"/>
              </a:rPr>
              <a:t>C.Pedersen</a:t>
            </a:r>
            <a:r>
              <a:rPr kumimoji="0" lang="en-US" altLang="zh-CN" sz="1400" dirty="0">
                <a:solidFill>
                  <a:schemeClr val="tx1"/>
                </a:solidFill>
                <a:latin typeface="楷体_GB2312" pitchFamily="49" charset="-122"/>
                <a:ea typeface="楷体_GB2312" pitchFamily="49" charset="-122"/>
              </a:rPr>
              <a:t> </a:t>
            </a:r>
            <a:r>
              <a:rPr kumimoji="0" lang="zh-CN" altLang="en-US" sz="1400" dirty="0">
                <a:solidFill>
                  <a:schemeClr val="tx1"/>
                </a:solidFill>
                <a:latin typeface="楷体_GB2312" pitchFamily="49" charset="-122"/>
                <a:ea typeface="楷体_GB2312" pitchFamily="49" charset="-122"/>
              </a:rPr>
              <a:t>美国化学家</a:t>
            </a:r>
          </a:p>
          <a:p>
            <a:pPr algn="ctr">
              <a:lnSpc>
                <a:spcPct val="65000"/>
              </a:lnSpc>
              <a:spcBef>
                <a:spcPct val="50000"/>
              </a:spcBef>
              <a:buFontTx/>
              <a:buNone/>
            </a:pPr>
            <a:r>
              <a:rPr kumimoji="0" lang="zh-CN" altLang="en-US" sz="1400" dirty="0">
                <a:solidFill>
                  <a:schemeClr val="tx1"/>
                </a:solidFill>
                <a:latin typeface="楷体_GB2312" pitchFamily="49" charset="-122"/>
                <a:ea typeface="楷体_GB2312" pitchFamily="49" charset="-122"/>
              </a:rPr>
              <a:t>首次报道</a:t>
            </a:r>
            <a:r>
              <a:rPr kumimoji="0" lang="zh-CN" altLang="en-US" sz="1400" dirty="0">
                <a:solidFill>
                  <a:schemeClr val="tx1"/>
                </a:solidFill>
                <a:ea typeface="楷体_GB2312" pitchFamily="49" charset="-122"/>
              </a:rPr>
              <a:t>“</a:t>
            </a:r>
            <a:r>
              <a:rPr kumimoji="0" lang="zh-CN" altLang="en-US" sz="1400" dirty="0">
                <a:solidFill>
                  <a:schemeClr val="tx1"/>
                </a:solidFill>
                <a:latin typeface="楷体_GB2312" pitchFamily="49" charset="-122"/>
                <a:ea typeface="楷体_GB2312" pitchFamily="49" charset="-122"/>
              </a:rPr>
              <a:t>冠醚</a:t>
            </a:r>
            <a:r>
              <a:rPr kumimoji="0" lang="zh-CN" altLang="en-US" sz="1400" dirty="0">
                <a:solidFill>
                  <a:schemeClr val="tx1"/>
                </a:solidFill>
                <a:ea typeface="楷体_GB2312" pitchFamily="49" charset="-122"/>
              </a:rPr>
              <a:t>”</a:t>
            </a:r>
            <a:r>
              <a:rPr kumimoji="0" lang="zh-CN" altLang="en-US" sz="1400" dirty="0">
                <a:solidFill>
                  <a:schemeClr val="tx1"/>
                </a:solidFill>
                <a:latin typeface="楷体_GB2312" pitchFamily="49" charset="-122"/>
                <a:ea typeface="楷体_GB2312" pitchFamily="49" charset="-122"/>
              </a:rPr>
              <a:t> </a:t>
            </a:r>
          </a:p>
          <a:p>
            <a:pPr algn="ctr">
              <a:lnSpc>
                <a:spcPct val="65000"/>
              </a:lnSpc>
              <a:spcBef>
                <a:spcPct val="50000"/>
              </a:spcBef>
              <a:buFontTx/>
              <a:buNone/>
            </a:pPr>
            <a:r>
              <a:rPr lang="zh-CN" altLang="en-US" sz="1400" dirty="0">
                <a:solidFill>
                  <a:schemeClr val="tx1"/>
                </a:solidFill>
                <a:latin typeface="楷体_GB2312" pitchFamily="49" charset="-122"/>
                <a:ea typeface="楷体_GB2312" pitchFamily="49" charset="-122"/>
              </a:rPr>
              <a:t>(</a:t>
            </a:r>
            <a:r>
              <a:rPr lang="en-US" altLang="zh-CN" sz="1400" dirty="0">
                <a:solidFill>
                  <a:schemeClr val="tx1"/>
                </a:solidFill>
                <a:latin typeface="楷体_GB2312" pitchFamily="49" charset="-122"/>
                <a:ea typeface="楷体_GB2312" pitchFamily="49" charset="-122"/>
              </a:rPr>
              <a:t>crown ether) </a:t>
            </a:r>
            <a:endParaRPr lang="zh-CN" altLang="en-US" sz="1400" dirty="0">
              <a:solidFill>
                <a:schemeClr val="tx1"/>
              </a:solidFill>
              <a:latin typeface="楷体_GB2312" pitchFamily="49" charset="-122"/>
              <a:ea typeface="楷体_GB2312" pitchFamily="49" charset="-122"/>
            </a:endParaRPr>
          </a:p>
        </p:txBody>
      </p:sp>
      <p:pic>
        <p:nvPicPr>
          <p:cNvPr id="43012" name="Picture 18" descr="cram">
            <a:extLst>
              <a:ext uri="{FF2B5EF4-FFF2-40B4-BE49-F238E27FC236}">
                <a16:creationId xmlns:a16="http://schemas.microsoft.com/office/drawing/2014/main" id="{F3C8DC90-AFC3-E64D-B130-099ABD9C1CCD}"/>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311533" y="2260899"/>
            <a:ext cx="12969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3" name="Text Box 19">
            <a:extLst>
              <a:ext uri="{FF2B5EF4-FFF2-40B4-BE49-F238E27FC236}">
                <a16:creationId xmlns:a16="http://schemas.microsoft.com/office/drawing/2014/main" id="{9AAAE9F0-7204-7D43-AC33-2378DBB10B58}"/>
              </a:ext>
            </a:extLst>
          </p:cNvPr>
          <p:cNvSpPr txBox="1">
            <a:spLocks noChangeArrowheads="1"/>
          </p:cNvSpPr>
          <p:nvPr/>
        </p:nvSpPr>
        <p:spPr bwMode="auto">
          <a:xfrm>
            <a:off x="5803533" y="4129387"/>
            <a:ext cx="2514600" cy="785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75000"/>
              </a:lnSpc>
              <a:spcBef>
                <a:spcPct val="50000"/>
              </a:spcBef>
              <a:buFontTx/>
              <a:buNone/>
            </a:pPr>
            <a:r>
              <a:rPr kumimoji="0" lang="en-US" altLang="zh-CN" sz="1400" i="1">
                <a:solidFill>
                  <a:schemeClr val="tx1"/>
                </a:solidFill>
                <a:latin typeface="楷体_GB2312" pitchFamily="49" charset="-122"/>
                <a:ea typeface="楷体_GB2312" pitchFamily="49" charset="-122"/>
              </a:rPr>
              <a:t>D.Cram</a:t>
            </a:r>
            <a:r>
              <a:rPr kumimoji="0" lang="en-US" altLang="zh-CN" sz="1400">
                <a:solidFill>
                  <a:schemeClr val="tx1"/>
                </a:solidFill>
                <a:latin typeface="楷体_GB2312" pitchFamily="49" charset="-122"/>
                <a:ea typeface="楷体_GB2312" pitchFamily="49" charset="-122"/>
              </a:rPr>
              <a:t> </a:t>
            </a:r>
            <a:r>
              <a:rPr kumimoji="0" lang="zh-CN" altLang="en-US" sz="1400">
                <a:solidFill>
                  <a:schemeClr val="tx1"/>
                </a:solidFill>
                <a:latin typeface="楷体_GB2312" pitchFamily="49" charset="-122"/>
                <a:ea typeface="楷体_GB2312" pitchFamily="49" charset="-122"/>
              </a:rPr>
              <a:t>美国有机化学家</a:t>
            </a:r>
          </a:p>
          <a:p>
            <a:pPr algn="ctr">
              <a:lnSpc>
                <a:spcPct val="75000"/>
              </a:lnSpc>
              <a:spcBef>
                <a:spcPct val="50000"/>
              </a:spcBef>
              <a:buFontTx/>
              <a:buNone/>
            </a:pPr>
            <a:r>
              <a:rPr kumimoji="0" lang="zh-CN" altLang="en-US" sz="1400">
                <a:solidFill>
                  <a:schemeClr val="tx1"/>
                </a:solidFill>
                <a:latin typeface="楷体_GB2312" pitchFamily="49" charset="-122"/>
                <a:ea typeface="楷体_GB2312" pitchFamily="49" charset="-122"/>
              </a:rPr>
              <a:t>提出</a:t>
            </a:r>
            <a:r>
              <a:rPr kumimoji="0" lang="zh-CN" altLang="en-US" sz="1400">
                <a:solidFill>
                  <a:schemeClr val="tx1"/>
                </a:solidFill>
                <a:ea typeface="楷体_GB2312" pitchFamily="49" charset="-122"/>
              </a:rPr>
              <a:t>“</a:t>
            </a:r>
            <a:r>
              <a:rPr kumimoji="0" lang="zh-CN" altLang="en-US" sz="1400">
                <a:solidFill>
                  <a:schemeClr val="tx1"/>
                </a:solidFill>
                <a:latin typeface="楷体_GB2312" pitchFamily="49" charset="-122"/>
                <a:ea typeface="楷体_GB2312" pitchFamily="49" charset="-122"/>
              </a:rPr>
              <a:t>主-客体化学</a:t>
            </a:r>
            <a:r>
              <a:rPr kumimoji="0" lang="zh-CN" altLang="en-US" sz="1400">
                <a:solidFill>
                  <a:schemeClr val="tx1"/>
                </a:solidFill>
                <a:ea typeface="楷体_GB2312" pitchFamily="49" charset="-122"/>
              </a:rPr>
              <a:t>”</a:t>
            </a:r>
            <a:endParaRPr kumimoji="0" lang="zh-CN" altLang="en-US" sz="1400">
              <a:solidFill>
                <a:schemeClr val="tx1"/>
              </a:solidFill>
              <a:latin typeface="楷体_GB2312" pitchFamily="49" charset="-122"/>
              <a:ea typeface="楷体_GB2312" pitchFamily="49" charset="-122"/>
            </a:endParaRPr>
          </a:p>
          <a:p>
            <a:pPr algn="ctr">
              <a:lnSpc>
                <a:spcPct val="75000"/>
              </a:lnSpc>
              <a:spcBef>
                <a:spcPct val="50000"/>
              </a:spcBef>
              <a:buFontTx/>
              <a:buNone/>
            </a:pPr>
            <a:r>
              <a:rPr kumimoji="0" lang="zh-CN" altLang="en-US" sz="1400">
                <a:solidFill>
                  <a:schemeClr val="tx1"/>
                </a:solidFill>
                <a:latin typeface="楷体_GB2312" pitchFamily="49" charset="-122"/>
                <a:ea typeface="楷体_GB2312" pitchFamily="49" charset="-122"/>
              </a:rPr>
              <a:t>（</a:t>
            </a:r>
            <a:r>
              <a:rPr kumimoji="0" lang="en-US" altLang="zh-CN" sz="1400">
                <a:solidFill>
                  <a:schemeClr val="tx1"/>
                </a:solidFill>
                <a:latin typeface="楷体_GB2312" pitchFamily="49" charset="-122"/>
                <a:ea typeface="楷体_GB2312" pitchFamily="49" charset="-122"/>
              </a:rPr>
              <a:t>host-guest chemistry）</a:t>
            </a:r>
            <a:endParaRPr lang="en-US" altLang="zh-CN" sz="1400">
              <a:solidFill>
                <a:schemeClr val="tx1"/>
              </a:solidFill>
              <a:latin typeface="楷体_GB2312" pitchFamily="49" charset="-122"/>
              <a:ea typeface="楷体_GB2312" pitchFamily="49" charset="-122"/>
            </a:endParaRPr>
          </a:p>
        </p:txBody>
      </p:sp>
      <p:pic>
        <p:nvPicPr>
          <p:cNvPr id="43014" name="Picture 21" descr="lehn">
            <a:extLst>
              <a:ext uri="{FF2B5EF4-FFF2-40B4-BE49-F238E27FC236}">
                <a16:creationId xmlns:a16="http://schemas.microsoft.com/office/drawing/2014/main" id="{8691425A-46B4-4D42-87E6-25B62B8F3B31}"/>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863608" y="2216449"/>
            <a:ext cx="1296988"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Text Box 22">
            <a:extLst>
              <a:ext uri="{FF2B5EF4-FFF2-40B4-BE49-F238E27FC236}">
                <a16:creationId xmlns:a16="http://schemas.microsoft.com/office/drawing/2014/main" id="{269C41B2-372D-364C-89FB-FE0F6FC30969}"/>
              </a:ext>
            </a:extLst>
          </p:cNvPr>
          <p:cNvSpPr txBox="1">
            <a:spLocks noChangeArrowheads="1"/>
          </p:cNvSpPr>
          <p:nvPr/>
        </p:nvSpPr>
        <p:spPr bwMode="auto">
          <a:xfrm>
            <a:off x="3288933" y="4127799"/>
            <a:ext cx="2362200" cy="760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lnSpc>
                <a:spcPct val="65000"/>
              </a:lnSpc>
              <a:spcBef>
                <a:spcPct val="50000"/>
              </a:spcBef>
              <a:buFontTx/>
              <a:buNone/>
            </a:pPr>
            <a:r>
              <a:rPr kumimoji="0" lang="en-US" altLang="zh-CN" sz="1400" i="1">
                <a:solidFill>
                  <a:schemeClr val="tx1"/>
                </a:solidFill>
                <a:latin typeface="楷体_GB2312" pitchFamily="49" charset="-122"/>
                <a:ea typeface="楷体_GB2312" pitchFamily="49" charset="-122"/>
              </a:rPr>
              <a:t>J.M.Lehn</a:t>
            </a:r>
            <a:r>
              <a:rPr kumimoji="0" lang="en-US" altLang="zh-CN" sz="1400">
                <a:solidFill>
                  <a:schemeClr val="tx1"/>
                </a:solidFill>
                <a:latin typeface="楷体_GB2312" pitchFamily="49" charset="-122"/>
                <a:ea typeface="楷体_GB2312" pitchFamily="49" charset="-122"/>
              </a:rPr>
              <a:t> </a:t>
            </a:r>
            <a:r>
              <a:rPr kumimoji="0" lang="zh-CN" altLang="en-US" sz="1400">
                <a:solidFill>
                  <a:schemeClr val="tx1"/>
                </a:solidFill>
                <a:latin typeface="楷体_GB2312" pitchFamily="49" charset="-122"/>
                <a:ea typeface="楷体_GB2312" pitchFamily="49" charset="-122"/>
              </a:rPr>
              <a:t>法国生物化学家</a:t>
            </a:r>
          </a:p>
          <a:p>
            <a:pPr algn="ctr">
              <a:lnSpc>
                <a:spcPct val="65000"/>
              </a:lnSpc>
              <a:spcBef>
                <a:spcPct val="50000"/>
              </a:spcBef>
              <a:buFontTx/>
              <a:buNone/>
            </a:pPr>
            <a:r>
              <a:rPr kumimoji="0" lang="zh-CN" altLang="en-US" sz="1400">
                <a:solidFill>
                  <a:schemeClr val="tx1"/>
                </a:solidFill>
                <a:latin typeface="楷体_GB2312" pitchFamily="49" charset="-122"/>
                <a:ea typeface="楷体_GB2312" pitchFamily="49" charset="-122"/>
              </a:rPr>
              <a:t>首次报道</a:t>
            </a:r>
            <a:r>
              <a:rPr kumimoji="0" lang="zh-CN" altLang="en-US" sz="1400">
                <a:solidFill>
                  <a:schemeClr val="tx1"/>
                </a:solidFill>
                <a:ea typeface="楷体_GB2312" pitchFamily="49" charset="-122"/>
              </a:rPr>
              <a:t>“</a:t>
            </a:r>
            <a:r>
              <a:rPr lang="zh-CN" altLang="en-US" sz="1400">
                <a:solidFill>
                  <a:schemeClr val="tx1"/>
                </a:solidFill>
                <a:latin typeface="楷体_GB2312" pitchFamily="49" charset="-122"/>
                <a:ea typeface="楷体_GB2312" pitchFamily="49" charset="-122"/>
              </a:rPr>
              <a:t>穴醚</a:t>
            </a:r>
            <a:r>
              <a:rPr lang="zh-CN" altLang="en-US" sz="1400">
                <a:solidFill>
                  <a:schemeClr val="tx1"/>
                </a:solidFill>
                <a:ea typeface="楷体_GB2312" pitchFamily="49" charset="-122"/>
              </a:rPr>
              <a:t>”</a:t>
            </a:r>
            <a:r>
              <a:rPr lang="zh-CN" altLang="en-US" sz="1400">
                <a:solidFill>
                  <a:schemeClr val="tx1"/>
                </a:solidFill>
                <a:latin typeface="楷体_GB2312" pitchFamily="49" charset="-122"/>
                <a:ea typeface="楷体_GB2312" pitchFamily="49" charset="-122"/>
              </a:rPr>
              <a:t> (</a:t>
            </a:r>
            <a:r>
              <a:rPr lang="en-US" altLang="zh-CN" sz="1400">
                <a:solidFill>
                  <a:schemeClr val="tx1"/>
                </a:solidFill>
                <a:latin typeface="楷体_GB2312" pitchFamily="49" charset="-122"/>
                <a:ea typeface="楷体_GB2312" pitchFamily="49" charset="-122"/>
              </a:rPr>
              <a:t>cryptant)</a:t>
            </a:r>
            <a:r>
              <a:rPr lang="en-US" altLang="zh-CN" sz="2800">
                <a:solidFill>
                  <a:schemeClr val="tx1"/>
                </a:solidFill>
              </a:rPr>
              <a:t> </a:t>
            </a:r>
            <a:endParaRPr lang="zh-CN" altLang="en-US" sz="2800">
              <a:solidFill>
                <a:schemeClr val="tx1"/>
              </a:solidFill>
            </a:endParaRPr>
          </a:p>
        </p:txBody>
      </p:sp>
      <p:sp>
        <p:nvSpPr>
          <p:cNvPr id="43016" name="Rectangle 24">
            <a:extLst>
              <a:ext uri="{FF2B5EF4-FFF2-40B4-BE49-F238E27FC236}">
                <a16:creationId xmlns:a16="http://schemas.microsoft.com/office/drawing/2014/main" id="{5CEBEBDA-02E3-FD4C-BC40-9EE1469A9688}"/>
              </a:ext>
            </a:extLst>
          </p:cNvPr>
          <p:cNvSpPr>
            <a:spLocks noChangeArrowheads="1"/>
          </p:cNvSpPr>
          <p:nvPr/>
        </p:nvSpPr>
        <p:spPr bwMode="auto">
          <a:xfrm>
            <a:off x="2339752" y="181899"/>
            <a:ext cx="5128297"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Hans" altLang="en-US" dirty="0">
                <a:solidFill>
                  <a:srgbClr val="CC0000"/>
                </a:solidFill>
                <a:latin typeface="黑体" panose="02010609060101010101" pitchFamily="49" charset="-122"/>
                <a:ea typeface="黑体" panose="02010609060101010101" pitchFamily="49" charset="-122"/>
              </a:rPr>
              <a:t>碱和碱土金属离子的配合物</a:t>
            </a:r>
            <a:endParaRPr lang="zh-CN" altLang="en-US" dirty="0">
              <a:solidFill>
                <a:srgbClr val="CC0000"/>
              </a:solidFill>
              <a:latin typeface="黑体" panose="02010609060101010101" pitchFamily="49" charset="-122"/>
              <a:ea typeface="黑体" panose="02010609060101010101" pitchFamily="49" charset="-122"/>
            </a:endParaRPr>
          </a:p>
        </p:txBody>
      </p:sp>
      <p:sp>
        <p:nvSpPr>
          <p:cNvPr id="43017" name="Rectangle 25">
            <a:extLst>
              <a:ext uri="{FF2B5EF4-FFF2-40B4-BE49-F238E27FC236}">
                <a16:creationId xmlns:a16="http://schemas.microsoft.com/office/drawing/2014/main" id="{656E6D6A-5DA0-3C45-B383-28CF71804F63}"/>
              </a:ext>
            </a:extLst>
          </p:cNvPr>
          <p:cNvSpPr>
            <a:spLocks noChangeArrowheads="1"/>
          </p:cNvSpPr>
          <p:nvPr/>
        </p:nvSpPr>
        <p:spPr bwMode="auto">
          <a:xfrm>
            <a:off x="34926" y="1020764"/>
            <a:ext cx="9217025" cy="1151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000" dirty="0">
                <a:solidFill>
                  <a:schemeClr val="tx1"/>
                </a:solidFill>
                <a:latin typeface="+mj-ea"/>
                <a:ea typeface="+mj-ea"/>
              </a:rPr>
              <a:t>主要是金属离子的的电荷和大体积使其配位能力比较小的缘故，但“大环效应”的发现使领域的兴趣和系统研究迅速发展起来</a:t>
            </a:r>
            <a:r>
              <a:rPr lang="zh-Hans" altLang="en-US" sz="2000" dirty="0">
                <a:solidFill>
                  <a:schemeClr val="tx1"/>
                </a:solidFill>
                <a:latin typeface="+mj-ea"/>
                <a:ea typeface="+mj-ea"/>
              </a:rPr>
              <a:t>。</a:t>
            </a:r>
            <a:r>
              <a:rPr lang="zh-CN" altLang="en-US" sz="2000" dirty="0">
                <a:solidFill>
                  <a:schemeClr val="tx1"/>
                </a:solidFill>
                <a:latin typeface="+mj-ea"/>
                <a:ea typeface="+mj-ea"/>
              </a:rPr>
              <a:t>三位超分子化学研究方面的科学家获得</a:t>
            </a:r>
            <a:r>
              <a:rPr lang="en-US" altLang="zh-CN" sz="2000" dirty="0">
                <a:solidFill>
                  <a:schemeClr val="tx1"/>
                </a:solidFill>
                <a:latin typeface="+mj-ea"/>
                <a:ea typeface="+mj-ea"/>
              </a:rPr>
              <a:t>1987</a:t>
            </a:r>
            <a:r>
              <a:rPr lang="zh-CN" altLang="en-US" sz="2000" dirty="0">
                <a:solidFill>
                  <a:schemeClr val="tx1"/>
                </a:solidFill>
                <a:latin typeface="+mj-ea"/>
                <a:ea typeface="+mj-ea"/>
              </a:rPr>
              <a:t>年的</a:t>
            </a:r>
            <a:r>
              <a:rPr lang="en-US" altLang="zh-Hans" sz="2000" dirty="0">
                <a:solidFill>
                  <a:schemeClr val="tx1"/>
                </a:solidFill>
                <a:latin typeface="+mj-ea"/>
                <a:ea typeface="+mj-ea"/>
              </a:rPr>
              <a:t>Nobel</a:t>
            </a:r>
            <a:r>
              <a:rPr lang="zh-CN" altLang="en-US" sz="2000" dirty="0">
                <a:solidFill>
                  <a:schemeClr val="tx1"/>
                </a:solidFill>
                <a:latin typeface="+mj-ea"/>
                <a:ea typeface="+mj-ea"/>
              </a:rPr>
              <a:t>化学奖</a:t>
            </a:r>
          </a:p>
        </p:txBody>
      </p:sp>
      <p:pic>
        <p:nvPicPr>
          <p:cNvPr id="43018" name="Picture 26" descr="str0901">
            <a:extLst>
              <a:ext uri="{FF2B5EF4-FFF2-40B4-BE49-F238E27FC236}">
                <a16:creationId xmlns:a16="http://schemas.microsoft.com/office/drawing/2014/main" id="{FBFBE78C-2260-CE41-9033-0F4CD1AA150A}"/>
              </a:ext>
            </a:extLst>
          </p:cNvPr>
          <p:cNvPicPr>
            <a:picLocks noChangeAspect="1" noChangeArrowheads="1"/>
          </p:cNvPicPr>
          <p:nvPr/>
        </p:nvPicPr>
        <p:blipFill>
          <a:blip r:embed="rId5">
            <a:extLst>
              <a:ext uri="{28A0092B-C50C-407E-A947-70E740481C1C}">
                <a14:useLocalDpi xmlns:a14="http://schemas.microsoft.com/office/drawing/2010/main"/>
              </a:ext>
            </a:extLst>
          </a:blip>
          <a:srcRect b="19620"/>
          <a:stretch>
            <a:fillRect/>
          </a:stretch>
        </p:blipFill>
        <p:spPr bwMode="auto">
          <a:xfrm>
            <a:off x="539751" y="5084764"/>
            <a:ext cx="1495425"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19" name="Picture 27" descr="str0902">
            <a:extLst>
              <a:ext uri="{FF2B5EF4-FFF2-40B4-BE49-F238E27FC236}">
                <a16:creationId xmlns:a16="http://schemas.microsoft.com/office/drawing/2014/main" id="{0DF45BA6-F5D3-CA41-9A1D-2C8AE061ABFF}"/>
              </a:ext>
            </a:extLst>
          </p:cNvPr>
          <p:cNvPicPr>
            <a:picLocks noChangeAspect="1" noChangeArrowheads="1"/>
          </p:cNvPicPr>
          <p:nvPr/>
        </p:nvPicPr>
        <p:blipFill>
          <a:blip r:embed="rId6">
            <a:extLst>
              <a:ext uri="{28A0092B-C50C-407E-A947-70E740481C1C}">
                <a14:useLocalDpi xmlns:a14="http://schemas.microsoft.com/office/drawing/2010/main"/>
              </a:ext>
            </a:extLst>
          </a:blip>
          <a:srcRect b="16049"/>
          <a:stretch>
            <a:fillRect/>
          </a:stretch>
        </p:blipFill>
        <p:spPr bwMode="auto">
          <a:xfrm>
            <a:off x="2771775" y="4941888"/>
            <a:ext cx="1639888" cy="172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020" name="Picture 28">
            <a:extLst>
              <a:ext uri="{FF2B5EF4-FFF2-40B4-BE49-F238E27FC236}">
                <a16:creationId xmlns:a16="http://schemas.microsoft.com/office/drawing/2014/main" id="{5ADE5EFD-C915-5B46-A0B5-D01405D2D689}"/>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787900" y="5229225"/>
            <a:ext cx="2089150" cy="1328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21" name="Picture 29">
            <a:extLst>
              <a:ext uri="{FF2B5EF4-FFF2-40B4-BE49-F238E27FC236}">
                <a16:creationId xmlns:a16="http://schemas.microsoft.com/office/drawing/2014/main" id="{D7D6A2C5-0D91-8245-AF19-2296F15DB4E9}"/>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948489" y="5013325"/>
            <a:ext cx="2016125" cy="161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矩形 14">
            <a:extLst>
              <a:ext uri="{FF2B5EF4-FFF2-40B4-BE49-F238E27FC236}">
                <a16:creationId xmlns:a16="http://schemas.microsoft.com/office/drawing/2014/main" id="{27B99C3D-2E84-014A-A1CE-20589C2A933F}"/>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灯片编号占位符 1">
            <a:extLst>
              <a:ext uri="{FF2B5EF4-FFF2-40B4-BE49-F238E27FC236}">
                <a16:creationId xmlns:a16="http://schemas.microsoft.com/office/drawing/2014/main" id="{5089FAF8-0F81-E547-BCFF-0DB59C5460C9}"/>
              </a:ext>
            </a:extLst>
          </p:cNvPr>
          <p:cNvSpPr>
            <a:spLocks noGrp="1"/>
          </p:cNvSpPr>
          <p:nvPr>
            <p:ph type="sldNum" sz="quarter" idx="10"/>
          </p:nvPr>
        </p:nvSpPr>
        <p:spPr>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5A0F586B-0CA3-D44B-84C3-25F8FE070085}" type="slidenum">
              <a:rPr lang="en-US" altLang="zh-CN" sz="1400" b="0">
                <a:solidFill>
                  <a:schemeClr val="tx1"/>
                </a:solidFill>
                <a:ea typeface="黑体" panose="02010609060101010101" pitchFamily="49" charset="-122"/>
              </a:rPr>
              <a:pPr>
                <a:spcBef>
                  <a:spcPct val="0"/>
                </a:spcBef>
                <a:buFontTx/>
                <a:buNone/>
              </a:pPr>
              <a:t>62</a:t>
            </a:fld>
            <a:endParaRPr lang="en-US" altLang="zh-CN" sz="1400" b="0">
              <a:solidFill>
                <a:schemeClr val="tx1"/>
              </a:solidFill>
              <a:ea typeface="黑体" panose="02010609060101010101" pitchFamily="49" charset="-122"/>
            </a:endParaRPr>
          </a:p>
        </p:txBody>
      </p:sp>
      <p:pic>
        <p:nvPicPr>
          <p:cNvPr id="44034" name="Picture 19">
            <a:extLst>
              <a:ext uri="{FF2B5EF4-FFF2-40B4-BE49-F238E27FC236}">
                <a16:creationId xmlns:a16="http://schemas.microsoft.com/office/drawing/2014/main" id="{FA6CB026-6F0C-1E46-8B29-146A5C7806A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635376" y="4508500"/>
            <a:ext cx="2879725"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5" name="Picture 17">
            <a:extLst>
              <a:ext uri="{FF2B5EF4-FFF2-40B4-BE49-F238E27FC236}">
                <a16:creationId xmlns:a16="http://schemas.microsoft.com/office/drawing/2014/main" id="{429DEA59-CD9A-5442-A549-C2AA08C5BC2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659563" y="4724401"/>
            <a:ext cx="234315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6" name="Picture 16">
            <a:extLst>
              <a:ext uri="{FF2B5EF4-FFF2-40B4-BE49-F238E27FC236}">
                <a16:creationId xmlns:a16="http://schemas.microsoft.com/office/drawing/2014/main" id="{CA1C4EA9-0DBF-6E46-96F7-CC08F53987EE}"/>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468314" y="4221163"/>
            <a:ext cx="3024187" cy="2292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7" name="Picture 15">
            <a:extLst>
              <a:ext uri="{FF2B5EF4-FFF2-40B4-BE49-F238E27FC236}">
                <a16:creationId xmlns:a16="http://schemas.microsoft.com/office/drawing/2014/main" id="{C86C27BC-125B-D444-9537-D075BE0CB6BD}"/>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060950" y="3540139"/>
            <a:ext cx="3987285" cy="1151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38" name="Picture 14">
            <a:extLst>
              <a:ext uri="{FF2B5EF4-FFF2-40B4-BE49-F238E27FC236}">
                <a16:creationId xmlns:a16="http://schemas.microsoft.com/office/drawing/2014/main" id="{8030F1C7-097E-A143-BFC2-71C759486FA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50825" y="2420939"/>
            <a:ext cx="2228850" cy="204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039" name="Rectangle 4">
            <a:extLst>
              <a:ext uri="{FF2B5EF4-FFF2-40B4-BE49-F238E27FC236}">
                <a16:creationId xmlns:a16="http://schemas.microsoft.com/office/drawing/2014/main" id="{05DD9547-AA62-7D48-82B8-DC89650DA4FC}"/>
              </a:ext>
            </a:extLst>
          </p:cNvPr>
          <p:cNvSpPr>
            <a:spLocks noChangeArrowheads="1"/>
          </p:cNvSpPr>
          <p:nvPr/>
        </p:nvSpPr>
        <p:spPr bwMode="auto">
          <a:xfrm>
            <a:off x="3995737" y="187326"/>
            <a:ext cx="11525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a:solidFill>
                  <a:srgbClr val="CC0000"/>
                </a:solidFill>
                <a:latin typeface="黑体" panose="02010609060101010101" pitchFamily="49" charset="-122"/>
                <a:ea typeface="黑体" panose="02010609060101010101" pitchFamily="49" charset="-122"/>
              </a:rPr>
              <a:t>应用</a:t>
            </a:r>
          </a:p>
        </p:txBody>
      </p:sp>
      <p:pic>
        <p:nvPicPr>
          <p:cNvPr id="44040" name="Picture 5">
            <a:extLst>
              <a:ext uri="{FF2B5EF4-FFF2-40B4-BE49-F238E27FC236}">
                <a16:creationId xmlns:a16="http://schemas.microsoft.com/office/drawing/2014/main" id="{0EABA246-81F4-E94F-9ADE-691CA691C6F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19476" y="1052514"/>
            <a:ext cx="1954213" cy="1500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4041" name="Picture 6">
            <a:extLst>
              <a:ext uri="{FF2B5EF4-FFF2-40B4-BE49-F238E27FC236}">
                <a16:creationId xmlns:a16="http://schemas.microsoft.com/office/drawing/2014/main" id="{9D499008-FBDD-2A4D-9377-205860A8DE0F}"/>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50826" y="1268413"/>
            <a:ext cx="26193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4042" name="Group 7">
            <a:extLst>
              <a:ext uri="{FF2B5EF4-FFF2-40B4-BE49-F238E27FC236}">
                <a16:creationId xmlns:a16="http://schemas.microsoft.com/office/drawing/2014/main" id="{CBC439BB-7355-5F4B-AE4C-1D463D27B964}"/>
              </a:ext>
            </a:extLst>
          </p:cNvPr>
          <p:cNvGrpSpPr>
            <a:grpSpLocks/>
          </p:cNvGrpSpPr>
          <p:nvPr/>
        </p:nvGrpSpPr>
        <p:grpSpPr bwMode="auto">
          <a:xfrm>
            <a:off x="2700339" y="2349500"/>
            <a:ext cx="3743325" cy="2052638"/>
            <a:chOff x="480" y="2643"/>
            <a:chExt cx="2358" cy="1293"/>
          </a:xfrm>
        </p:grpSpPr>
        <p:pic>
          <p:nvPicPr>
            <p:cNvPr id="44046" name="Picture 8" descr="4">
              <a:extLst>
                <a:ext uri="{FF2B5EF4-FFF2-40B4-BE49-F238E27FC236}">
                  <a16:creationId xmlns:a16="http://schemas.microsoft.com/office/drawing/2014/main" id="{972CFAA0-6B3C-EB48-BA8E-5C4742E5DD21}"/>
                </a:ext>
              </a:extLst>
            </p:cNvPr>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576" y="2643"/>
              <a:ext cx="1920" cy="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990000"/>
                  </a:solidFill>
                  <a:miter lim="800000"/>
                  <a:headEnd/>
                  <a:tailEnd/>
                </a14:hiddenLine>
              </a:ext>
            </a:extLst>
          </p:spPr>
        </p:pic>
        <p:sp>
          <p:nvSpPr>
            <p:cNvPr id="44047" name="Text Box 9">
              <a:extLst>
                <a:ext uri="{FF2B5EF4-FFF2-40B4-BE49-F238E27FC236}">
                  <a16:creationId xmlns:a16="http://schemas.microsoft.com/office/drawing/2014/main" id="{3194803D-BF5D-0641-B672-FD3FDA15F6AC}"/>
                </a:ext>
              </a:extLst>
            </p:cNvPr>
            <p:cNvSpPr txBox="1">
              <a:spLocks noChangeArrowheads="1"/>
            </p:cNvSpPr>
            <p:nvPr/>
          </p:nvSpPr>
          <p:spPr bwMode="auto">
            <a:xfrm>
              <a:off x="480" y="3609"/>
              <a:ext cx="2358"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9900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kumimoji="0" lang="zh-CN" altLang="en-US" sz="1400" dirty="0">
                  <a:solidFill>
                    <a:srgbClr val="FF0000"/>
                  </a:solidFill>
                  <a:latin typeface="楷体_GB2312" pitchFamily="49" charset="-122"/>
                  <a:ea typeface="楷体_GB2312" pitchFamily="49" charset="-122"/>
                </a:rPr>
                <a:t>1999年花费65万美元,安放在美国国家标准和技术研究所。2000万年内误差不超过1</a:t>
              </a:r>
              <a:r>
                <a:rPr kumimoji="0" lang="en-US" altLang="zh-CN" sz="1400" dirty="0">
                  <a:solidFill>
                    <a:srgbClr val="FF0000"/>
                  </a:solidFill>
                  <a:latin typeface="楷体_GB2312" pitchFamily="49" charset="-122"/>
                  <a:ea typeface="楷体_GB2312" pitchFamily="49" charset="-122"/>
                </a:rPr>
                <a:t>s</a:t>
              </a:r>
              <a:endParaRPr kumimoji="0" lang="zh-CN" altLang="en-US" sz="1400" dirty="0">
                <a:solidFill>
                  <a:srgbClr val="FF0000"/>
                </a:solidFill>
                <a:latin typeface="楷体_GB2312" pitchFamily="49" charset="-122"/>
                <a:ea typeface="楷体_GB2312" pitchFamily="49" charset="-122"/>
              </a:endParaRPr>
            </a:p>
          </p:txBody>
        </p:sp>
      </p:grpSp>
      <p:grpSp>
        <p:nvGrpSpPr>
          <p:cNvPr id="44043" name="Group 10">
            <a:extLst>
              <a:ext uri="{FF2B5EF4-FFF2-40B4-BE49-F238E27FC236}">
                <a16:creationId xmlns:a16="http://schemas.microsoft.com/office/drawing/2014/main" id="{64A0FC35-4C3F-4E41-B5E1-A2B82B77F875}"/>
              </a:ext>
            </a:extLst>
          </p:cNvPr>
          <p:cNvGrpSpPr>
            <a:grpSpLocks/>
          </p:cNvGrpSpPr>
          <p:nvPr/>
        </p:nvGrpSpPr>
        <p:grpSpPr bwMode="auto">
          <a:xfrm>
            <a:off x="5724525" y="1268414"/>
            <a:ext cx="3200400" cy="2047875"/>
            <a:chOff x="3072" y="2650"/>
            <a:chExt cx="2016" cy="1290"/>
          </a:xfrm>
        </p:grpSpPr>
        <p:pic>
          <p:nvPicPr>
            <p:cNvPr id="44044" name="Picture 11" descr="hp5071a">
              <a:extLst>
                <a:ext uri="{FF2B5EF4-FFF2-40B4-BE49-F238E27FC236}">
                  <a16:creationId xmlns:a16="http://schemas.microsoft.com/office/drawing/2014/main" id="{187EDFE9-EF29-2E44-8D57-3CBB3512238C}"/>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072" y="2650"/>
              <a:ext cx="2016" cy="9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5" name="Text Box 12">
              <a:extLst>
                <a:ext uri="{FF2B5EF4-FFF2-40B4-BE49-F238E27FC236}">
                  <a16:creationId xmlns:a16="http://schemas.microsoft.com/office/drawing/2014/main" id="{F9D12995-1696-7B41-A48A-A0A1CFD4410A}"/>
                </a:ext>
              </a:extLst>
            </p:cNvPr>
            <p:cNvSpPr txBox="1">
              <a:spLocks noChangeArrowheads="1"/>
            </p:cNvSpPr>
            <p:nvPr/>
          </p:nvSpPr>
          <p:spPr bwMode="auto">
            <a:xfrm>
              <a:off x="3312" y="3610"/>
              <a:ext cx="1632" cy="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FontTx/>
                <a:buNone/>
              </a:pPr>
              <a:r>
                <a:rPr kumimoji="0" lang="zh-CN" altLang="en-US" sz="1400">
                  <a:solidFill>
                    <a:srgbClr val="FF0000"/>
                  </a:solidFill>
                  <a:latin typeface="楷体_GB2312" pitchFamily="49" charset="-122"/>
                  <a:ea typeface="楷体_GB2312" pitchFamily="49" charset="-122"/>
                </a:rPr>
                <a:t>由中科院研制的铯原子钟, 200万年内误差不超过1</a:t>
              </a:r>
              <a:r>
                <a:rPr kumimoji="0" lang="en-US" altLang="zh-CN" sz="1400">
                  <a:solidFill>
                    <a:srgbClr val="FF0000"/>
                  </a:solidFill>
                  <a:latin typeface="楷体_GB2312" pitchFamily="49" charset="-122"/>
                  <a:ea typeface="楷体_GB2312" pitchFamily="49" charset="-122"/>
                </a:rPr>
                <a:t>s</a:t>
              </a:r>
              <a:endParaRPr kumimoji="0" lang="zh-CN" altLang="en-US" sz="1400">
                <a:solidFill>
                  <a:srgbClr val="FF0000"/>
                </a:solidFill>
              </a:endParaRPr>
            </a:p>
          </p:txBody>
        </p:sp>
      </p:grpSp>
      <p:sp>
        <p:nvSpPr>
          <p:cNvPr id="17" name="矩形 16">
            <a:extLst>
              <a:ext uri="{FF2B5EF4-FFF2-40B4-BE49-F238E27FC236}">
                <a16:creationId xmlns:a16="http://schemas.microsoft.com/office/drawing/2014/main" id="{79C36973-CE62-274A-9D99-9E2F90E8F89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567E2D-2D7B-F6C8-5E0C-DD0A4E6DC402}"/>
              </a:ext>
            </a:extLst>
          </p:cNvPr>
          <p:cNvSpPr>
            <a:spLocks noGrp="1"/>
          </p:cNvSpPr>
          <p:nvPr>
            <p:ph type="sldNum" sz="quarter" idx="10"/>
          </p:nvPr>
        </p:nvSpPr>
        <p:spPr/>
        <p:txBody>
          <a:bodyPr/>
          <a:lstStyle/>
          <a:p>
            <a:pPr>
              <a:defRPr/>
            </a:pPr>
            <a:fld id="{F4E841EE-66BC-2C44-B4ED-9E7099E14CB5}" type="slidenum">
              <a:rPr lang="en-US" altLang="zh-CN" smtClean="0"/>
              <a:pPr>
                <a:defRPr/>
              </a:pPr>
              <a:t>63</a:t>
            </a:fld>
            <a:endParaRPr lang="en-US" altLang="zh-CN"/>
          </a:p>
        </p:txBody>
      </p:sp>
      <p:sp>
        <p:nvSpPr>
          <p:cNvPr id="3" name="Rectangle 4">
            <a:extLst>
              <a:ext uri="{FF2B5EF4-FFF2-40B4-BE49-F238E27FC236}">
                <a16:creationId xmlns:a16="http://schemas.microsoft.com/office/drawing/2014/main" id="{6D8B8B63-F60C-15FA-ED23-6D14D688D734}"/>
              </a:ext>
            </a:extLst>
          </p:cNvPr>
          <p:cNvSpPr>
            <a:spLocks noChangeArrowheads="1"/>
          </p:cNvSpPr>
          <p:nvPr/>
        </p:nvSpPr>
        <p:spPr bwMode="auto">
          <a:xfrm>
            <a:off x="3635697" y="187326"/>
            <a:ext cx="2088431"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dirty="0">
                <a:solidFill>
                  <a:srgbClr val="CC0000"/>
                </a:solidFill>
                <a:latin typeface="黑体" panose="02010609060101010101" pitchFamily="49" charset="-122"/>
                <a:ea typeface="黑体" panose="02010609060101010101" pitchFamily="49" charset="-122"/>
              </a:rPr>
              <a:t>原子钟</a:t>
            </a:r>
          </a:p>
        </p:txBody>
      </p:sp>
      <p:sp>
        <p:nvSpPr>
          <p:cNvPr id="4" name="矩形 3">
            <a:extLst>
              <a:ext uri="{FF2B5EF4-FFF2-40B4-BE49-F238E27FC236}">
                <a16:creationId xmlns:a16="http://schemas.microsoft.com/office/drawing/2014/main" id="{D0A4E187-4FD2-42D0-EFCA-A81A045E00AA}"/>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5" name="图片 4">
            <a:extLst>
              <a:ext uri="{FF2B5EF4-FFF2-40B4-BE49-F238E27FC236}">
                <a16:creationId xmlns:a16="http://schemas.microsoft.com/office/drawing/2014/main" id="{94F7B1C4-5D27-4E02-B7D5-30C3943B874A}"/>
              </a:ext>
            </a:extLst>
          </p:cNvPr>
          <p:cNvPicPr>
            <a:picLocks noChangeAspect="1"/>
          </p:cNvPicPr>
          <p:nvPr/>
        </p:nvPicPr>
        <p:blipFill>
          <a:blip r:embed="rId2"/>
          <a:stretch>
            <a:fillRect/>
          </a:stretch>
        </p:blipFill>
        <p:spPr>
          <a:xfrm>
            <a:off x="185783" y="2033310"/>
            <a:ext cx="2260644" cy="1747262"/>
          </a:xfrm>
          <a:prstGeom prst="rect">
            <a:avLst/>
          </a:prstGeom>
        </p:spPr>
      </p:pic>
      <p:pic>
        <p:nvPicPr>
          <p:cNvPr id="6" name="图片 5">
            <a:extLst>
              <a:ext uri="{FF2B5EF4-FFF2-40B4-BE49-F238E27FC236}">
                <a16:creationId xmlns:a16="http://schemas.microsoft.com/office/drawing/2014/main" id="{8CCCB977-C743-12D3-F6A0-168014F06447}"/>
              </a:ext>
            </a:extLst>
          </p:cNvPr>
          <p:cNvPicPr>
            <a:picLocks noChangeAspect="1"/>
          </p:cNvPicPr>
          <p:nvPr/>
        </p:nvPicPr>
        <p:blipFill>
          <a:blip r:embed="rId3"/>
          <a:stretch>
            <a:fillRect/>
          </a:stretch>
        </p:blipFill>
        <p:spPr>
          <a:xfrm>
            <a:off x="2861247" y="1949655"/>
            <a:ext cx="4204177" cy="1941947"/>
          </a:xfrm>
          <a:prstGeom prst="rect">
            <a:avLst/>
          </a:prstGeom>
        </p:spPr>
      </p:pic>
      <p:sp>
        <p:nvSpPr>
          <p:cNvPr id="8" name="文本框 7">
            <a:extLst>
              <a:ext uri="{FF2B5EF4-FFF2-40B4-BE49-F238E27FC236}">
                <a16:creationId xmlns:a16="http://schemas.microsoft.com/office/drawing/2014/main" id="{4C175F66-FA82-A713-18F9-1E9CBD10B625}"/>
              </a:ext>
            </a:extLst>
          </p:cNvPr>
          <p:cNvSpPr txBox="1"/>
          <p:nvPr/>
        </p:nvSpPr>
        <p:spPr>
          <a:xfrm>
            <a:off x="185783" y="1121838"/>
            <a:ext cx="8922721" cy="830997"/>
          </a:xfrm>
          <a:prstGeom prst="rect">
            <a:avLst/>
          </a:prstGeom>
          <a:noFill/>
        </p:spPr>
        <p:txBody>
          <a:bodyPr wrap="square">
            <a:spAutoFit/>
          </a:bodyPr>
          <a:lstStyle/>
          <a:p>
            <a:r>
              <a:rPr lang="zh-CN" altLang="en-US" sz="2400" dirty="0">
                <a:solidFill>
                  <a:srgbClr val="FF0000"/>
                </a:solidFill>
                <a:latin typeface="+mn-lt"/>
                <a:ea typeface="SimHei" panose="02010609060101010101" pitchFamily="49" charset="-122"/>
              </a:rPr>
              <a:t>铯</a:t>
            </a:r>
            <a:r>
              <a:rPr lang="en-US" altLang="zh-CN" sz="2400" dirty="0">
                <a:solidFill>
                  <a:srgbClr val="FF0000"/>
                </a:solidFill>
                <a:latin typeface="+mn-lt"/>
                <a:ea typeface="SimHei" panose="02010609060101010101" pitchFamily="49" charset="-122"/>
              </a:rPr>
              <a:t>-133</a:t>
            </a:r>
            <a:r>
              <a:rPr lang="zh-CN" altLang="en-US" sz="2400" dirty="0">
                <a:latin typeface="+mn-lt"/>
                <a:ea typeface="SimHei" panose="02010609060101010101" pitchFamily="49" charset="-122"/>
              </a:rPr>
              <a:t>原子基态的两个超精细能级间跃迁对应辐射的</a:t>
            </a:r>
            <a:r>
              <a:rPr lang="en-US" altLang="zh-CN" sz="2400" dirty="0">
                <a:latin typeface="+mn-lt"/>
                <a:ea typeface="SimHei" panose="02010609060101010101" pitchFamily="49" charset="-122"/>
              </a:rPr>
              <a:t>9192631770</a:t>
            </a:r>
            <a:r>
              <a:rPr lang="zh-CN" altLang="en-US" sz="2400" dirty="0">
                <a:latin typeface="+mn-lt"/>
                <a:ea typeface="SimHei" panose="02010609060101010101" pitchFamily="49" charset="-122"/>
              </a:rPr>
              <a:t>个周期的持续时间。</a:t>
            </a:r>
          </a:p>
        </p:txBody>
      </p:sp>
      <p:graphicFrame>
        <p:nvGraphicFramePr>
          <p:cNvPr id="9" name="Object 4">
            <a:extLst>
              <a:ext uri="{FF2B5EF4-FFF2-40B4-BE49-F238E27FC236}">
                <a16:creationId xmlns:a16="http://schemas.microsoft.com/office/drawing/2014/main" id="{5A40C591-D257-66C6-CD03-F439E615C176}"/>
              </a:ext>
            </a:extLst>
          </p:cNvPr>
          <p:cNvGraphicFramePr>
            <a:graphicFrameLocks noChangeAspect="1"/>
          </p:cNvGraphicFramePr>
          <p:nvPr>
            <p:extLst>
              <p:ext uri="{D42A27DB-BD31-4B8C-83A1-F6EECF244321}">
                <p14:modId xmlns:p14="http://schemas.microsoft.com/office/powerpoint/2010/main" val="3753842481"/>
              </p:ext>
            </p:extLst>
          </p:nvPr>
        </p:nvGraphicFramePr>
        <p:xfrm>
          <a:off x="1583700" y="2699045"/>
          <a:ext cx="1122821" cy="310162"/>
        </p:xfrm>
        <a:graphic>
          <a:graphicData uri="http://schemas.openxmlformats.org/presentationml/2006/ole">
            <mc:AlternateContent xmlns:mc="http://schemas.openxmlformats.org/markup-compatibility/2006">
              <mc:Choice xmlns:v="urn:schemas-microsoft-com:vml" Requires="v">
                <p:oleObj name="Equation" r:id="rId4" imgW="19011900" imgH="5270500" progId="Equation.DSMT4">
                  <p:embed/>
                </p:oleObj>
              </mc:Choice>
              <mc:Fallback>
                <p:oleObj name="Equation" r:id="rId4" imgW="19011900" imgH="5270500" progId="Equation.DSMT4">
                  <p:embed/>
                  <p:pic>
                    <p:nvPicPr>
                      <p:cNvPr id="18436" name="Object 4">
                        <a:extLst>
                          <a:ext uri="{FF2B5EF4-FFF2-40B4-BE49-F238E27FC236}">
                            <a16:creationId xmlns:a16="http://schemas.microsoft.com/office/drawing/2014/main" id="{313F8111-8A51-9A98-07B5-194A65C836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3700" y="2699045"/>
                        <a:ext cx="1122821" cy="310162"/>
                      </a:xfrm>
                      <a:prstGeom prst="rect">
                        <a:avLst/>
                      </a:prstGeom>
                      <a:noFill/>
                    </p:spPr>
                  </p:pic>
                </p:oleObj>
              </mc:Fallback>
            </mc:AlternateContent>
          </a:graphicData>
        </a:graphic>
      </p:graphicFrame>
      <p:pic>
        <p:nvPicPr>
          <p:cNvPr id="1026" name="Picture 2" descr="查看源图像">
            <a:extLst>
              <a:ext uri="{FF2B5EF4-FFF2-40B4-BE49-F238E27FC236}">
                <a16:creationId xmlns:a16="http://schemas.microsoft.com/office/drawing/2014/main" id="{3AEA2FA2-6E99-DFF9-AF7A-86637EEDF34F}"/>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785990" y="4221088"/>
            <a:ext cx="2354693" cy="23487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查看源图像">
            <a:extLst>
              <a:ext uri="{FF2B5EF4-FFF2-40B4-BE49-F238E27FC236}">
                <a16:creationId xmlns:a16="http://schemas.microsoft.com/office/drawing/2014/main" id="{A9F02116-3A3E-926F-CAA0-148762629B6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518385" y="4553754"/>
            <a:ext cx="2354694" cy="182757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860FC579-E59B-2385-231F-2EE23430625E}"/>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813888" y="2168518"/>
            <a:ext cx="2144329" cy="160824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083830E-69AC-2D6D-1018-5058A597C746}"/>
              </a:ext>
            </a:extLst>
          </p:cNvPr>
          <p:cNvPicPr>
            <a:picLocks noChangeAspect="1" noChangeArrowheads="1"/>
          </p:cNvPicPr>
          <p:nvPr/>
        </p:nvPicPr>
        <p:blipFill rotWithShape="1">
          <a:blip r:embed="rId9">
            <a:extLst>
              <a:ext uri="{28A0092B-C50C-407E-A947-70E740481C1C}">
                <a14:useLocalDpi xmlns:a14="http://schemas.microsoft.com/office/drawing/2010/main"/>
              </a:ext>
            </a:extLst>
          </a:blip>
          <a:srcRect b="15131"/>
          <a:stretch/>
        </p:blipFill>
        <p:spPr bwMode="auto">
          <a:xfrm>
            <a:off x="323528" y="4653136"/>
            <a:ext cx="3131739" cy="15113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33502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215D0C9-3102-556F-A0FD-FD21E50E654D}"/>
              </a:ext>
            </a:extLst>
          </p:cNvPr>
          <p:cNvSpPr>
            <a:spLocks noGrp="1"/>
          </p:cNvSpPr>
          <p:nvPr>
            <p:ph type="sldNum" sz="quarter" idx="10"/>
          </p:nvPr>
        </p:nvSpPr>
        <p:spPr/>
        <p:txBody>
          <a:bodyPr/>
          <a:lstStyle/>
          <a:p>
            <a:pPr>
              <a:defRPr/>
            </a:pPr>
            <a:fld id="{F4E841EE-66BC-2C44-B4ED-9E7099E14CB5}" type="slidenum">
              <a:rPr lang="en-US" altLang="zh-CN" smtClean="0"/>
              <a:pPr>
                <a:defRPr/>
              </a:pPr>
              <a:t>64</a:t>
            </a:fld>
            <a:endParaRPr lang="en-US" altLang="zh-CN"/>
          </a:p>
        </p:txBody>
      </p:sp>
      <p:sp>
        <p:nvSpPr>
          <p:cNvPr id="3" name="矩形 2">
            <a:extLst>
              <a:ext uri="{FF2B5EF4-FFF2-40B4-BE49-F238E27FC236}">
                <a16:creationId xmlns:a16="http://schemas.microsoft.com/office/drawing/2014/main" id="{FA30CC11-6EB6-4767-8B73-C42AAF81F65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Rectangle 7">
            <a:extLst>
              <a:ext uri="{FF2B5EF4-FFF2-40B4-BE49-F238E27FC236}">
                <a16:creationId xmlns:a16="http://schemas.microsoft.com/office/drawing/2014/main" id="{7EAD45FF-EA57-3B4F-7BA7-F7A686599CD3}"/>
              </a:ext>
            </a:extLst>
          </p:cNvPr>
          <p:cNvSpPr txBox="1">
            <a:spLocks noChangeArrowheads="1"/>
          </p:cNvSpPr>
          <p:nvPr/>
        </p:nvSpPr>
        <p:spPr>
          <a:xfrm>
            <a:off x="1979712" y="116632"/>
            <a:ext cx="4968552" cy="648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Heiti SC Medium" pitchFamily="2" charset="-128"/>
                <a:ea typeface="Heiti SC Medium" pitchFamily="2" charset="-128"/>
              </a:rPr>
              <a:t>小结</a:t>
            </a:r>
          </a:p>
        </p:txBody>
      </p:sp>
      <p:sp>
        <p:nvSpPr>
          <p:cNvPr id="5" name="Text Box 3">
            <a:extLst>
              <a:ext uri="{FF2B5EF4-FFF2-40B4-BE49-F238E27FC236}">
                <a16:creationId xmlns:a16="http://schemas.microsoft.com/office/drawing/2014/main" id="{4113D9D2-FD20-6428-8B67-63125E80D78C}"/>
              </a:ext>
            </a:extLst>
          </p:cNvPr>
          <p:cNvSpPr txBox="1">
            <a:spLocks noChangeArrowheads="1"/>
          </p:cNvSpPr>
          <p:nvPr/>
        </p:nvSpPr>
        <p:spPr bwMode="auto">
          <a:xfrm>
            <a:off x="683568" y="1196752"/>
            <a:ext cx="6480273" cy="2974789"/>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spcAft>
                <a:spcPct val="20000"/>
              </a:spcAft>
              <a:buFontTx/>
              <a:buNone/>
              <a:defRPr/>
            </a:pPr>
            <a:r>
              <a:rPr kumimoji="0" lang="zh-CN" altLang="en-US" sz="2800" b="0" dirty="0">
                <a:solidFill>
                  <a:schemeClr val="accent2"/>
                </a:solidFill>
                <a:latin typeface="Arial" panose="020B0604020202020204" pitchFamily="34" charset="0"/>
                <a:ea typeface="黑体" panose="02010609060101010101" pitchFamily="49" charset="-122"/>
              </a:rPr>
              <a:t>元素丰度</a:t>
            </a:r>
          </a:p>
          <a:p>
            <a:pPr eaLnBrk="1" hangingPunct="1">
              <a:lnSpc>
                <a:spcPct val="120000"/>
              </a:lnSpc>
              <a:spcBef>
                <a:spcPct val="0"/>
              </a:spcBef>
              <a:spcAft>
                <a:spcPct val="20000"/>
              </a:spcAft>
              <a:buNone/>
              <a:defRPr/>
            </a:pPr>
            <a:r>
              <a:rPr kumimoji="0" lang="en-US" altLang="zh-CN" sz="2800" b="0" i="1" dirty="0">
                <a:solidFill>
                  <a:schemeClr val="accent2"/>
                </a:solidFill>
                <a:latin typeface="Arial" panose="020B0604020202020204" pitchFamily="34" charset="0"/>
                <a:ea typeface="黑体" panose="02010609060101010101" pitchFamily="49" charset="-122"/>
              </a:rPr>
              <a:t>s</a:t>
            </a:r>
            <a:r>
              <a:rPr kumimoji="0" lang="en-US" altLang="zh-CN" sz="2800" b="0" dirty="0">
                <a:solidFill>
                  <a:schemeClr val="accent2"/>
                </a:solidFill>
                <a:latin typeface="Arial" panose="020B0604020202020204" pitchFamily="34" charset="0"/>
                <a:ea typeface="黑体" panose="02010609060101010101" pitchFamily="49" charset="-122"/>
              </a:rPr>
              <a:t> </a:t>
            </a:r>
            <a:r>
              <a:rPr kumimoji="0" lang="zh-CN" altLang="en-US" sz="2800" b="0" dirty="0">
                <a:solidFill>
                  <a:schemeClr val="accent2"/>
                </a:solidFill>
                <a:latin typeface="Arial" panose="020B0604020202020204" pitchFamily="34" charset="0"/>
                <a:ea typeface="黑体" panose="02010609060101010101" pitchFamily="49" charset="-122"/>
              </a:rPr>
              <a:t>区元素</a:t>
            </a:r>
            <a:endParaRPr kumimoji="0" lang="en-US" altLang="zh-CN" sz="2800" b="0" dirty="0">
              <a:solidFill>
                <a:schemeClr val="accent2"/>
              </a:solidFill>
              <a:latin typeface="Arial" panose="020B0604020202020204" pitchFamily="34" charset="0"/>
              <a:ea typeface="黑体" panose="02010609060101010101" pitchFamily="49" charset="-122"/>
            </a:endParaRPr>
          </a:p>
          <a:p>
            <a:pPr eaLnBrk="1" hangingPunct="1">
              <a:lnSpc>
                <a:spcPct val="120000"/>
              </a:lnSpc>
              <a:spcBef>
                <a:spcPct val="0"/>
              </a:spcBef>
              <a:spcAft>
                <a:spcPct val="20000"/>
              </a:spcAft>
              <a:buNone/>
              <a:defRPr/>
            </a:pPr>
            <a:r>
              <a:rPr kumimoji="0" lang="en-US" altLang="zh-Hans" sz="2800" b="0" dirty="0">
                <a:solidFill>
                  <a:schemeClr val="accent2"/>
                </a:solidFill>
                <a:latin typeface="Arial" panose="020B0604020202020204" pitchFamily="34" charset="0"/>
                <a:ea typeface="黑体" panose="02010609060101010101" pitchFamily="49" charset="-122"/>
              </a:rPr>
              <a:t>	</a:t>
            </a:r>
            <a:r>
              <a:rPr kumimoji="0" lang="en-US" altLang="zh-CN" sz="2800" b="0" dirty="0">
                <a:solidFill>
                  <a:schemeClr val="accent2"/>
                </a:solidFill>
                <a:latin typeface="Arial" panose="020B0604020202020204" pitchFamily="34" charset="0"/>
                <a:ea typeface="黑体" panose="02010609060101010101" pitchFamily="49" charset="-122"/>
              </a:rPr>
              <a:t>H</a:t>
            </a:r>
            <a:r>
              <a:rPr kumimoji="0" lang="zh-CN" altLang="en-US" sz="2800" b="0" dirty="0">
                <a:solidFill>
                  <a:schemeClr val="accent2"/>
                </a:solidFill>
                <a:latin typeface="Arial" panose="020B0604020202020204" pitchFamily="34" charset="0"/>
                <a:ea typeface="黑体" panose="02010609060101010101" pitchFamily="49" charset="-122"/>
              </a:rPr>
              <a:t> 的成键特性</a:t>
            </a:r>
            <a:endParaRPr kumimoji="0" lang="en-US" altLang="zh-CN" sz="2800" b="0" dirty="0">
              <a:solidFill>
                <a:schemeClr val="accent2"/>
              </a:solidFill>
              <a:latin typeface="Arial" panose="020B0604020202020204" pitchFamily="34" charset="0"/>
              <a:ea typeface="黑体" panose="02010609060101010101" pitchFamily="49" charset="-122"/>
            </a:endParaRPr>
          </a:p>
          <a:p>
            <a:pPr eaLnBrk="1" hangingPunct="1">
              <a:lnSpc>
                <a:spcPct val="120000"/>
              </a:lnSpc>
              <a:spcBef>
                <a:spcPct val="0"/>
              </a:spcBef>
              <a:spcAft>
                <a:spcPct val="20000"/>
              </a:spcAft>
              <a:buNone/>
              <a:defRPr/>
            </a:pPr>
            <a:r>
              <a:rPr kumimoji="0" lang="en-US" altLang="zh-Hans" sz="2800" b="0" dirty="0">
                <a:solidFill>
                  <a:schemeClr val="accent2"/>
                </a:solidFill>
                <a:latin typeface="Arial" panose="020B0604020202020204" pitchFamily="34" charset="0"/>
                <a:ea typeface="黑体" panose="02010609060101010101" pitchFamily="49" charset="-122"/>
              </a:rPr>
              <a:t>	</a:t>
            </a:r>
            <a:r>
              <a:rPr kumimoji="0" lang="en-US" altLang="zh-Hans" sz="2800" b="0" i="1" dirty="0">
                <a:solidFill>
                  <a:schemeClr val="accent2"/>
                </a:solidFill>
                <a:latin typeface="Arial" panose="020B0604020202020204" pitchFamily="34" charset="0"/>
                <a:ea typeface="黑体" panose="02010609060101010101" pitchFamily="49" charset="-122"/>
              </a:rPr>
              <a:t>s</a:t>
            </a:r>
            <a:r>
              <a:rPr kumimoji="0" lang="en-US" altLang="zh-Hans" sz="2800" b="0" dirty="0">
                <a:solidFill>
                  <a:schemeClr val="accent2"/>
                </a:solidFill>
                <a:latin typeface="Arial" panose="020B0604020202020204" pitchFamily="34" charset="0"/>
                <a:ea typeface="黑体" panose="02010609060101010101" pitchFamily="49" charset="-122"/>
              </a:rPr>
              <a:t> </a:t>
            </a:r>
            <a:r>
              <a:rPr kumimoji="0" lang="zh-CN" altLang="en-US" sz="2800" b="0" dirty="0">
                <a:solidFill>
                  <a:schemeClr val="accent2"/>
                </a:solidFill>
                <a:latin typeface="Arial" panose="020B0604020202020204" pitchFamily="34" charset="0"/>
                <a:ea typeface="黑体" panose="02010609060101010101" pitchFamily="49" charset="-122"/>
              </a:rPr>
              <a:t>区金属元素的性质</a:t>
            </a:r>
            <a:endParaRPr kumimoji="0" lang="en-US" altLang="zh-Hans" sz="2800" b="0" dirty="0">
              <a:solidFill>
                <a:schemeClr val="accent2"/>
              </a:solidFill>
              <a:latin typeface="Arial" panose="020B0604020202020204" pitchFamily="34" charset="0"/>
              <a:ea typeface="黑体" panose="02010609060101010101" pitchFamily="49" charset="-122"/>
            </a:endParaRPr>
          </a:p>
          <a:p>
            <a:pPr eaLnBrk="1" hangingPunct="1">
              <a:lnSpc>
                <a:spcPct val="120000"/>
              </a:lnSpc>
              <a:spcBef>
                <a:spcPct val="0"/>
              </a:spcBef>
              <a:spcAft>
                <a:spcPct val="20000"/>
              </a:spcAft>
              <a:buNone/>
              <a:defRPr/>
            </a:pPr>
            <a:r>
              <a:rPr kumimoji="0" lang="en-US" altLang="zh-CN" sz="2800" b="0" dirty="0">
                <a:solidFill>
                  <a:schemeClr val="accent2"/>
                </a:solidFill>
                <a:latin typeface="Arial" panose="020B0604020202020204" pitchFamily="34" charset="0"/>
                <a:ea typeface="黑体" panose="02010609060101010101" pitchFamily="49" charset="-122"/>
              </a:rPr>
              <a:t>	</a:t>
            </a:r>
            <a:r>
              <a:rPr kumimoji="0" lang="zh-CN" altLang="en-US" sz="2800" b="0" dirty="0">
                <a:solidFill>
                  <a:schemeClr val="accent2"/>
                </a:solidFill>
                <a:latin typeface="Arial" panose="020B0604020202020204" pitchFamily="34" charset="0"/>
                <a:ea typeface="黑体" panose="02010609060101010101" pitchFamily="49" charset="-122"/>
              </a:rPr>
              <a:t>对角线规则</a:t>
            </a:r>
            <a:r>
              <a:rPr kumimoji="0" lang="en-US" altLang="zh-CN" sz="2800" b="0" dirty="0">
                <a:solidFill>
                  <a:schemeClr val="accent2"/>
                </a:solidFill>
                <a:latin typeface="Arial" panose="020B0604020202020204" pitchFamily="34" charset="0"/>
                <a:ea typeface="黑体" panose="02010609060101010101" pitchFamily="49" charset="-122"/>
              </a:rPr>
              <a:t>	</a:t>
            </a:r>
          </a:p>
        </p:txBody>
      </p:sp>
      <p:sp>
        <p:nvSpPr>
          <p:cNvPr id="6" name="文本框 5">
            <a:extLst>
              <a:ext uri="{FF2B5EF4-FFF2-40B4-BE49-F238E27FC236}">
                <a16:creationId xmlns:a16="http://schemas.microsoft.com/office/drawing/2014/main" id="{FC228EE5-6073-10AC-59EE-9B33D52E7744}"/>
              </a:ext>
            </a:extLst>
          </p:cNvPr>
          <p:cNvSpPr txBox="1"/>
          <p:nvPr/>
        </p:nvSpPr>
        <p:spPr>
          <a:xfrm>
            <a:off x="755576" y="5076473"/>
            <a:ext cx="7571303" cy="584775"/>
          </a:xfrm>
          <a:prstGeom prst="rect">
            <a:avLst/>
          </a:prstGeom>
          <a:solidFill>
            <a:srgbClr val="FFFF00"/>
          </a:solidFill>
        </p:spPr>
        <p:txBody>
          <a:bodyPr wrap="none" rtlCol="0">
            <a:spAutoFit/>
          </a:bodyPr>
          <a:lstStyle/>
          <a:p>
            <a:r>
              <a:rPr kumimoji="1" lang="zh-CN" altLang="en-US" sz="3200" dirty="0">
                <a:solidFill>
                  <a:srgbClr val="7030A0"/>
                </a:solidFill>
              </a:rPr>
              <a:t>如何用原理部分知识理解元素部分性质！</a:t>
            </a:r>
          </a:p>
        </p:txBody>
      </p:sp>
    </p:spTree>
    <p:extLst>
      <p:ext uri="{BB962C8B-B14F-4D97-AF65-F5344CB8AC3E}">
        <p14:creationId xmlns:p14="http://schemas.microsoft.com/office/powerpoint/2010/main" val="28772610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a:xfrm>
            <a:off x="1" y="6480000"/>
            <a:ext cx="418306" cy="396000"/>
          </a:xfrm>
          <a:prstGeom prst="rect">
            <a:avLst/>
          </a:prstGeom>
        </p:spPr>
        <p:txBody>
          <a:bodyPr vert="horz" lIns="91440" tIns="45720" rIns="91440" bIns="45720" rtlCol="0" anchor="ctr"/>
          <a:lstStyle>
            <a:defPPr>
              <a:defRPr lang="zh-CN"/>
            </a:defPPr>
            <a:lvl1pPr algn="l" rtl="0" fontAlgn="base">
              <a:spcBef>
                <a:spcPct val="0"/>
              </a:spcBef>
              <a:spcAft>
                <a:spcPct val="0"/>
              </a:spcAft>
              <a:defRPr kumimoji="1" sz="1200" kern="1200">
                <a:solidFill>
                  <a:schemeClr val="tx1">
                    <a:tint val="75000"/>
                  </a:schemeClr>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fld id="{F32996CC-1D28-6241-8C6B-4A2C005E6D1D}" type="slidenum">
              <a:rPr lang="en-US" altLang="zh-CN" smtClean="0"/>
              <a:pPr/>
              <a:t>65</a:t>
            </a:fld>
            <a:endParaRPr lang="en-US" altLang="zh-CN"/>
          </a:p>
        </p:txBody>
      </p:sp>
      <p:sp>
        <p:nvSpPr>
          <p:cNvPr id="3" name="Text Box 2"/>
          <p:cNvSpPr txBox="1">
            <a:spLocks noChangeArrowheads="1"/>
          </p:cNvSpPr>
          <p:nvPr/>
        </p:nvSpPr>
        <p:spPr bwMode="auto">
          <a:xfrm>
            <a:off x="762000" y="3092451"/>
            <a:ext cx="7924800" cy="701675"/>
          </a:xfrm>
          <a:prstGeom prst="rect">
            <a:avLst/>
          </a:prstGeom>
          <a:noFill/>
          <a:ln w="9525">
            <a:noFill/>
            <a:miter lim="800000"/>
            <a:headEnd/>
            <a:tailEnd/>
          </a:ln>
          <a:effectLst/>
        </p:spPr>
        <p:txBody>
          <a:bodyPr lIns="91425" tIns="45712" rIns="91425" bIns="45712">
            <a:spAutoFit/>
          </a:bodyPr>
          <a:lstStyle>
            <a:lvl1pPr eaLnBrk="0" hangingPunct="0">
              <a:spcBef>
                <a:spcPct val="20000"/>
              </a:spcBef>
              <a:buChar char="•"/>
              <a:defRPr kumimoji="1" sz="3200" b="1">
                <a:solidFill>
                  <a:srgbClr val="006600"/>
                </a:solidFill>
                <a:latin typeface="Times New Roman" charset="0"/>
                <a:ea typeface="宋体" charset="0"/>
              </a:defRPr>
            </a:lvl1pPr>
            <a:lvl2pPr marL="742950" indent="-285750" eaLnBrk="0" hangingPunct="0">
              <a:spcBef>
                <a:spcPct val="20000"/>
              </a:spcBef>
              <a:buChar char="–"/>
              <a:defRPr kumimoji="1" sz="2800" b="1">
                <a:solidFill>
                  <a:srgbClr val="660066"/>
                </a:solidFill>
                <a:latin typeface="Times New Roman" charset="0"/>
                <a:ea typeface="宋体" charset="0"/>
              </a:defRPr>
            </a:lvl2pPr>
            <a:lvl3pPr marL="1143000" indent="-228600" eaLnBrk="0" hangingPunct="0">
              <a:spcBef>
                <a:spcPct val="20000"/>
              </a:spcBef>
              <a:buChar char="•"/>
              <a:defRPr kumimoji="1" sz="2400" b="1">
                <a:solidFill>
                  <a:srgbClr val="990000"/>
                </a:solidFill>
                <a:latin typeface="Times New Roman" charset="0"/>
                <a:ea typeface="宋体" charset="0"/>
              </a:defRPr>
            </a:lvl3pPr>
            <a:lvl4pPr marL="1600200" indent="-228600" eaLnBrk="0" hangingPunct="0">
              <a:spcBef>
                <a:spcPct val="20000"/>
              </a:spcBef>
              <a:buChar char="–"/>
              <a:defRPr kumimoji="1" sz="2000">
                <a:solidFill>
                  <a:schemeClr val="tx1"/>
                </a:solidFill>
                <a:latin typeface="Times New Roman" charset="0"/>
                <a:ea typeface="宋体" charset="0"/>
              </a:defRPr>
            </a:lvl4pPr>
            <a:lvl5pPr marL="2057400" indent="-228600" eaLnBrk="0" hangingPunct="0">
              <a:spcBef>
                <a:spcPct val="20000"/>
              </a:spcBef>
              <a:buChar char="»"/>
              <a:defRPr kumimoji="1" sz="2000">
                <a:solidFill>
                  <a:schemeClr val="tx1"/>
                </a:solidFill>
                <a:latin typeface="Times New Roman" charset="0"/>
                <a:ea typeface="宋体" charset="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宋体" charset="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宋体" charset="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宋体" charset="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buFontTx/>
              <a:buNone/>
            </a:pPr>
            <a:r>
              <a:rPr lang="zh-CN" altLang="en-US" sz="4000" dirty="0">
                <a:solidFill>
                  <a:srgbClr val="0000CC"/>
                </a:solidFill>
                <a:effectLst>
                  <a:outerShdw blurRad="38100" dist="38100" dir="2700000" algn="tl">
                    <a:srgbClr val="C0C0C0"/>
                  </a:outerShdw>
                </a:effectLst>
                <a:ea typeface="黑体" charset="0"/>
              </a:rPr>
              <a:t>感谢参与，欢迎讨论</a:t>
            </a:r>
          </a:p>
        </p:txBody>
      </p:sp>
    </p:spTree>
    <p:extLst>
      <p:ext uri="{BB962C8B-B14F-4D97-AF65-F5344CB8AC3E}">
        <p14:creationId xmlns:p14="http://schemas.microsoft.com/office/powerpoint/2010/main" val="27290759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7816C5-E247-400C-99BD-9149204F10BC}"/>
              </a:ext>
            </a:extLst>
          </p:cNvPr>
          <p:cNvSpPr>
            <a:spLocks noGrp="1"/>
          </p:cNvSpPr>
          <p:nvPr>
            <p:ph idx="1"/>
          </p:nvPr>
        </p:nvSpPr>
        <p:spPr>
          <a:xfrm>
            <a:off x="425013" y="2796629"/>
            <a:ext cx="5371123" cy="3224659"/>
          </a:xfrm>
        </p:spPr>
        <p:txBody>
          <a:bodyPr>
            <a:normAutofit/>
          </a:bodyPr>
          <a:lstStyle/>
          <a:p>
            <a:r>
              <a:rPr lang="zh-CN" altLang="en-US" sz="2800" b="0" dirty="0">
                <a:solidFill>
                  <a:schemeClr val="tx1"/>
                </a:solidFill>
                <a:latin typeface="Arial" panose="020B0604020202020204" pitchFamily="34" charset="0"/>
                <a:ea typeface="黑体" panose="02010609060101010101" pitchFamily="49" charset="-122"/>
                <a:cs typeface="Arial" panose="020B0604020202020204" pitchFamily="34" charset="0"/>
              </a:rPr>
              <a:t>原子量横向或竖向排列元素</a:t>
            </a:r>
            <a:endParaRPr lang="en-US" altLang="zh-CN" sz="2800" b="0" dirty="0">
              <a:solidFill>
                <a:schemeClr val="tx1"/>
              </a:solidFill>
              <a:latin typeface="Arial" panose="020B0604020202020204" pitchFamily="34" charset="0"/>
              <a:ea typeface="黑体" panose="02010609060101010101" pitchFamily="49" charset="-122"/>
              <a:cs typeface="Arial" panose="020B0604020202020204" pitchFamily="34" charset="0"/>
            </a:endParaRPr>
          </a:p>
          <a:p>
            <a:r>
              <a:rPr lang="zh-CN" altLang="en-US" sz="2800" b="0" dirty="0">
                <a:solidFill>
                  <a:schemeClr val="tx1"/>
                </a:solidFill>
                <a:latin typeface="Arial" panose="020B0604020202020204" pitchFamily="34" charset="0"/>
                <a:ea typeface="黑体" panose="02010609060101010101" pitchFamily="49" charset="-122"/>
                <a:cs typeface="Arial" panose="020B0604020202020204" pitchFamily="34" charset="0"/>
              </a:rPr>
              <a:t>特性重复时另开一行或一列</a:t>
            </a:r>
            <a:endParaRPr lang="en-US" altLang="zh-CN" sz="2800" b="0" dirty="0">
              <a:solidFill>
                <a:schemeClr val="tx1"/>
              </a:solidFill>
              <a:latin typeface="Arial" panose="020B0604020202020204" pitchFamily="34" charset="0"/>
              <a:ea typeface="黑体" panose="02010609060101010101" pitchFamily="49" charset="-122"/>
              <a:cs typeface="Arial" panose="020B0604020202020204" pitchFamily="34" charset="0"/>
            </a:endParaRPr>
          </a:p>
          <a:p>
            <a:r>
              <a:rPr lang="zh-CN" altLang="en-US" sz="2800" b="0" dirty="0">
                <a:solidFill>
                  <a:schemeClr val="tx1"/>
                </a:solidFill>
                <a:latin typeface="Arial" panose="020B0604020202020204" pitchFamily="34" charset="0"/>
                <a:ea typeface="黑体" panose="02010609060101010101" pitchFamily="49" charset="-122"/>
                <a:cs typeface="Arial" panose="020B0604020202020204" pitchFamily="34" charset="0"/>
              </a:rPr>
              <a:t>门捷列夫的成功之处：</a:t>
            </a:r>
            <a:endParaRPr lang="en-US" altLang="zh-CN" sz="2800" b="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85763" indent="-385763">
              <a:buFont typeface="+mj-lt"/>
              <a:buAutoNum type="arabicPeriod"/>
            </a:pPr>
            <a:r>
              <a:rPr lang="zh-CN" altLang="en-US" sz="2800" b="0" dirty="0">
                <a:solidFill>
                  <a:schemeClr val="tx1"/>
                </a:solidFill>
                <a:latin typeface="Arial" panose="020B0604020202020204" pitchFamily="34" charset="0"/>
                <a:ea typeface="黑体" panose="02010609060101010101" pitchFamily="49" charset="-122"/>
                <a:cs typeface="Arial" panose="020B0604020202020204" pitchFamily="34" charset="0"/>
              </a:rPr>
              <a:t>留有空格</a:t>
            </a:r>
            <a:endParaRPr lang="en-US" altLang="zh-CN" sz="2800" b="0" dirty="0">
              <a:solidFill>
                <a:schemeClr val="tx1"/>
              </a:solidFill>
              <a:latin typeface="Arial" panose="020B0604020202020204" pitchFamily="34" charset="0"/>
              <a:ea typeface="黑体" panose="02010609060101010101" pitchFamily="49" charset="-122"/>
              <a:cs typeface="Arial" panose="020B0604020202020204" pitchFamily="34" charset="0"/>
            </a:endParaRPr>
          </a:p>
          <a:p>
            <a:pPr marL="385763" indent="-385763">
              <a:buFont typeface="+mj-lt"/>
              <a:buAutoNum type="arabicPeriod"/>
            </a:pPr>
            <a:r>
              <a:rPr lang="zh-CN" altLang="en-US" sz="2800" b="0" dirty="0">
                <a:solidFill>
                  <a:schemeClr val="tx1"/>
                </a:solidFill>
                <a:latin typeface="Arial" panose="020B0604020202020204" pitchFamily="34" charset="0"/>
                <a:ea typeface="黑体" panose="02010609060101010101" pitchFamily="49" charset="-122"/>
                <a:cs typeface="Arial" panose="020B0604020202020204" pitchFamily="34" charset="0"/>
              </a:rPr>
              <a:t>偶尔互换元素</a:t>
            </a:r>
            <a:endParaRPr lang="en-US" altLang="zh-CN" sz="2800" b="0" dirty="0">
              <a:solidFill>
                <a:schemeClr val="tx1"/>
              </a:solidFill>
              <a:latin typeface="Arial" panose="020B0604020202020204" pitchFamily="34" charset="0"/>
              <a:ea typeface="黑体" panose="02010609060101010101" pitchFamily="49" charset="-122"/>
              <a:cs typeface="Arial" panose="020B0604020202020204" pitchFamily="34" charset="0"/>
            </a:endParaRPr>
          </a:p>
          <a:p>
            <a:r>
              <a:rPr lang="zh-CN" altLang="en-US" sz="2800" b="0" dirty="0">
                <a:solidFill>
                  <a:schemeClr val="tx1"/>
                </a:solidFill>
                <a:latin typeface="Arial" panose="020B0604020202020204" pitchFamily="34" charset="0"/>
                <a:ea typeface="黑体" panose="02010609060101010101" pitchFamily="49" charset="-122"/>
                <a:cs typeface="Arial" panose="020B0604020202020204" pitchFamily="34" charset="0"/>
              </a:rPr>
              <a:t>核子电量排序（</a:t>
            </a:r>
            <a:r>
              <a:rPr lang="en-US" altLang="zh-CN" sz="2800" b="0" dirty="0">
                <a:solidFill>
                  <a:schemeClr val="tx1"/>
                </a:solidFill>
                <a:latin typeface="Arial" panose="020B0604020202020204" pitchFamily="34" charset="0"/>
                <a:ea typeface="黑体" panose="02010609060101010101" pitchFamily="49" charset="-122"/>
                <a:cs typeface="Arial" panose="020B0604020202020204" pitchFamily="34" charset="0"/>
              </a:rPr>
              <a:t>1913</a:t>
            </a:r>
            <a:r>
              <a:rPr lang="zh-CN" altLang="en-US" sz="2800" b="0" dirty="0">
                <a:solidFill>
                  <a:schemeClr val="tx1"/>
                </a:solidFill>
                <a:latin typeface="Arial" panose="020B0604020202020204" pitchFamily="34" charset="0"/>
                <a:ea typeface="黑体" panose="02010609060101010101" pitchFamily="49" charset="-122"/>
                <a:cs typeface="Arial" panose="020B0604020202020204" pitchFamily="34" charset="0"/>
              </a:rPr>
              <a:t>）</a:t>
            </a:r>
          </a:p>
        </p:txBody>
      </p:sp>
      <p:sp>
        <p:nvSpPr>
          <p:cNvPr id="4" name="矩形 3">
            <a:extLst>
              <a:ext uri="{FF2B5EF4-FFF2-40B4-BE49-F238E27FC236}">
                <a16:creationId xmlns:a16="http://schemas.microsoft.com/office/drawing/2014/main" id="{AED3D481-D1FE-4F14-904C-12DD7D08B714}"/>
              </a:ext>
            </a:extLst>
          </p:cNvPr>
          <p:cNvSpPr/>
          <p:nvPr/>
        </p:nvSpPr>
        <p:spPr>
          <a:xfrm>
            <a:off x="395536" y="1772816"/>
            <a:ext cx="8421540" cy="646331"/>
          </a:xfrm>
          <a:prstGeom prst="rect">
            <a:avLst/>
          </a:prstGeom>
          <a:ln w="38100">
            <a:solidFill>
              <a:srgbClr val="0000FF"/>
            </a:solidFill>
          </a:ln>
        </p:spPr>
        <p:txBody>
          <a:bodyPr wrap="square">
            <a:spAutoFit/>
          </a:bodyPr>
          <a:lstStyle/>
          <a:p>
            <a:r>
              <a:rPr lang="de-DE" altLang="zh-CN" sz="1800" dirty="0">
                <a:latin typeface="Adobe Devanagari" panose="02040503050201020203" pitchFamily="18" charset="0"/>
                <a:cs typeface="Adobe Devanagari" panose="02040503050201020203" pitchFamily="18" charset="0"/>
              </a:rPr>
              <a:t>Mendelejew, Dimitri. Über die Beziehungen der Eigenschaften zu den Atomgewichten der Elemente. Zeitschrift für Chemie. 1869: 405–406.</a:t>
            </a:r>
            <a:endParaRPr lang="zh-CN" altLang="en-US" sz="1800" dirty="0">
              <a:latin typeface="Adobe Devanagari" panose="02040503050201020203" pitchFamily="18" charset="0"/>
              <a:cs typeface="Adobe Devanagari" panose="02040503050201020203" pitchFamily="18" charset="0"/>
            </a:endParaRPr>
          </a:p>
        </p:txBody>
      </p:sp>
      <p:pic>
        <p:nvPicPr>
          <p:cNvPr id="5" name="图片 4">
            <a:extLst>
              <a:ext uri="{FF2B5EF4-FFF2-40B4-BE49-F238E27FC236}">
                <a16:creationId xmlns:a16="http://schemas.microsoft.com/office/drawing/2014/main" id="{A9B494EA-F6CF-4C71-A401-35143A4E0ED5}"/>
              </a:ext>
            </a:extLst>
          </p:cNvPr>
          <p:cNvPicPr>
            <a:picLocks noChangeAspect="1"/>
          </p:cNvPicPr>
          <p:nvPr/>
        </p:nvPicPr>
        <p:blipFill>
          <a:blip r:embed="rId2"/>
          <a:stretch>
            <a:fillRect/>
          </a:stretch>
        </p:blipFill>
        <p:spPr>
          <a:xfrm>
            <a:off x="6399893" y="2796629"/>
            <a:ext cx="2198105" cy="3087339"/>
          </a:xfrm>
          <a:prstGeom prst="rect">
            <a:avLst/>
          </a:prstGeom>
        </p:spPr>
      </p:pic>
      <p:sp>
        <p:nvSpPr>
          <p:cNvPr id="6" name="矩形 5">
            <a:extLst>
              <a:ext uri="{FF2B5EF4-FFF2-40B4-BE49-F238E27FC236}">
                <a16:creationId xmlns:a16="http://schemas.microsoft.com/office/drawing/2014/main" id="{18586FD2-0E49-4928-9CE1-9889DECBBBD4}"/>
              </a:ext>
            </a:extLst>
          </p:cNvPr>
          <p:cNvSpPr/>
          <p:nvPr/>
        </p:nvSpPr>
        <p:spPr>
          <a:xfrm>
            <a:off x="6303246" y="5959392"/>
            <a:ext cx="2513830" cy="646331"/>
          </a:xfrm>
          <a:prstGeom prst="rect">
            <a:avLst/>
          </a:prstGeom>
        </p:spPr>
        <p:txBody>
          <a:bodyPr wrap="none">
            <a:spAutoFit/>
          </a:bodyPr>
          <a:lstStyle/>
          <a:p>
            <a:pPr algn="ctr"/>
            <a:r>
              <a:rPr lang="zh-CN" altLang="en-US" sz="1800" dirty="0">
                <a:latin typeface="华文楷体" panose="02010600040101010101" pitchFamily="2" charset="-122"/>
                <a:ea typeface="华文楷体" panose="02010600040101010101" pitchFamily="2" charset="-122"/>
              </a:rPr>
              <a:t>门捷列夫（</a:t>
            </a:r>
            <a:r>
              <a:rPr lang="en-US" altLang="zh-CN" sz="1800" dirty="0">
                <a:latin typeface="华文楷体" panose="02010600040101010101" pitchFamily="2" charset="-122"/>
                <a:ea typeface="华文楷体" panose="02010600040101010101" pitchFamily="2" charset="-122"/>
              </a:rPr>
              <a:t>1834-1807</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a:p>
            <a:pPr algn="ctr"/>
            <a:r>
              <a:rPr lang="zh-CN" altLang="en-US" sz="1800" dirty="0">
                <a:latin typeface="华文楷体" panose="02010600040101010101" pitchFamily="2" charset="-122"/>
                <a:ea typeface="华文楷体" panose="02010600040101010101" pitchFamily="2" charset="-122"/>
              </a:rPr>
              <a:t>发表元素周期律时</a:t>
            </a:r>
            <a:r>
              <a:rPr lang="en-US" altLang="zh-CN" sz="1800" dirty="0">
                <a:latin typeface="华文楷体" panose="02010600040101010101" pitchFamily="2" charset="-122"/>
                <a:ea typeface="华文楷体" panose="02010600040101010101" pitchFamily="2" charset="-122"/>
              </a:rPr>
              <a:t>35</a:t>
            </a:r>
            <a:r>
              <a:rPr lang="zh-CN" altLang="en-US" sz="1800" dirty="0">
                <a:latin typeface="华文楷体" panose="02010600040101010101" pitchFamily="2" charset="-122"/>
                <a:ea typeface="华文楷体" panose="02010600040101010101" pitchFamily="2" charset="-122"/>
              </a:rPr>
              <a:t>岁</a:t>
            </a:r>
            <a:endParaRPr lang="en-US" altLang="zh-CN" sz="1800" dirty="0">
              <a:latin typeface="华文楷体" panose="02010600040101010101" pitchFamily="2" charset="-122"/>
              <a:ea typeface="华文楷体" panose="02010600040101010101" pitchFamily="2" charset="-122"/>
            </a:endParaRPr>
          </a:p>
        </p:txBody>
      </p:sp>
      <p:sp>
        <p:nvSpPr>
          <p:cNvPr id="7" name="矩形 6">
            <a:extLst>
              <a:ext uri="{FF2B5EF4-FFF2-40B4-BE49-F238E27FC236}">
                <a16:creationId xmlns:a16="http://schemas.microsoft.com/office/drawing/2014/main" id="{E0FF82E5-27C1-AD05-6F8C-9B0E42BFD97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Text Box 2">
            <a:extLst>
              <a:ext uri="{FF2B5EF4-FFF2-40B4-BE49-F238E27FC236}">
                <a16:creationId xmlns:a16="http://schemas.microsoft.com/office/drawing/2014/main" id="{43838952-F0B3-E217-8499-0B854FD91827}"/>
              </a:ext>
            </a:extLst>
          </p:cNvPr>
          <p:cNvSpPr txBox="1">
            <a:spLocks noChangeArrowheads="1"/>
          </p:cNvSpPr>
          <p:nvPr/>
        </p:nvSpPr>
        <p:spPr bwMode="auto">
          <a:xfrm>
            <a:off x="2771800" y="171460"/>
            <a:ext cx="4176464" cy="584775"/>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dirty="0">
                <a:solidFill>
                  <a:srgbClr val="CC0000"/>
                </a:solidFill>
                <a:effectLst>
                  <a:outerShdw blurRad="38100" dist="38100" dir="2700000" algn="tl">
                    <a:srgbClr val="C0C0C0"/>
                  </a:outerShdw>
                </a:effectLst>
                <a:ea typeface="黑体" panose="02010609060101010101" pitchFamily="49" charset="-122"/>
              </a:rPr>
              <a:t>元素周期律</a:t>
            </a:r>
          </a:p>
        </p:txBody>
      </p:sp>
      <p:sp>
        <p:nvSpPr>
          <p:cNvPr id="11" name="文本框 10">
            <a:extLst>
              <a:ext uri="{FF2B5EF4-FFF2-40B4-BE49-F238E27FC236}">
                <a16:creationId xmlns:a16="http://schemas.microsoft.com/office/drawing/2014/main" id="{0DDAA6A8-B39E-A19D-A218-D3D9CC8BB3DC}"/>
              </a:ext>
            </a:extLst>
          </p:cNvPr>
          <p:cNvSpPr txBox="1"/>
          <p:nvPr/>
        </p:nvSpPr>
        <p:spPr>
          <a:xfrm>
            <a:off x="97943" y="1196752"/>
            <a:ext cx="8938553" cy="461665"/>
          </a:xfrm>
          <a:prstGeom prst="rect">
            <a:avLst/>
          </a:prstGeom>
          <a:noFill/>
        </p:spPr>
        <p:txBody>
          <a:bodyPr wrap="square">
            <a:spAutoFit/>
          </a:bodyPr>
          <a:lstStyle/>
          <a:p>
            <a:pPr algn="ctr"/>
            <a:r>
              <a:rPr lang="zh-CN" altLang="en-US" dirty="0">
                <a:latin typeface="Arial" panose="020B0604020202020204" pitchFamily="34" charset="0"/>
                <a:ea typeface="黑体" panose="02010609060101010101" pitchFamily="49" charset="-122"/>
                <a:cs typeface="Arial" panose="020B0604020202020204" pitchFamily="34" charset="0"/>
              </a:rPr>
              <a:t>门捷列夫（</a:t>
            </a:r>
            <a:r>
              <a:rPr lang="en-US" altLang="zh-CN" dirty="0">
                <a:latin typeface="Arial" panose="020B0604020202020204" pitchFamily="34" charset="0"/>
                <a:ea typeface="黑体" panose="02010609060101010101" pitchFamily="49" charset="-122"/>
                <a:cs typeface="Arial" panose="020B0604020202020204" pitchFamily="34" charset="0"/>
              </a:rPr>
              <a:t>1869</a:t>
            </a:r>
            <a:r>
              <a:rPr lang="zh-CN" altLang="en-US" dirty="0">
                <a:latin typeface="Arial" panose="020B0604020202020204" pitchFamily="34" charset="0"/>
                <a:ea typeface="黑体" panose="02010609060101010101" pitchFamily="49" charset="-122"/>
                <a:cs typeface="Arial" panose="020B0604020202020204" pitchFamily="34" charset="0"/>
              </a:rPr>
              <a:t>）和迈耶尔（</a:t>
            </a:r>
            <a:r>
              <a:rPr lang="en-US" altLang="zh-CN" dirty="0">
                <a:latin typeface="Arial" panose="020B0604020202020204" pitchFamily="34" charset="0"/>
                <a:ea typeface="黑体" panose="02010609060101010101" pitchFamily="49" charset="-122"/>
                <a:cs typeface="Arial" panose="020B0604020202020204" pitchFamily="34" charset="0"/>
              </a:rPr>
              <a:t>1870</a:t>
            </a:r>
            <a:r>
              <a:rPr lang="zh-CN" altLang="en-US" dirty="0">
                <a:latin typeface="Arial" panose="020B0604020202020204" pitchFamily="34" charset="0"/>
                <a:ea typeface="黑体" panose="02010609060101010101" pitchFamily="49" charset="-122"/>
                <a:cs typeface="Arial" panose="020B0604020202020204" pitchFamily="34" charset="0"/>
              </a:rPr>
              <a:t>）：分别独立发表了周期表</a:t>
            </a:r>
            <a:endParaRPr lang="en-US" altLang="zh-CN"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2230732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AE0A79E-4E74-4395-BD5C-35EDEB8F5C6F}"/>
              </a:ext>
            </a:extLst>
          </p:cNvPr>
          <p:cNvPicPr>
            <a:picLocks noChangeAspect="1"/>
          </p:cNvPicPr>
          <p:nvPr/>
        </p:nvPicPr>
        <p:blipFill>
          <a:blip r:embed="rId2"/>
          <a:stretch>
            <a:fillRect/>
          </a:stretch>
        </p:blipFill>
        <p:spPr>
          <a:xfrm>
            <a:off x="539552" y="404664"/>
            <a:ext cx="4683448" cy="5760640"/>
          </a:xfrm>
          <a:prstGeom prst="rect">
            <a:avLst/>
          </a:prstGeom>
          <a:ln w="28575">
            <a:solidFill>
              <a:srgbClr val="00B050"/>
            </a:solidFill>
          </a:ln>
        </p:spPr>
      </p:pic>
      <p:sp>
        <p:nvSpPr>
          <p:cNvPr id="6" name="矩形 5">
            <a:extLst>
              <a:ext uri="{FF2B5EF4-FFF2-40B4-BE49-F238E27FC236}">
                <a16:creationId xmlns:a16="http://schemas.microsoft.com/office/drawing/2014/main" id="{24316F8D-E8BB-42C6-84B1-8D42AA08B501}"/>
              </a:ext>
            </a:extLst>
          </p:cNvPr>
          <p:cNvSpPr/>
          <p:nvPr/>
        </p:nvSpPr>
        <p:spPr>
          <a:xfrm>
            <a:off x="5236894" y="1124744"/>
            <a:ext cx="3367554" cy="1520609"/>
          </a:xfrm>
          <a:prstGeom prst="rect">
            <a:avLst/>
          </a:prstGeom>
          <a:ln w="28575">
            <a:solidFill>
              <a:srgbClr val="00B050"/>
            </a:solidFill>
          </a:ln>
        </p:spPr>
        <p:txBody>
          <a:bodyPr wrap="square">
            <a:spAutoFit/>
          </a:bodyPr>
          <a:lstStyle/>
          <a:p>
            <a:pPr algn="ctr">
              <a:lnSpc>
                <a:spcPct val="120000"/>
              </a:lnSpc>
            </a:pPr>
            <a:r>
              <a:rPr lang="zh-CN" altLang="en-US" sz="2000" dirty="0">
                <a:latin typeface="+mj-ea"/>
                <a:ea typeface="+mj-ea"/>
              </a:rPr>
              <a:t>门捷列夫</a:t>
            </a:r>
            <a:r>
              <a:rPr lang="en-US" altLang="zh-CN" sz="2000" dirty="0">
                <a:latin typeface="+mj-ea"/>
                <a:ea typeface="+mj-ea"/>
              </a:rPr>
              <a:t>1869</a:t>
            </a:r>
            <a:r>
              <a:rPr lang="zh-CN" altLang="en-US" sz="2000" dirty="0">
                <a:latin typeface="+mj-ea"/>
                <a:ea typeface="+mj-ea"/>
              </a:rPr>
              <a:t>年的周期表</a:t>
            </a:r>
            <a:endParaRPr lang="en-US" altLang="zh-CN" sz="2000" dirty="0">
              <a:latin typeface="+mj-ea"/>
              <a:ea typeface="+mj-ea"/>
            </a:endParaRPr>
          </a:p>
          <a:p>
            <a:pPr algn="ctr">
              <a:lnSpc>
                <a:spcPct val="120000"/>
              </a:lnSpc>
            </a:pPr>
            <a:r>
              <a:rPr lang="zh-CN" altLang="en-US" sz="2000" dirty="0">
                <a:latin typeface="+mj-ea"/>
                <a:ea typeface="+mj-ea"/>
              </a:rPr>
              <a:t>注意：此表格的行列与现代元素周期表正好相反，周期为列，族为行。</a:t>
            </a:r>
          </a:p>
        </p:txBody>
      </p:sp>
      <p:sp>
        <p:nvSpPr>
          <p:cNvPr id="2" name="文本框 1">
            <a:extLst>
              <a:ext uri="{FF2B5EF4-FFF2-40B4-BE49-F238E27FC236}">
                <a16:creationId xmlns:a16="http://schemas.microsoft.com/office/drawing/2014/main" id="{82D303D0-A2F0-B3DC-4719-17A8F30DA704}"/>
              </a:ext>
            </a:extLst>
          </p:cNvPr>
          <p:cNvSpPr txBox="1"/>
          <p:nvPr/>
        </p:nvSpPr>
        <p:spPr>
          <a:xfrm>
            <a:off x="7079230" y="3395916"/>
            <a:ext cx="1477328" cy="2990156"/>
          </a:xfrm>
          <a:prstGeom prst="rect">
            <a:avLst/>
          </a:prstGeom>
          <a:noFill/>
          <a:ln w="38100">
            <a:solidFill>
              <a:srgbClr val="C00000"/>
            </a:solidFill>
          </a:ln>
        </p:spPr>
        <p:txBody>
          <a:bodyPr vert="eaVert" wrap="square" rtlCol="0">
            <a:spAutoFit/>
          </a:bodyPr>
          <a:lstStyle/>
          <a:p>
            <a:pPr algn="ctr"/>
            <a:r>
              <a:rPr lang="zh-CN" altLang="en-US" sz="2800" b="1" dirty="0">
                <a:latin typeface="KaiTi" panose="02010609060101010101" pitchFamily="49" charset="-122"/>
                <a:ea typeface="KaiTi" panose="02010609060101010101" pitchFamily="49" charset="-122"/>
              </a:rPr>
              <a:t>科学研究小提示</a:t>
            </a:r>
            <a:endParaRPr lang="en-US" altLang="zh-CN" sz="2800" b="1" dirty="0">
              <a:latin typeface="KaiTi" panose="02010609060101010101" pitchFamily="49" charset="-122"/>
              <a:ea typeface="KaiTi" panose="02010609060101010101" pitchFamily="49" charset="-122"/>
            </a:endParaRPr>
          </a:p>
          <a:p>
            <a:r>
              <a:rPr lang="zh-CN" altLang="en-US" sz="2800" dirty="0">
                <a:latin typeface="KaiTi" panose="02010609060101010101" pitchFamily="49" charset="-122"/>
                <a:ea typeface="KaiTi" panose="02010609060101010101" pitchFamily="49" charset="-122"/>
              </a:rPr>
              <a:t>归纳总结是科学创新的重要源泉。</a:t>
            </a:r>
          </a:p>
        </p:txBody>
      </p:sp>
    </p:spTree>
    <p:extLst>
      <p:ext uri="{BB962C8B-B14F-4D97-AF65-F5344CB8AC3E}">
        <p14:creationId xmlns:p14="http://schemas.microsoft.com/office/powerpoint/2010/main" val="298061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D3CA4AD-F27E-DA3B-AEA4-A0BA3566D980}"/>
              </a:ext>
            </a:extLst>
          </p:cNvPr>
          <p:cNvSpPr>
            <a:spLocks noGrp="1"/>
          </p:cNvSpPr>
          <p:nvPr>
            <p:ph type="sldNum" sz="quarter" idx="10"/>
          </p:nvPr>
        </p:nvSpPr>
        <p:spPr/>
        <p:txBody>
          <a:bodyPr/>
          <a:lstStyle/>
          <a:p>
            <a:pPr>
              <a:defRPr/>
            </a:pPr>
            <a:fld id="{F4E841EE-66BC-2C44-B4ED-9E7099E14CB5}" type="slidenum">
              <a:rPr lang="en-US" altLang="zh-CN" smtClean="0"/>
              <a:pPr>
                <a:defRPr/>
              </a:pPr>
              <a:t>9</a:t>
            </a:fld>
            <a:endParaRPr lang="en-US" altLang="zh-CN"/>
          </a:p>
        </p:txBody>
      </p:sp>
      <p:pic>
        <p:nvPicPr>
          <p:cNvPr id="3" name="Picture 2">
            <a:extLst>
              <a:ext uri="{FF2B5EF4-FFF2-40B4-BE49-F238E27FC236}">
                <a16:creationId xmlns:a16="http://schemas.microsoft.com/office/drawing/2014/main" id="{7339BAF6-AC73-DB13-E07D-BEE9D7ECE9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17" y="1013919"/>
            <a:ext cx="8626763" cy="55834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A0C4C8E2-0150-CB1A-8D09-6E1A6736E57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2">
            <a:extLst>
              <a:ext uri="{FF2B5EF4-FFF2-40B4-BE49-F238E27FC236}">
                <a16:creationId xmlns:a16="http://schemas.microsoft.com/office/drawing/2014/main" id="{DFFC8BF4-0FA3-FFB5-CFEA-C4D192CA9D4B}"/>
              </a:ext>
            </a:extLst>
          </p:cNvPr>
          <p:cNvSpPr txBox="1">
            <a:spLocks noChangeArrowheads="1"/>
          </p:cNvSpPr>
          <p:nvPr/>
        </p:nvSpPr>
        <p:spPr bwMode="auto">
          <a:xfrm>
            <a:off x="2771800" y="171460"/>
            <a:ext cx="4176464" cy="646331"/>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defRPr/>
            </a:pPr>
            <a:r>
              <a:rPr kumimoji="0" lang="zh-CN" altLang="en-US" sz="3600" dirty="0">
                <a:solidFill>
                  <a:srgbClr val="CC0000"/>
                </a:solidFill>
                <a:effectLst>
                  <a:outerShdw blurRad="38100" dist="38100" dir="2700000" algn="tl">
                    <a:srgbClr val="C0C0C0"/>
                  </a:outerShdw>
                </a:effectLst>
                <a:ea typeface="黑体" panose="02010609060101010101" pitchFamily="49" charset="-122"/>
              </a:rPr>
              <a:t>元素周期表</a:t>
            </a:r>
          </a:p>
        </p:txBody>
      </p:sp>
    </p:spTree>
    <p:extLst>
      <p:ext uri="{BB962C8B-B14F-4D97-AF65-F5344CB8AC3E}">
        <p14:creationId xmlns:p14="http://schemas.microsoft.com/office/powerpoint/2010/main" val="2085006092"/>
      </p:ext>
    </p:extLst>
  </p:cSld>
  <p:clrMapOvr>
    <a:masterClrMapping/>
  </p:clrMapOvr>
</p:sld>
</file>

<file path=ppt/theme/theme1.xml><?xml version="1.0" encoding="utf-8"?>
<a:theme xmlns:a="http://schemas.openxmlformats.org/drawingml/2006/main" name="出站报告">
  <a:themeElements>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出站报告">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出站报告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出站报告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出站报告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出站报告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出站报告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出站报告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Designs\Azure.pot</Template>
  <TotalTime>32515</TotalTime>
  <Words>5833</Words>
  <Application>Microsoft Macintosh PowerPoint</Application>
  <PresentationFormat>全屏显示(4:3)</PresentationFormat>
  <Paragraphs>957</Paragraphs>
  <Slides>65</Slides>
  <Notes>10</Notes>
  <HiddenSlides>0</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2</vt:i4>
      </vt:variant>
      <vt:variant>
        <vt:lpstr>幻灯片标题</vt:lpstr>
      </vt:variant>
      <vt:variant>
        <vt:i4>65</vt:i4>
      </vt:variant>
    </vt:vector>
  </HeadingPairs>
  <TitlesOfParts>
    <vt:vector size="82" baseType="lpstr">
      <vt:lpstr>仿宋</vt:lpstr>
      <vt:lpstr>黑体</vt:lpstr>
      <vt:lpstr>华文楷体</vt:lpstr>
      <vt:lpstr>KaiTi</vt:lpstr>
      <vt:lpstr>楷体_GB2312</vt:lpstr>
      <vt:lpstr>Adobe Devanagari</vt:lpstr>
      <vt:lpstr>Heiti SC Light</vt:lpstr>
      <vt:lpstr>Heiti SC Medium</vt:lpstr>
      <vt:lpstr>Arial</vt:lpstr>
      <vt:lpstr>Calibri</vt:lpstr>
      <vt:lpstr>Cambria Math</vt:lpstr>
      <vt:lpstr>Symbol</vt:lpstr>
      <vt:lpstr>Times New Roman</vt:lpstr>
      <vt:lpstr>Wingdings</vt:lpstr>
      <vt:lpstr>出站报告</vt:lpstr>
      <vt:lpstr>Image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元素丰度</vt:lpstr>
      <vt:lpstr>地球的结构</vt:lpstr>
      <vt:lpstr>PowerPoint 演示文稿</vt:lpstr>
      <vt:lpstr>PowerPoint 演示文稿</vt:lpstr>
      <vt:lpstr>PowerPoint 演示文稿</vt:lpstr>
      <vt:lpstr>PowerPoint 演示文稿</vt:lpstr>
      <vt:lpstr>宇宙中的元素丰度</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碱金属单质的某些典型反应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PKU</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subject/>
  <dc:creator>wangbw</dc:creator>
  <cp:keywords/>
  <dc:description/>
  <cp:lastModifiedBy>wangbw@pku.edu.cn</cp:lastModifiedBy>
  <cp:revision>2277</cp:revision>
  <dcterms:created xsi:type="dcterms:W3CDTF">2000-12-03T06:39:03Z</dcterms:created>
  <dcterms:modified xsi:type="dcterms:W3CDTF">2022-12-01T06:12:41Z</dcterms:modified>
  <cp:category/>
</cp:coreProperties>
</file>